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64" r:id="rId1"/>
  </p:sldMasterIdLst>
  <p:notesMasterIdLst>
    <p:notesMasterId r:id="rId61"/>
  </p:notesMasterIdLst>
  <p:sldIdLst>
    <p:sldId id="256" r:id="rId2"/>
    <p:sldId id="453" r:id="rId3"/>
    <p:sldId id="513" r:id="rId4"/>
    <p:sldId id="514" r:id="rId5"/>
    <p:sldId id="376" r:id="rId6"/>
    <p:sldId id="515" r:id="rId7"/>
    <p:sldId id="528" r:id="rId8"/>
    <p:sldId id="529" r:id="rId9"/>
    <p:sldId id="470" r:id="rId10"/>
    <p:sldId id="369" r:id="rId11"/>
    <p:sldId id="370" r:id="rId12"/>
    <p:sldId id="331" r:id="rId13"/>
    <p:sldId id="557" r:id="rId14"/>
    <p:sldId id="332" r:id="rId15"/>
    <p:sldId id="436" r:id="rId16"/>
    <p:sldId id="329" r:id="rId17"/>
    <p:sldId id="333" r:id="rId18"/>
    <p:sldId id="428" r:id="rId19"/>
    <p:sldId id="454" r:id="rId20"/>
    <p:sldId id="334" r:id="rId21"/>
    <p:sldId id="512" r:id="rId22"/>
    <p:sldId id="531" r:id="rId23"/>
    <p:sldId id="427" r:id="rId24"/>
    <p:sldId id="437" r:id="rId25"/>
    <p:sldId id="494" r:id="rId26"/>
    <p:sldId id="449" r:id="rId27"/>
    <p:sldId id="382" r:id="rId28"/>
    <p:sldId id="555" r:id="rId29"/>
    <p:sldId id="441" r:id="rId30"/>
    <p:sldId id="544" r:id="rId31"/>
    <p:sldId id="545" r:id="rId32"/>
    <p:sldId id="546" r:id="rId33"/>
    <p:sldId id="413" r:id="rId34"/>
    <p:sldId id="443" r:id="rId35"/>
    <p:sldId id="510" r:id="rId36"/>
    <p:sldId id="416" r:id="rId37"/>
    <p:sldId id="532" r:id="rId38"/>
    <p:sldId id="429" r:id="rId39"/>
    <p:sldId id="463" r:id="rId40"/>
    <p:sldId id="455" r:id="rId41"/>
    <p:sldId id="496" r:id="rId42"/>
    <p:sldId id="492" r:id="rId43"/>
    <p:sldId id="458" r:id="rId44"/>
    <p:sldId id="501" r:id="rId45"/>
    <p:sldId id="527" r:id="rId46"/>
    <p:sldId id="503" r:id="rId47"/>
    <p:sldId id="305" r:id="rId48"/>
    <p:sldId id="315" r:id="rId49"/>
    <p:sldId id="491" r:id="rId50"/>
    <p:sldId id="490" r:id="rId51"/>
    <p:sldId id="508" r:id="rId52"/>
    <p:sldId id="460" r:id="rId53"/>
    <p:sldId id="462" r:id="rId54"/>
    <p:sldId id="538" r:id="rId55"/>
    <p:sldId id="536" r:id="rId56"/>
    <p:sldId id="537" r:id="rId57"/>
    <p:sldId id="548" r:id="rId58"/>
    <p:sldId id="549" r:id="rId59"/>
    <p:sldId id="338"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nhu chen" initials="wc" lastIdx="3" clrIdx="0">
    <p:extLst>
      <p:ext uri="{19B8F6BF-5375-455C-9EA6-DF929625EA0E}">
        <p15:presenceInfo xmlns:p15="http://schemas.microsoft.com/office/powerpoint/2012/main" userId="bb46b4f18ce473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ECAFF"/>
    <a:srgbClr val="F0DBDE"/>
    <a:srgbClr val="E4EBF0"/>
    <a:srgbClr val="FF8577"/>
    <a:srgbClr val="8F767F"/>
    <a:srgbClr val="8F6148"/>
    <a:srgbClr val="8F6F75"/>
    <a:srgbClr val="82898F"/>
    <a:srgbClr val="808F66"/>
    <a:srgbClr val="5B8F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43"/>
    <p:restoredTop sz="95588"/>
  </p:normalViewPr>
  <p:slideViewPr>
    <p:cSldViewPr snapToGrid="0" snapToObjects="1">
      <p:cViewPr varScale="1">
        <p:scale>
          <a:sx n="105" d="100"/>
          <a:sy n="105" d="100"/>
        </p:scale>
        <p:origin x="1496" y="200"/>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t>Results on NELL-995</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NELL-12</c:v>
                </c:pt>
              </c:strCache>
            </c:strRef>
          </c:tx>
          <c:spPr>
            <a:solidFill>
              <a:schemeClr val="accent2">
                <a:lumMod val="60000"/>
                <a:lumOff val="40000"/>
              </a:schemeClr>
            </a:solidFill>
            <a:ln>
              <a:noFill/>
            </a:ln>
            <a:effectLst/>
          </c:spPr>
          <c:invertIfNegative val="0"/>
          <c:dPt>
            <c:idx val="5"/>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0-621F-C64A-BBF9-170250116952}"/>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PRA</c:v>
                </c:pt>
                <c:pt idx="1">
                  <c:v>TransE</c:v>
                </c:pt>
                <c:pt idx="2">
                  <c:v>DeepPath</c:v>
                </c:pt>
                <c:pt idx="3">
                  <c:v>RNN-Chain</c:v>
                </c:pt>
                <c:pt idx="4">
                  <c:v>MINERVA</c:v>
                </c:pt>
                <c:pt idx="5">
                  <c:v>Ours</c:v>
                </c:pt>
              </c:strCache>
            </c:strRef>
          </c:cat>
          <c:val>
            <c:numRef>
              <c:f>Sheet1!$B$2:$B$7</c:f>
              <c:numCache>
                <c:formatCode>General</c:formatCode>
                <c:ptCount val="6"/>
                <c:pt idx="0">
                  <c:v>67.5</c:v>
                </c:pt>
                <c:pt idx="1">
                  <c:v>75</c:v>
                </c:pt>
                <c:pt idx="2">
                  <c:v>79.599999999999994</c:v>
                </c:pt>
                <c:pt idx="3">
                  <c:v>79</c:v>
                </c:pt>
                <c:pt idx="4">
                  <c:v>88.4</c:v>
                </c:pt>
                <c:pt idx="5">
                  <c:v>88.6</c:v>
                </c:pt>
              </c:numCache>
            </c:numRef>
          </c:val>
          <c:extLst>
            <c:ext xmlns:c16="http://schemas.microsoft.com/office/drawing/2014/chart" uri="{C3380CC4-5D6E-409C-BE32-E72D297353CC}">
              <c16:uniqueId val="{00000000-C7BD-074E-B97D-9559F9CBE480}"/>
            </c:ext>
          </c:extLst>
        </c:ser>
        <c:dLbls>
          <c:dLblPos val="outEnd"/>
          <c:showLegendKey val="0"/>
          <c:showVal val="1"/>
          <c:showCatName val="0"/>
          <c:showSerName val="0"/>
          <c:showPercent val="0"/>
          <c:showBubbleSize val="0"/>
        </c:dLbls>
        <c:gapWidth val="219"/>
        <c:overlap val="-27"/>
        <c:axId val="622340048"/>
        <c:axId val="720413552"/>
      </c:barChart>
      <c:catAx>
        <c:axId val="622340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720413552"/>
        <c:crosses val="autoZero"/>
        <c:auto val="1"/>
        <c:lblAlgn val="ctr"/>
        <c:lblOffset val="100"/>
        <c:noMultiLvlLbl val="0"/>
      </c:catAx>
      <c:valAx>
        <c:axId val="720413552"/>
        <c:scaling>
          <c:orientation val="minMax"/>
          <c:min val="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en-US"/>
                  <a:t>MAP</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22340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t>Results on Freebase-20</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FB15K-20</c:v>
                </c:pt>
              </c:strCache>
            </c:strRef>
          </c:tx>
          <c:spPr>
            <a:solidFill>
              <a:schemeClr val="accent2">
                <a:lumMod val="60000"/>
                <a:lumOff val="40000"/>
              </a:schemeClr>
            </a:solidFill>
            <a:ln>
              <a:noFill/>
            </a:ln>
            <a:effectLst/>
          </c:spPr>
          <c:invertIfNegative val="0"/>
          <c:dPt>
            <c:idx val="5"/>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0-134B-0C41-965B-0FD654787305}"/>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PRA</c:v>
                </c:pt>
                <c:pt idx="1">
                  <c:v>TransE</c:v>
                </c:pt>
                <c:pt idx="2">
                  <c:v>DeepPath</c:v>
                </c:pt>
                <c:pt idx="3">
                  <c:v>RNN-Chain</c:v>
                </c:pt>
                <c:pt idx="4">
                  <c:v>MINERVA</c:v>
                </c:pt>
                <c:pt idx="5">
                  <c:v>Ours</c:v>
                </c:pt>
              </c:strCache>
            </c:strRef>
          </c:cat>
          <c:val>
            <c:numRef>
              <c:f>Sheet1!$B$2:$B$7</c:f>
              <c:numCache>
                <c:formatCode>General</c:formatCode>
                <c:ptCount val="6"/>
                <c:pt idx="0">
                  <c:v>54.1</c:v>
                </c:pt>
                <c:pt idx="1">
                  <c:v>53</c:v>
                </c:pt>
                <c:pt idx="2">
                  <c:v>57.2</c:v>
                </c:pt>
                <c:pt idx="3">
                  <c:v>51.2</c:v>
                </c:pt>
                <c:pt idx="4">
                  <c:v>55.2</c:v>
                </c:pt>
                <c:pt idx="5">
                  <c:v>59.8</c:v>
                </c:pt>
              </c:numCache>
            </c:numRef>
          </c:val>
          <c:extLst>
            <c:ext xmlns:c16="http://schemas.microsoft.com/office/drawing/2014/chart" uri="{C3380CC4-5D6E-409C-BE32-E72D297353CC}">
              <c16:uniqueId val="{00000000-B04C-E54C-B409-73EAC4CC6AB5}"/>
            </c:ext>
          </c:extLst>
        </c:ser>
        <c:dLbls>
          <c:dLblPos val="outEnd"/>
          <c:showLegendKey val="0"/>
          <c:showVal val="1"/>
          <c:showCatName val="0"/>
          <c:showSerName val="0"/>
          <c:showPercent val="0"/>
          <c:showBubbleSize val="0"/>
        </c:dLbls>
        <c:gapWidth val="219"/>
        <c:overlap val="-27"/>
        <c:axId val="622340048"/>
        <c:axId val="720413552"/>
      </c:barChart>
      <c:catAx>
        <c:axId val="622340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720413552"/>
        <c:crosses val="autoZero"/>
        <c:auto val="1"/>
        <c:lblAlgn val="ctr"/>
        <c:lblOffset val="100"/>
        <c:noMultiLvlLbl val="0"/>
      </c:catAx>
      <c:valAx>
        <c:axId val="720413552"/>
        <c:scaling>
          <c:orientation val="minMax"/>
          <c:max val="65"/>
          <c:min val="4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en-US"/>
                  <a:t>MAP</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22340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Ratio</c:v>
                </c:pt>
              </c:strCache>
            </c:strRef>
          </c:tx>
          <c:dPt>
            <c:idx val="0"/>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3-E774-5A45-8512-E5DFED861FA6}"/>
              </c:ext>
            </c:extLst>
          </c:dPt>
          <c:dPt>
            <c:idx val="1"/>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2-E774-5A45-8512-E5DFED861FA6}"/>
              </c:ext>
            </c:extLst>
          </c:dPt>
          <c:dLbls>
            <c:dLbl>
              <c:idx val="0"/>
              <c:layout>
                <c:manualLayout>
                  <c:x val="-0.1680317101954949"/>
                  <c:y val="0.20717192270294318"/>
                </c:manualLayout>
              </c:layout>
              <c:spPr>
                <a:noFill/>
                <a:ln>
                  <a:noFill/>
                </a:ln>
                <a:effectLst/>
              </c:spPr>
              <c:txPr>
                <a:bodyPr rot="0" spcFirstLastPara="1" vertOverflow="ellipsis" vert="horz" wrap="square" lIns="38100" tIns="19050" rIns="38100" bIns="19050" anchor="ctr" anchorCtr="1">
                  <a:noAutofit/>
                </a:bodyPr>
                <a:lstStyle/>
                <a:p>
                  <a:pPr>
                    <a:defRPr sz="1800" b="0" i="0" u="none" strike="noStrike" kern="1200" baseline="0">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7037009258290056"/>
                      <c:h val="0.19506405260602402"/>
                    </c:manualLayout>
                  </c15:layout>
                </c:ext>
                <c:ext xmlns:c16="http://schemas.microsoft.com/office/drawing/2014/chart" uri="{C3380CC4-5D6E-409C-BE32-E72D297353CC}">
                  <c16:uniqueId val="{00000003-E774-5A45-8512-E5DFED861FA6}"/>
                </c:ext>
              </c:extLst>
            </c:dLbl>
            <c:dLbl>
              <c:idx val="1"/>
              <c:layout>
                <c:manualLayout>
                  <c:x val="0.19589606974495499"/>
                  <c:y val="-0.28992187026961114"/>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E774-5A45-8512-E5DFED861FA6}"/>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Correct</c:v>
                </c:pt>
                <c:pt idx="1">
                  <c:v>Wrong</c:v>
                </c:pt>
              </c:strCache>
            </c:strRef>
          </c:cat>
          <c:val>
            <c:numRef>
              <c:f>Sheet1!$B$2:$B$3</c:f>
              <c:numCache>
                <c:formatCode>General</c:formatCode>
                <c:ptCount val="2"/>
                <c:pt idx="0">
                  <c:v>23</c:v>
                </c:pt>
                <c:pt idx="1">
                  <c:v>77</c:v>
                </c:pt>
              </c:numCache>
            </c:numRef>
          </c:val>
          <c:extLst>
            <c:ext xmlns:c16="http://schemas.microsoft.com/office/drawing/2014/chart" uri="{C3380CC4-5D6E-409C-BE32-E72D297353CC}">
              <c16:uniqueId val="{00000000-E774-5A45-8512-E5DFED861FA6}"/>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E200-0789-1A44-B609-4CD4A3047DBD}" type="datetimeFigureOut">
              <a:rPr lang="en-US" smtClean="0"/>
              <a:t>4/13/21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43C694-68A9-BC4E-8A1C-97447A30805C}" type="slidenum">
              <a:rPr lang="en-US" smtClean="0"/>
              <a:t>‹#›</a:t>
            </a:fld>
            <a:endParaRPr lang="en-US"/>
          </a:p>
        </p:txBody>
      </p:sp>
    </p:spTree>
    <p:extLst>
      <p:ext uri="{BB962C8B-B14F-4D97-AF65-F5344CB8AC3E}">
        <p14:creationId xmlns:p14="http://schemas.microsoft.com/office/powerpoint/2010/main" val="3760726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43C694-68A9-BC4E-8A1C-97447A30805C}" type="slidenum">
              <a:rPr lang="en-US" smtClean="0"/>
              <a:t>0</a:t>
            </a:fld>
            <a:endParaRPr lang="en-US"/>
          </a:p>
        </p:txBody>
      </p:sp>
    </p:spTree>
    <p:extLst>
      <p:ext uri="{BB962C8B-B14F-4D97-AF65-F5344CB8AC3E}">
        <p14:creationId xmlns:p14="http://schemas.microsoft.com/office/powerpoint/2010/main" val="2519766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43C694-68A9-BC4E-8A1C-97447A30805C}" type="slidenum">
              <a:rPr lang="en-US" smtClean="0"/>
              <a:t>9</a:t>
            </a:fld>
            <a:endParaRPr lang="en-US"/>
          </a:p>
        </p:txBody>
      </p:sp>
    </p:spTree>
    <p:extLst>
      <p:ext uri="{BB962C8B-B14F-4D97-AF65-F5344CB8AC3E}">
        <p14:creationId xmlns:p14="http://schemas.microsoft.com/office/powerpoint/2010/main" val="4267020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predict missing fact from existing knowledge?</a:t>
            </a:r>
          </a:p>
        </p:txBody>
      </p:sp>
      <p:sp>
        <p:nvSpPr>
          <p:cNvPr id="4" name="Slide Number Placeholder 3"/>
          <p:cNvSpPr>
            <a:spLocks noGrp="1"/>
          </p:cNvSpPr>
          <p:nvPr>
            <p:ph type="sldNum" sz="quarter" idx="5"/>
          </p:nvPr>
        </p:nvSpPr>
        <p:spPr/>
        <p:txBody>
          <a:bodyPr/>
          <a:lstStyle/>
          <a:p>
            <a:fld id="{F643C694-68A9-BC4E-8A1C-97447A30805C}" type="slidenum">
              <a:rPr lang="en-US" smtClean="0"/>
              <a:t>10</a:t>
            </a:fld>
            <a:endParaRPr lang="en-US"/>
          </a:p>
        </p:txBody>
      </p:sp>
    </p:spTree>
    <p:extLst>
      <p:ext uri="{BB962C8B-B14F-4D97-AF65-F5344CB8AC3E}">
        <p14:creationId xmlns:p14="http://schemas.microsoft.com/office/powerpoint/2010/main" val="2170854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perform link prediction in knowledge graph, there are basically two types of approach. One is the symbolic approach like soft-logic, which can lean to deduce first-order logical rule and their associated confidence score to perform explainable reasoning. One is the neural approach like KG embedding achieving state-of-the-art performance due to its strong generalization capability. The neural approach embeds each entity and relation into the vector space and perform implicit reasoning.  The goal of this section is to design a neural symbolic approach, which is both explainable and generalizable to large-scale knowledge graph.</a:t>
            </a:r>
          </a:p>
        </p:txBody>
      </p:sp>
      <p:sp>
        <p:nvSpPr>
          <p:cNvPr id="4" name="Slide Number Placeholder 3"/>
          <p:cNvSpPr>
            <a:spLocks noGrp="1"/>
          </p:cNvSpPr>
          <p:nvPr>
            <p:ph type="sldNum" sz="quarter" idx="5"/>
          </p:nvPr>
        </p:nvSpPr>
        <p:spPr/>
        <p:txBody>
          <a:bodyPr/>
          <a:lstStyle/>
          <a:p>
            <a:fld id="{F643C694-68A9-BC4E-8A1C-97447A30805C}" type="slidenum">
              <a:rPr lang="en-US" smtClean="0"/>
              <a:t>11</a:t>
            </a:fld>
            <a:endParaRPr lang="en-US"/>
          </a:p>
        </p:txBody>
      </p:sp>
    </p:spTree>
    <p:extLst>
      <p:ext uri="{BB962C8B-B14F-4D97-AF65-F5344CB8AC3E}">
        <p14:creationId xmlns:p14="http://schemas.microsoft.com/office/powerpoint/2010/main" val="2239092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43C694-68A9-BC4E-8A1C-97447A30805C}" type="slidenum">
              <a:rPr lang="en-US" smtClean="0"/>
              <a:t>12</a:t>
            </a:fld>
            <a:endParaRPr lang="en-US"/>
          </a:p>
        </p:txBody>
      </p:sp>
    </p:spTree>
    <p:extLst>
      <p:ext uri="{BB962C8B-B14F-4D97-AF65-F5344CB8AC3E}">
        <p14:creationId xmlns:p14="http://schemas.microsoft.com/office/powerpoint/2010/main" val="1271711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of all, we rewrite the maximum likelihood problem as a maximum marginal likelihood problem by assuming the compositional logical rules connecting the two entities are the latent variable. </a:t>
            </a:r>
          </a:p>
        </p:txBody>
      </p:sp>
      <p:sp>
        <p:nvSpPr>
          <p:cNvPr id="4" name="Slide Number Placeholder 3"/>
          <p:cNvSpPr>
            <a:spLocks noGrp="1"/>
          </p:cNvSpPr>
          <p:nvPr>
            <p:ph type="sldNum" sz="quarter" idx="5"/>
          </p:nvPr>
        </p:nvSpPr>
        <p:spPr/>
        <p:txBody>
          <a:bodyPr/>
          <a:lstStyle/>
          <a:p>
            <a:fld id="{F643C694-68A9-BC4E-8A1C-97447A30805C}" type="slidenum">
              <a:rPr lang="en-US" smtClean="0"/>
              <a:t>13</a:t>
            </a:fld>
            <a:endParaRPr lang="en-US"/>
          </a:p>
        </p:txBody>
      </p:sp>
    </p:spTree>
    <p:extLst>
      <p:ext uri="{BB962C8B-B14F-4D97-AF65-F5344CB8AC3E}">
        <p14:creationId xmlns:p14="http://schemas.microsoft.com/office/powerpoint/2010/main" val="827501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 is difficult to directly maximize the marginal likelihood. Exactly computing this marginal likelihood is computationally intractable on large-scale knowledge graph. Therefore, we resort to variational inference framework to maximize its lower bound as the surrogate objective function. </a:t>
            </a:r>
          </a:p>
        </p:txBody>
      </p:sp>
      <p:sp>
        <p:nvSpPr>
          <p:cNvPr id="4" name="Slide Number Placeholder 3"/>
          <p:cNvSpPr>
            <a:spLocks noGrp="1"/>
          </p:cNvSpPr>
          <p:nvPr>
            <p:ph type="sldNum" sz="quarter" idx="5"/>
          </p:nvPr>
        </p:nvSpPr>
        <p:spPr/>
        <p:txBody>
          <a:bodyPr/>
          <a:lstStyle/>
          <a:p>
            <a:fld id="{F643C694-68A9-BC4E-8A1C-97447A30805C}" type="slidenum">
              <a:rPr lang="en-US" smtClean="0"/>
              <a:t>14</a:t>
            </a:fld>
            <a:endParaRPr lang="en-US"/>
          </a:p>
        </p:txBody>
      </p:sp>
    </p:spTree>
    <p:extLst>
      <p:ext uri="{BB962C8B-B14F-4D97-AF65-F5344CB8AC3E}">
        <p14:creationId xmlns:p14="http://schemas.microsoft.com/office/powerpoint/2010/main" val="2788215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ELBO consists of two components, one is the reconstruction likelihood and one is the KL-divergence. In the reconstruction … </a:t>
            </a:r>
          </a:p>
        </p:txBody>
      </p:sp>
      <p:sp>
        <p:nvSpPr>
          <p:cNvPr id="4" name="Slide Number Placeholder 3"/>
          <p:cNvSpPr>
            <a:spLocks noGrp="1"/>
          </p:cNvSpPr>
          <p:nvPr>
            <p:ph type="sldNum" sz="quarter" idx="5"/>
          </p:nvPr>
        </p:nvSpPr>
        <p:spPr/>
        <p:txBody>
          <a:bodyPr/>
          <a:lstStyle/>
          <a:p>
            <a:fld id="{F643C694-68A9-BC4E-8A1C-97447A30805C}" type="slidenum">
              <a:rPr lang="en-US" smtClean="0"/>
              <a:t>15</a:t>
            </a:fld>
            <a:endParaRPr lang="en-US"/>
          </a:p>
        </p:txBody>
      </p:sp>
    </p:spTree>
    <p:extLst>
      <p:ext uri="{BB962C8B-B14F-4D97-AF65-F5344CB8AC3E}">
        <p14:creationId xmlns:p14="http://schemas.microsoft.com/office/powerpoint/2010/main" val="2492731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parameterize the framework with neural networks. Specifically, the posterior and prior distributions are parametrized as LSTM model … , the likelihood model is parametrized with CNN model ….</a:t>
            </a:r>
          </a:p>
        </p:txBody>
      </p:sp>
      <p:sp>
        <p:nvSpPr>
          <p:cNvPr id="4" name="Slide Number Placeholder 3"/>
          <p:cNvSpPr>
            <a:spLocks noGrp="1"/>
          </p:cNvSpPr>
          <p:nvPr>
            <p:ph type="sldNum" sz="quarter" idx="5"/>
          </p:nvPr>
        </p:nvSpPr>
        <p:spPr/>
        <p:txBody>
          <a:bodyPr/>
          <a:lstStyle/>
          <a:p>
            <a:fld id="{F643C694-68A9-BC4E-8A1C-97447A30805C}" type="slidenum">
              <a:rPr lang="en-US" smtClean="0"/>
              <a:t>16</a:t>
            </a:fld>
            <a:endParaRPr lang="en-US"/>
          </a:p>
        </p:txBody>
      </p:sp>
    </p:spTree>
    <p:extLst>
      <p:ext uri="{BB962C8B-B14F-4D97-AF65-F5344CB8AC3E}">
        <p14:creationId xmlns:p14="http://schemas.microsoft.com/office/powerpoint/2010/main" val="383852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training, the inference is performed in the following way. We use the prior distribution to traverse the knowledge to discover the most informative logical rules, and then we feed the discovered logical rules to the likelihood distribution to classify them into the most likely relation. </a:t>
            </a:r>
          </a:p>
        </p:txBody>
      </p:sp>
      <p:sp>
        <p:nvSpPr>
          <p:cNvPr id="4" name="Slide Number Placeholder 3"/>
          <p:cNvSpPr>
            <a:spLocks noGrp="1"/>
          </p:cNvSpPr>
          <p:nvPr>
            <p:ph type="sldNum" sz="quarter" idx="5"/>
          </p:nvPr>
        </p:nvSpPr>
        <p:spPr/>
        <p:txBody>
          <a:bodyPr/>
          <a:lstStyle/>
          <a:p>
            <a:fld id="{F643C694-68A9-BC4E-8A1C-97447A30805C}" type="slidenum">
              <a:rPr lang="en-US" smtClean="0"/>
              <a:t>17</a:t>
            </a:fld>
            <a:endParaRPr lang="en-US"/>
          </a:p>
        </p:txBody>
      </p:sp>
    </p:spTree>
    <p:extLst>
      <p:ext uri="{BB962C8B-B14F-4D97-AF65-F5344CB8AC3E}">
        <p14:creationId xmlns:p14="http://schemas.microsoft.com/office/powerpoint/2010/main" val="809610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 our model to see what kind of soft logical rules it can discover from the NELL knowledge graph. We use the posterior distribution to sample the most likely ones, and less likely ones and unlikely ones …</a:t>
            </a:r>
          </a:p>
        </p:txBody>
      </p:sp>
      <p:sp>
        <p:nvSpPr>
          <p:cNvPr id="4" name="Slide Number Placeholder 3"/>
          <p:cNvSpPr>
            <a:spLocks noGrp="1"/>
          </p:cNvSpPr>
          <p:nvPr>
            <p:ph type="sldNum" sz="quarter" idx="5"/>
          </p:nvPr>
        </p:nvSpPr>
        <p:spPr/>
        <p:txBody>
          <a:bodyPr/>
          <a:lstStyle/>
          <a:p>
            <a:fld id="{F643C694-68A9-BC4E-8A1C-97447A30805C}" type="slidenum">
              <a:rPr lang="en-US" smtClean="0"/>
              <a:t>18</a:t>
            </a:fld>
            <a:endParaRPr lang="en-US"/>
          </a:p>
        </p:txBody>
      </p:sp>
    </p:spTree>
    <p:extLst>
      <p:ext uri="{BB962C8B-B14F-4D97-AF65-F5344CB8AC3E}">
        <p14:creationId xmlns:p14="http://schemas.microsoft.com/office/powerpoint/2010/main" val="1282785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assume that most of you have had some experience with virtual assistant, which you can communicate with using natural language for specific purposes. The virtual assistant needs to take human language as the input,  grounding on the external world knowledge to make responses.</a:t>
            </a:r>
          </a:p>
        </p:txBody>
      </p:sp>
      <p:sp>
        <p:nvSpPr>
          <p:cNvPr id="4" name="Slide Number Placeholder 3"/>
          <p:cNvSpPr>
            <a:spLocks noGrp="1"/>
          </p:cNvSpPr>
          <p:nvPr>
            <p:ph type="sldNum" sz="quarter" idx="5"/>
          </p:nvPr>
        </p:nvSpPr>
        <p:spPr/>
        <p:txBody>
          <a:bodyPr/>
          <a:lstStyle/>
          <a:p>
            <a:fld id="{F643C694-68A9-BC4E-8A1C-97447A30805C}" type="slidenum">
              <a:rPr lang="en-US" smtClean="0"/>
              <a:t>1</a:t>
            </a:fld>
            <a:endParaRPr lang="en-US"/>
          </a:p>
        </p:txBody>
      </p:sp>
    </p:spTree>
    <p:extLst>
      <p:ext uri="{BB962C8B-B14F-4D97-AF65-F5344CB8AC3E}">
        <p14:creationId xmlns:p14="http://schemas.microsoft.com/office/powerpoint/2010/main" val="975188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compare with SOTA models on two popular link prediction datasets, Freebase and NELL, we both outperformed the SOTA models.</a:t>
            </a:r>
          </a:p>
        </p:txBody>
      </p:sp>
      <p:sp>
        <p:nvSpPr>
          <p:cNvPr id="4" name="Slide Number Placeholder 3"/>
          <p:cNvSpPr>
            <a:spLocks noGrp="1"/>
          </p:cNvSpPr>
          <p:nvPr>
            <p:ph type="sldNum" sz="quarter" idx="5"/>
          </p:nvPr>
        </p:nvSpPr>
        <p:spPr/>
        <p:txBody>
          <a:bodyPr/>
          <a:lstStyle/>
          <a:p>
            <a:fld id="{F643C694-68A9-BC4E-8A1C-97447A30805C}" type="slidenum">
              <a:rPr lang="en-US" smtClean="0"/>
              <a:t>19</a:t>
            </a:fld>
            <a:endParaRPr lang="en-US"/>
          </a:p>
        </p:txBody>
      </p:sp>
    </p:spTree>
    <p:extLst>
      <p:ext uri="{BB962C8B-B14F-4D97-AF65-F5344CB8AC3E}">
        <p14:creationId xmlns:p14="http://schemas.microsoft.com/office/powerpoint/2010/main" val="426247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takeaway message is that we design a model which is not only able to deduce explainable logical rules, but also generalizable to large-scale KG. However, this section only covers the simple entity/relation-centric questions, what about more complex free questions? We are using KG constructed from Web Data, which is highly incomplete and even </a:t>
            </a:r>
            <a:r>
              <a:rPr lang="en-US" dirty="0" err="1"/>
              <a:t>out-dated</a:t>
            </a:r>
            <a:r>
              <a:rPr lang="en-US" dirty="0"/>
              <a:t>. How can we use massive amount of heterogeneous raw data from the web?</a:t>
            </a:r>
          </a:p>
        </p:txBody>
      </p:sp>
      <p:sp>
        <p:nvSpPr>
          <p:cNvPr id="4" name="Slide Number Placeholder 3"/>
          <p:cNvSpPr>
            <a:spLocks noGrp="1"/>
          </p:cNvSpPr>
          <p:nvPr>
            <p:ph type="sldNum" sz="quarter" idx="5"/>
          </p:nvPr>
        </p:nvSpPr>
        <p:spPr/>
        <p:txBody>
          <a:bodyPr/>
          <a:lstStyle/>
          <a:p>
            <a:fld id="{F643C694-68A9-BC4E-8A1C-97447A30805C}" type="slidenum">
              <a:rPr lang="en-US" smtClean="0"/>
              <a:t>20</a:t>
            </a:fld>
            <a:endParaRPr lang="en-US"/>
          </a:p>
        </p:txBody>
      </p:sp>
    </p:spTree>
    <p:extLst>
      <p:ext uri="{BB962C8B-B14F-4D97-AF65-F5344CB8AC3E}">
        <p14:creationId xmlns:p14="http://schemas.microsoft.com/office/powerpoint/2010/main" val="1364618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move on to the second section.</a:t>
            </a:r>
          </a:p>
        </p:txBody>
      </p:sp>
      <p:sp>
        <p:nvSpPr>
          <p:cNvPr id="4" name="Slide Number Placeholder 3"/>
          <p:cNvSpPr>
            <a:spLocks noGrp="1"/>
          </p:cNvSpPr>
          <p:nvPr>
            <p:ph type="sldNum" sz="quarter" idx="5"/>
          </p:nvPr>
        </p:nvSpPr>
        <p:spPr/>
        <p:txBody>
          <a:bodyPr/>
          <a:lstStyle/>
          <a:p>
            <a:fld id="{F643C694-68A9-BC4E-8A1C-97447A30805C}" type="slidenum">
              <a:rPr lang="en-US" smtClean="0"/>
              <a:t>21</a:t>
            </a:fld>
            <a:endParaRPr lang="en-US"/>
          </a:p>
        </p:txBody>
      </p:sp>
    </p:spTree>
    <p:extLst>
      <p:ext uri="{BB962C8B-B14F-4D97-AF65-F5344CB8AC3E}">
        <p14:creationId xmlns:p14="http://schemas.microsoft.com/office/powerpoint/2010/main" val="1188588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considering more complex multi-hop questions and we are using the heterogeneous raw data from the web.</a:t>
            </a:r>
          </a:p>
        </p:txBody>
      </p:sp>
      <p:sp>
        <p:nvSpPr>
          <p:cNvPr id="4" name="Slide Number Placeholder 3"/>
          <p:cNvSpPr>
            <a:spLocks noGrp="1"/>
          </p:cNvSpPr>
          <p:nvPr>
            <p:ph type="sldNum" sz="quarter" idx="5"/>
          </p:nvPr>
        </p:nvSpPr>
        <p:spPr/>
        <p:txBody>
          <a:bodyPr/>
          <a:lstStyle/>
          <a:p>
            <a:fld id="{F643C694-68A9-BC4E-8A1C-97447A30805C}" type="slidenum">
              <a:rPr lang="en-US" smtClean="0"/>
              <a:t>22</a:t>
            </a:fld>
            <a:endParaRPr lang="en-US"/>
          </a:p>
        </p:txBody>
      </p:sp>
    </p:spTree>
    <p:extLst>
      <p:ext uri="{BB962C8B-B14F-4D97-AF65-F5344CB8AC3E}">
        <p14:creationId xmlns:p14="http://schemas.microsoft.com/office/powerpoint/2010/main" val="3278683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first go over the existing open question answering paradigm, which was mainly focused on only using the unstructured textual data. In this setting, a retriever scans over the web to select the most relevant passage as the support evidence. A reading comprehension model is used to predict the answer span.</a:t>
            </a:r>
          </a:p>
        </p:txBody>
      </p:sp>
      <p:sp>
        <p:nvSpPr>
          <p:cNvPr id="4" name="Slide Number Placeholder 3"/>
          <p:cNvSpPr>
            <a:spLocks noGrp="1"/>
          </p:cNvSpPr>
          <p:nvPr>
            <p:ph type="sldNum" sz="quarter" idx="5"/>
          </p:nvPr>
        </p:nvSpPr>
        <p:spPr/>
        <p:txBody>
          <a:bodyPr/>
          <a:lstStyle/>
          <a:p>
            <a:fld id="{F643C694-68A9-BC4E-8A1C-97447A30805C}" type="slidenum">
              <a:rPr lang="en-US" smtClean="0"/>
              <a:t>23</a:t>
            </a:fld>
            <a:endParaRPr lang="en-US"/>
          </a:p>
        </p:txBody>
      </p:sp>
    </p:spTree>
    <p:extLst>
      <p:ext uri="{BB962C8B-B14F-4D97-AF65-F5344CB8AC3E}">
        <p14:creationId xmlns:p14="http://schemas.microsoft.com/office/powerpoint/2010/main" val="121202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question might be deemed unanswerable by only looking into a few passages. If we go a extra mile to retrieve tables from the web, we are actually able to answer this given question. </a:t>
            </a:r>
          </a:p>
        </p:txBody>
      </p:sp>
      <p:sp>
        <p:nvSpPr>
          <p:cNvPr id="4" name="Slide Number Placeholder 3"/>
          <p:cNvSpPr>
            <a:spLocks noGrp="1"/>
          </p:cNvSpPr>
          <p:nvPr>
            <p:ph type="sldNum" sz="quarter" idx="5"/>
          </p:nvPr>
        </p:nvSpPr>
        <p:spPr/>
        <p:txBody>
          <a:bodyPr/>
          <a:lstStyle/>
          <a:p>
            <a:fld id="{F643C694-68A9-BC4E-8A1C-97447A30805C}" type="slidenum">
              <a:rPr lang="en-US" smtClean="0"/>
              <a:t>24</a:t>
            </a:fld>
            <a:endParaRPr lang="en-US"/>
          </a:p>
        </p:txBody>
      </p:sp>
    </p:spTree>
    <p:extLst>
      <p:ext uri="{BB962C8B-B14F-4D97-AF65-F5344CB8AC3E}">
        <p14:creationId xmlns:p14="http://schemas.microsoft.com/office/powerpoint/2010/main" val="258530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this section is to design a unified reasoning model, which is not only able to understand structured and unstructured data from the web but also able to integrate these two forms of data. Datasets and Efficiency are big issues.</a:t>
            </a:r>
          </a:p>
        </p:txBody>
      </p:sp>
      <p:sp>
        <p:nvSpPr>
          <p:cNvPr id="4" name="Slide Number Placeholder 3"/>
          <p:cNvSpPr>
            <a:spLocks noGrp="1"/>
          </p:cNvSpPr>
          <p:nvPr>
            <p:ph type="sldNum" sz="quarter" idx="5"/>
          </p:nvPr>
        </p:nvSpPr>
        <p:spPr/>
        <p:txBody>
          <a:bodyPr/>
          <a:lstStyle/>
          <a:p>
            <a:fld id="{F643C694-68A9-BC4E-8A1C-97447A30805C}" type="slidenum">
              <a:rPr lang="en-US" smtClean="0"/>
              <a:t>25</a:t>
            </a:fld>
            <a:endParaRPr lang="en-US"/>
          </a:p>
        </p:txBody>
      </p:sp>
    </p:spTree>
    <p:extLst>
      <p:ext uri="{BB962C8B-B14F-4D97-AF65-F5344CB8AC3E}">
        <p14:creationId xmlns:p14="http://schemas.microsoft.com/office/powerpoint/2010/main" val="4165512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collected our own dataset called OTT-QA, which consists of table crawling, passage linking. We provide both tables and text to the crowd-workers to let them write Q-A pairs, then we perform model-based and human-based quality control to make sure the questions require information integration and human-based grammaticality and fluency checking. Finally, we harvest a dataset consisting of 45K QA pairs.</a:t>
            </a:r>
          </a:p>
        </p:txBody>
      </p:sp>
      <p:sp>
        <p:nvSpPr>
          <p:cNvPr id="4" name="Slide Number Placeholder 3"/>
          <p:cNvSpPr>
            <a:spLocks noGrp="1"/>
          </p:cNvSpPr>
          <p:nvPr>
            <p:ph type="sldNum" sz="quarter" idx="5"/>
          </p:nvPr>
        </p:nvSpPr>
        <p:spPr/>
        <p:txBody>
          <a:bodyPr/>
          <a:lstStyle/>
          <a:p>
            <a:fld id="{F643C694-68A9-BC4E-8A1C-97447A30805C}" type="slidenum">
              <a:rPr lang="en-US" smtClean="0"/>
              <a:t>26</a:t>
            </a:fld>
            <a:endParaRPr lang="en-US"/>
          </a:p>
        </p:txBody>
      </p:sp>
    </p:spTree>
    <p:extLst>
      <p:ext uri="{BB962C8B-B14F-4D97-AF65-F5344CB8AC3E}">
        <p14:creationId xmlns:p14="http://schemas.microsoft.com/office/powerpoint/2010/main" val="1429313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learn </a:t>
            </a:r>
          </a:p>
        </p:txBody>
      </p:sp>
      <p:sp>
        <p:nvSpPr>
          <p:cNvPr id="4" name="Slide Number Placeholder 3"/>
          <p:cNvSpPr>
            <a:spLocks noGrp="1"/>
          </p:cNvSpPr>
          <p:nvPr>
            <p:ph type="sldNum" sz="quarter" idx="5"/>
          </p:nvPr>
        </p:nvSpPr>
        <p:spPr/>
        <p:txBody>
          <a:bodyPr/>
          <a:lstStyle/>
          <a:p>
            <a:fld id="{F643C694-68A9-BC4E-8A1C-97447A30805C}" type="slidenum">
              <a:rPr lang="en-US" smtClean="0"/>
              <a:t>28</a:t>
            </a:fld>
            <a:endParaRPr lang="en-US"/>
          </a:p>
        </p:txBody>
      </p:sp>
    </p:spTree>
    <p:extLst>
      <p:ext uri="{BB962C8B-B14F-4D97-AF65-F5344CB8AC3E}">
        <p14:creationId xmlns:p14="http://schemas.microsoft.com/office/powerpoint/2010/main" val="1717330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learn </a:t>
            </a:r>
          </a:p>
        </p:txBody>
      </p:sp>
      <p:sp>
        <p:nvSpPr>
          <p:cNvPr id="4" name="Slide Number Placeholder 3"/>
          <p:cNvSpPr>
            <a:spLocks noGrp="1"/>
          </p:cNvSpPr>
          <p:nvPr>
            <p:ph type="sldNum" sz="quarter" idx="5"/>
          </p:nvPr>
        </p:nvSpPr>
        <p:spPr/>
        <p:txBody>
          <a:bodyPr/>
          <a:lstStyle/>
          <a:p>
            <a:fld id="{F643C694-68A9-BC4E-8A1C-97447A30805C}" type="slidenum">
              <a:rPr lang="en-US" smtClean="0"/>
              <a:t>29</a:t>
            </a:fld>
            <a:endParaRPr lang="en-US"/>
          </a:p>
        </p:txBody>
      </p:sp>
    </p:spTree>
    <p:extLst>
      <p:ext uri="{BB962C8B-B14F-4D97-AF65-F5344CB8AC3E}">
        <p14:creationId xmlns:p14="http://schemas.microsoft.com/office/powerpoint/2010/main" val="2934941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build a virtual assistant, the model requires knowledge-grounded understanding, i.e. the model needs to understand the semantics of the given natural language input. For example, the model needs to reason over the world knowledge to understand Lebron means Lebron James and last NBA season means 2019-2020 NBA season. </a:t>
            </a:r>
          </a:p>
        </p:txBody>
      </p:sp>
      <p:sp>
        <p:nvSpPr>
          <p:cNvPr id="4" name="Slide Number Placeholder 3"/>
          <p:cNvSpPr>
            <a:spLocks noGrp="1"/>
          </p:cNvSpPr>
          <p:nvPr>
            <p:ph type="sldNum" sz="quarter" idx="5"/>
          </p:nvPr>
        </p:nvSpPr>
        <p:spPr/>
        <p:txBody>
          <a:bodyPr/>
          <a:lstStyle/>
          <a:p>
            <a:fld id="{F643C694-68A9-BC4E-8A1C-97447A30805C}" type="slidenum">
              <a:rPr lang="en-US" smtClean="0"/>
              <a:t>2</a:t>
            </a:fld>
            <a:endParaRPr lang="en-US"/>
          </a:p>
        </p:txBody>
      </p:sp>
    </p:spTree>
    <p:extLst>
      <p:ext uri="{BB962C8B-B14F-4D97-AF65-F5344CB8AC3E}">
        <p14:creationId xmlns:p14="http://schemas.microsoft.com/office/powerpoint/2010/main" val="23990615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learn </a:t>
            </a:r>
          </a:p>
        </p:txBody>
      </p:sp>
      <p:sp>
        <p:nvSpPr>
          <p:cNvPr id="4" name="Slide Number Placeholder 3"/>
          <p:cNvSpPr>
            <a:spLocks noGrp="1"/>
          </p:cNvSpPr>
          <p:nvPr>
            <p:ph type="sldNum" sz="quarter" idx="5"/>
          </p:nvPr>
        </p:nvSpPr>
        <p:spPr/>
        <p:txBody>
          <a:bodyPr/>
          <a:lstStyle/>
          <a:p>
            <a:fld id="{F643C694-68A9-BC4E-8A1C-97447A30805C}" type="slidenum">
              <a:rPr lang="en-US" smtClean="0"/>
              <a:t>30</a:t>
            </a:fld>
            <a:endParaRPr lang="en-US"/>
          </a:p>
        </p:txBody>
      </p:sp>
    </p:spTree>
    <p:extLst>
      <p:ext uri="{BB962C8B-B14F-4D97-AF65-F5344CB8AC3E}">
        <p14:creationId xmlns:p14="http://schemas.microsoft.com/office/powerpoint/2010/main" val="29800706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retrieve the top-K candidate blocks, we need to feed them to the neural extractive readers to extract the answer span from the retrieved blocks. However, since we are dealing with significant amount of blocks. If we concatenate all the document, the input sequence length can easily go beyond 4000, which is almost impossible for the reader to handle given its quadratic time complexity. Therefore, the existing frameworks usually decompose the long sequence into a set of smaller groups where each group contains less than 500 tokens. These smaller groups will be fed to the reader in parallel to extract the answer, the one with highest confidence will be used as the final prediction. This framework fails to model global context due to the lack of interaction between different groups, the prediction is basically local optimum.</a:t>
            </a:r>
          </a:p>
        </p:txBody>
      </p:sp>
      <p:sp>
        <p:nvSpPr>
          <p:cNvPr id="4" name="Slide Number Placeholder 3"/>
          <p:cNvSpPr>
            <a:spLocks noGrp="1"/>
          </p:cNvSpPr>
          <p:nvPr>
            <p:ph type="sldNum" sz="quarter" idx="5"/>
          </p:nvPr>
        </p:nvSpPr>
        <p:spPr/>
        <p:txBody>
          <a:bodyPr/>
          <a:lstStyle/>
          <a:p>
            <a:fld id="{F643C694-68A9-BC4E-8A1C-97447A30805C}" type="slidenum">
              <a:rPr lang="en-US" smtClean="0"/>
              <a:t>32</a:t>
            </a:fld>
            <a:endParaRPr lang="en-US"/>
          </a:p>
        </p:txBody>
      </p:sp>
    </p:spTree>
    <p:extLst>
      <p:ext uri="{BB962C8B-B14F-4D97-AF65-F5344CB8AC3E}">
        <p14:creationId xmlns:p14="http://schemas.microsoft.com/office/powerpoint/2010/main" val="1906677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global-local sparse attention mechanism to decrease the complexity to KxB^2.</a:t>
            </a:r>
          </a:p>
        </p:txBody>
      </p:sp>
      <p:sp>
        <p:nvSpPr>
          <p:cNvPr id="4" name="Slide Number Placeholder 3"/>
          <p:cNvSpPr>
            <a:spLocks noGrp="1"/>
          </p:cNvSpPr>
          <p:nvPr>
            <p:ph type="sldNum" sz="quarter" idx="5"/>
          </p:nvPr>
        </p:nvSpPr>
        <p:spPr/>
        <p:txBody>
          <a:bodyPr/>
          <a:lstStyle/>
          <a:p>
            <a:fld id="{F643C694-68A9-BC4E-8A1C-97447A30805C}" type="slidenum">
              <a:rPr lang="en-US" smtClean="0"/>
              <a:t>33</a:t>
            </a:fld>
            <a:endParaRPr lang="en-US"/>
          </a:p>
        </p:txBody>
      </p:sp>
    </p:spTree>
    <p:extLst>
      <p:ext uri="{BB962C8B-B14F-4D97-AF65-F5344CB8AC3E}">
        <p14:creationId xmlns:p14="http://schemas.microsoft.com/office/powerpoint/2010/main" val="2526841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sparse-attention mechanism, we can directly feed all the retrieved blocks to the reader without worrying about the memory overflow and speed. This framework has the advantage that the global context is modeled, the prediction is basically global optimum.</a:t>
            </a:r>
          </a:p>
        </p:txBody>
      </p:sp>
      <p:sp>
        <p:nvSpPr>
          <p:cNvPr id="4" name="Slide Number Placeholder 3"/>
          <p:cNvSpPr>
            <a:spLocks noGrp="1"/>
          </p:cNvSpPr>
          <p:nvPr>
            <p:ph type="sldNum" sz="quarter" idx="5"/>
          </p:nvPr>
        </p:nvSpPr>
        <p:spPr/>
        <p:txBody>
          <a:bodyPr/>
          <a:lstStyle/>
          <a:p>
            <a:fld id="{F643C694-68A9-BC4E-8A1C-97447A30805C}" type="slidenum">
              <a:rPr lang="en-US" smtClean="0"/>
              <a:t>34</a:t>
            </a:fld>
            <a:endParaRPr lang="en-US"/>
          </a:p>
        </p:txBody>
      </p:sp>
    </p:spTree>
    <p:extLst>
      <p:ext uri="{BB962C8B-B14F-4D97-AF65-F5344CB8AC3E}">
        <p14:creationId xmlns:p14="http://schemas.microsoft.com/office/powerpoint/2010/main" val="10391077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 our model Single-R and Sparse-R on OTT-QA test split and our model is able to achieve significant performance gain. Besides, our model runs much faster than the baseline systems.</a:t>
            </a:r>
          </a:p>
        </p:txBody>
      </p:sp>
      <p:sp>
        <p:nvSpPr>
          <p:cNvPr id="4" name="Slide Number Placeholder 3"/>
          <p:cNvSpPr>
            <a:spLocks noGrp="1"/>
          </p:cNvSpPr>
          <p:nvPr>
            <p:ph type="sldNum" sz="quarter" idx="5"/>
          </p:nvPr>
        </p:nvSpPr>
        <p:spPr/>
        <p:txBody>
          <a:bodyPr/>
          <a:lstStyle/>
          <a:p>
            <a:fld id="{F643C694-68A9-BC4E-8A1C-97447A30805C}" type="slidenum">
              <a:rPr lang="en-US" smtClean="0"/>
              <a:t>35</a:t>
            </a:fld>
            <a:endParaRPr lang="en-US"/>
          </a:p>
        </p:txBody>
      </p:sp>
    </p:spTree>
    <p:extLst>
      <p:ext uri="{BB962C8B-B14F-4D97-AF65-F5344CB8AC3E}">
        <p14:creationId xmlns:p14="http://schemas.microsoft.com/office/powerpoint/2010/main" val="2502368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43C694-68A9-BC4E-8A1C-97447A30805C}" type="slidenum">
              <a:rPr lang="en-US" smtClean="0"/>
              <a:t>36</a:t>
            </a:fld>
            <a:endParaRPr lang="en-US"/>
          </a:p>
        </p:txBody>
      </p:sp>
    </p:spTree>
    <p:extLst>
      <p:ext uri="{BB962C8B-B14F-4D97-AF65-F5344CB8AC3E}">
        <p14:creationId xmlns:p14="http://schemas.microsoft.com/office/powerpoint/2010/main" val="14488618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discussed about grounded understanding and reasoning over heterogeneous web knowledge to derive the supporting knowledge. The last step is to ground on the supporting knowledge to generate natural language responses to communicate with human.</a:t>
            </a:r>
          </a:p>
        </p:txBody>
      </p:sp>
      <p:sp>
        <p:nvSpPr>
          <p:cNvPr id="4" name="Slide Number Placeholder 3"/>
          <p:cNvSpPr>
            <a:spLocks noGrp="1"/>
          </p:cNvSpPr>
          <p:nvPr>
            <p:ph type="sldNum" sz="quarter" idx="5"/>
          </p:nvPr>
        </p:nvSpPr>
        <p:spPr/>
        <p:txBody>
          <a:bodyPr/>
          <a:lstStyle/>
          <a:p>
            <a:fld id="{F643C694-68A9-BC4E-8A1C-97447A30805C}" type="slidenum">
              <a:rPr lang="en-US" smtClean="0"/>
              <a:t>37</a:t>
            </a:fld>
            <a:endParaRPr lang="en-US"/>
          </a:p>
        </p:txBody>
      </p:sp>
    </p:spTree>
    <p:extLst>
      <p:ext uri="{BB962C8B-B14F-4D97-AF65-F5344CB8AC3E}">
        <p14:creationId xmlns:p14="http://schemas.microsoft.com/office/powerpoint/2010/main" val="37715599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a wide spectrum of dataset working on such knowledge-grounded generation datasets, these datasets use different structured knowledge as the input and aim to generate different types of text.</a:t>
            </a:r>
          </a:p>
        </p:txBody>
      </p:sp>
      <p:sp>
        <p:nvSpPr>
          <p:cNvPr id="4" name="Slide Number Placeholder 3"/>
          <p:cNvSpPr>
            <a:spLocks noGrp="1"/>
          </p:cNvSpPr>
          <p:nvPr>
            <p:ph type="sldNum" sz="quarter" idx="5"/>
          </p:nvPr>
        </p:nvSpPr>
        <p:spPr/>
        <p:txBody>
          <a:bodyPr/>
          <a:lstStyle/>
          <a:p>
            <a:fld id="{F643C694-68A9-BC4E-8A1C-97447A30805C}" type="slidenum">
              <a:rPr lang="en-US" smtClean="0"/>
              <a:t>38</a:t>
            </a:fld>
            <a:endParaRPr lang="en-US"/>
          </a:p>
        </p:txBody>
      </p:sp>
    </p:spTree>
    <p:extLst>
      <p:ext uri="{BB962C8B-B14F-4D97-AF65-F5344CB8AC3E}">
        <p14:creationId xmlns:p14="http://schemas.microsoft.com/office/powerpoint/2010/main" val="42619670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state-of-the-art model for addressing these wide spectrum of dataset is called GPT-2, which was pre-trained using all the text from the web. For example, a random sentence is sampled from the web, we feed the prefix of the sentence to the model to let it autoregressively generate the original sentence. What this model does is to memorize/internalize the world world knowledge into its 1B parameters.</a:t>
            </a:r>
          </a:p>
        </p:txBody>
      </p:sp>
      <p:sp>
        <p:nvSpPr>
          <p:cNvPr id="4" name="Slide Number Placeholder 3"/>
          <p:cNvSpPr>
            <a:spLocks noGrp="1"/>
          </p:cNvSpPr>
          <p:nvPr>
            <p:ph type="sldNum" sz="quarter" idx="5"/>
          </p:nvPr>
        </p:nvSpPr>
        <p:spPr/>
        <p:txBody>
          <a:bodyPr/>
          <a:lstStyle/>
          <a:p>
            <a:fld id="{F643C694-68A9-BC4E-8A1C-97447A30805C}" type="slidenum">
              <a:rPr lang="en-US" smtClean="0"/>
              <a:t>39</a:t>
            </a:fld>
            <a:endParaRPr lang="en-US"/>
          </a:p>
        </p:txBody>
      </p:sp>
    </p:spTree>
    <p:extLst>
      <p:ext uri="{BB962C8B-B14F-4D97-AF65-F5344CB8AC3E}">
        <p14:creationId xmlns:p14="http://schemas.microsoft.com/office/powerpoint/2010/main" val="3335602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GPT-2 has been proposed, it has attracted lots of attention from the community. Here we steal an example from the </a:t>
            </a:r>
            <a:r>
              <a:rPr lang="en-US" dirty="0" err="1"/>
              <a:t>OpenAI</a:t>
            </a:r>
            <a:r>
              <a:rPr lang="en-US" dirty="0"/>
              <a:t> blog, …. . At first glance, the machine generated story looks so real that you couldn’t tell whether it’s true or fake. However, if you google a little about “</a:t>
            </a:r>
            <a:r>
              <a:rPr lang="en-US" dirty="0" err="1"/>
              <a:t>Cov</a:t>
            </a:r>
            <a:r>
              <a:rPr lang="en-US" dirty="0"/>
              <a:t>…”, you will find that it does not exist in the world. It means that the model is really good at hallucinating non-existing facts from the world.</a:t>
            </a:r>
          </a:p>
        </p:txBody>
      </p:sp>
      <p:sp>
        <p:nvSpPr>
          <p:cNvPr id="4" name="Slide Number Placeholder 3"/>
          <p:cNvSpPr>
            <a:spLocks noGrp="1"/>
          </p:cNvSpPr>
          <p:nvPr>
            <p:ph type="sldNum" sz="quarter" idx="5"/>
          </p:nvPr>
        </p:nvSpPr>
        <p:spPr/>
        <p:txBody>
          <a:bodyPr/>
          <a:lstStyle/>
          <a:p>
            <a:fld id="{F643C694-68A9-BC4E-8A1C-97447A30805C}" type="slidenum">
              <a:rPr lang="en-US" smtClean="0"/>
              <a:t>40</a:t>
            </a:fld>
            <a:endParaRPr lang="en-US"/>
          </a:p>
        </p:txBody>
      </p:sp>
    </p:spTree>
    <p:extLst>
      <p:ext uri="{BB962C8B-B14F-4D97-AF65-F5344CB8AC3E}">
        <p14:creationId xmlns:p14="http://schemas.microsoft.com/office/powerpoint/2010/main" val="871338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model needs to ground on the supporting knowledge to generate natural language response to generate natural language sentences.</a:t>
            </a:r>
          </a:p>
        </p:txBody>
      </p:sp>
      <p:sp>
        <p:nvSpPr>
          <p:cNvPr id="4" name="Slide Number Placeholder 3"/>
          <p:cNvSpPr>
            <a:spLocks noGrp="1"/>
          </p:cNvSpPr>
          <p:nvPr>
            <p:ph type="sldNum" sz="quarter" idx="5"/>
          </p:nvPr>
        </p:nvSpPr>
        <p:spPr/>
        <p:txBody>
          <a:bodyPr/>
          <a:lstStyle/>
          <a:p>
            <a:fld id="{F643C694-68A9-BC4E-8A1C-97447A30805C}" type="slidenum">
              <a:rPr lang="en-US" smtClean="0"/>
              <a:t>3</a:t>
            </a:fld>
            <a:endParaRPr lang="en-US"/>
          </a:p>
        </p:txBody>
      </p:sp>
    </p:spTree>
    <p:extLst>
      <p:ext uri="{BB962C8B-B14F-4D97-AF65-F5344CB8AC3E}">
        <p14:creationId xmlns:p14="http://schemas.microsoft.com/office/powerpoint/2010/main" val="24738847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hallucination comes from two aspects: 1) mis-memorization, where the model has seen this fact before but cannot memorize it due to the limitation of its parameter capability. …</a:t>
            </a:r>
          </a:p>
        </p:txBody>
      </p:sp>
      <p:sp>
        <p:nvSpPr>
          <p:cNvPr id="4" name="Slide Number Placeholder 3"/>
          <p:cNvSpPr>
            <a:spLocks noGrp="1"/>
          </p:cNvSpPr>
          <p:nvPr>
            <p:ph type="sldNum" sz="quarter" idx="5"/>
          </p:nvPr>
        </p:nvSpPr>
        <p:spPr/>
        <p:txBody>
          <a:bodyPr/>
          <a:lstStyle/>
          <a:p>
            <a:fld id="{F643C694-68A9-BC4E-8A1C-97447A30805C}" type="slidenum">
              <a:rPr lang="en-US" smtClean="0"/>
              <a:t>41</a:t>
            </a:fld>
            <a:endParaRPr lang="en-US"/>
          </a:p>
        </p:txBody>
      </p:sp>
    </p:spTree>
    <p:extLst>
      <p:ext uri="{BB962C8B-B14F-4D97-AF65-F5344CB8AC3E}">
        <p14:creationId xmlns:p14="http://schemas.microsoft.com/office/powerpoint/2010/main" val="44724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type of hallucination is stale memorization, where the model was trained on a previous web dump, but lots of the knowledge has changed since then. The model will memorize these stale knowledge, thus causing hallucination consequently.</a:t>
            </a:r>
          </a:p>
        </p:txBody>
      </p:sp>
      <p:sp>
        <p:nvSpPr>
          <p:cNvPr id="4" name="Slide Number Placeholder 3"/>
          <p:cNvSpPr>
            <a:spLocks noGrp="1"/>
          </p:cNvSpPr>
          <p:nvPr>
            <p:ph type="sldNum" sz="quarter" idx="5"/>
          </p:nvPr>
        </p:nvSpPr>
        <p:spPr/>
        <p:txBody>
          <a:bodyPr/>
          <a:lstStyle/>
          <a:p>
            <a:fld id="{F643C694-68A9-BC4E-8A1C-97447A30805C}" type="slidenum">
              <a:rPr lang="en-US" smtClean="0"/>
              <a:t>42</a:t>
            </a:fld>
            <a:endParaRPr lang="en-US"/>
          </a:p>
        </p:txBody>
      </p:sp>
    </p:spTree>
    <p:extLst>
      <p:ext uri="{BB962C8B-B14F-4D97-AF65-F5344CB8AC3E}">
        <p14:creationId xmlns:p14="http://schemas.microsoft.com/office/powerpoint/2010/main" val="1840096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closer to the GPT-2, we found that it’s trying to understand two types of knowledge. One is the implicit linguistic knowledge, like how to compose a natural sentence with the given words. The other part is the explicit factual knowledge, like Bill Gates founded MS, etc. The model aims to internalize both types of knowledge.</a:t>
            </a:r>
          </a:p>
        </p:txBody>
      </p:sp>
      <p:sp>
        <p:nvSpPr>
          <p:cNvPr id="4" name="Slide Number Placeholder 3"/>
          <p:cNvSpPr>
            <a:spLocks noGrp="1"/>
          </p:cNvSpPr>
          <p:nvPr>
            <p:ph type="sldNum" sz="quarter" idx="5"/>
          </p:nvPr>
        </p:nvSpPr>
        <p:spPr/>
        <p:txBody>
          <a:bodyPr/>
          <a:lstStyle/>
          <a:p>
            <a:fld id="{F643C694-68A9-BC4E-8A1C-97447A30805C}" type="slidenum">
              <a:rPr lang="en-US" smtClean="0"/>
              <a:t>43</a:t>
            </a:fld>
            <a:endParaRPr lang="en-US"/>
          </a:p>
        </p:txBody>
      </p:sp>
    </p:spTree>
    <p:extLst>
      <p:ext uri="{BB962C8B-B14F-4D97-AF65-F5344CB8AC3E}">
        <p14:creationId xmlns:p14="http://schemas.microsoft.com/office/powerpoint/2010/main" val="42879137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factual knowledge is infinite and non-static, it’s challenging for the model to internalize them. Therefore, I propose to externalize this part of knowledge.</a:t>
            </a:r>
          </a:p>
        </p:txBody>
      </p:sp>
      <p:sp>
        <p:nvSpPr>
          <p:cNvPr id="4" name="Slide Number Placeholder 3"/>
          <p:cNvSpPr>
            <a:spLocks noGrp="1"/>
          </p:cNvSpPr>
          <p:nvPr>
            <p:ph type="sldNum" sz="quarter" idx="5"/>
          </p:nvPr>
        </p:nvSpPr>
        <p:spPr/>
        <p:txBody>
          <a:bodyPr/>
          <a:lstStyle/>
          <a:p>
            <a:fld id="{F643C694-68A9-BC4E-8A1C-97447A30805C}" type="slidenum">
              <a:rPr lang="en-US" smtClean="0"/>
              <a:t>44</a:t>
            </a:fld>
            <a:endParaRPr lang="en-US"/>
          </a:p>
        </p:txBody>
      </p:sp>
    </p:spTree>
    <p:extLst>
      <p:ext uri="{BB962C8B-B14F-4D97-AF65-F5344CB8AC3E}">
        <p14:creationId xmlns:p14="http://schemas.microsoft.com/office/powerpoint/2010/main" val="2146544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modify the pre-training of GPT-2 and propose KGPT using conditional pre-training. We still use the web text as the input to let the model learn how to autoregressively generate a sentence token by token. However, the big difference is that we also feed the most relevant knowledge as additional input for the model to ground on so that the model does not need to memorize all the world knowledge.</a:t>
            </a:r>
          </a:p>
        </p:txBody>
      </p:sp>
      <p:sp>
        <p:nvSpPr>
          <p:cNvPr id="4" name="Slide Number Placeholder 3"/>
          <p:cNvSpPr>
            <a:spLocks noGrp="1"/>
          </p:cNvSpPr>
          <p:nvPr>
            <p:ph type="sldNum" sz="quarter" idx="5"/>
          </p:nvPr>
        </p:nvSpPr>
        <p:spPr/>
        <p:txBody>
          <a:bodyPr/>
          <a:lstStyle/>
          <a:p>
            <a:fld id="{F643C694-68A9-BC4E-8A1C-97447A30805C}" type="slidenum">
              <a:rPr lang="en-US" smtClean="0"/>
              <a:t>45</a:t>
            </a:fld>
            <a:endParaRPr lang="en-US"/>
          </a:p>
        </p:txBody>
      </p:sp>
    </p:spTree>
    <p:extLst>
      <p:ext uri="{BB962C8B-B14F-4D97-AF65-F5344CB8AC3E}">
        <p14:creationId xmlns:p14="http://schemas.microsoft.com/office/powerpoint/2010/main" val="30932014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traverse the Wikipedia to select the sentences with hyperlinks and use these hyperlinks to request their corresponding entities in </a:t>
            </a:r>
            <a:r>
              <a:rPr lang="en-US" dirty="0" err="1"/>
              <a:t>WikiData</a:t>
            </a:r>
            <a:r>
              <a:rPr lang="en-US" dirty="0"/>
              <a:t>, which is a large-scale knowledge graph maintained by Wikipedia Organization.</a:t>
            </a:r>
          </a:p>
        </p:txBody>
      </p:sp>
      <p:sp>
        <p:nvSpPr>
          <p:cNvPr id="4" name="Slide Number Placeholder 3"/>
          <p:cNvSpPr>
            <a:spLocks noGrp="1"/>
          </p:cNvSpPr>
          <p:nvPr>
            <p:ph type="sldNum" sz="quarter" idx="5"/>
          </p:nvPr>
        </p:nvSpPr>
        <p:spPr/>
        <p:txBody>
          <a:bodyPr/>
          <a:lstStyle/>
          <a:p>
            <a:fld id="{F643C694-68A9-BC4E-8A1C-97447A30805C}" type="slidenum">
              <a:rPr lang="en-US" smtClean="0"/>
              <a:t>46</a:t>
            </a:fld>
            <a:endParaRPr lang="en-US"/>
          </a:p>
        </p:txBody>
      </p:sp>
    </p:spTree>
    <p:extLst>
      <p:ext uri="{BB962C8B-B14F-4D97-AF65-F5344CB8AC3E}">
        <p14:creationId xmlns:p14="http://schemas.microsoft.com/office/powerpoint/2010/main" val="35581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merge the facts from </a:t>
            </a:r>
            <a:r>
              <a:rPr lang="en-US" dirty="0" err="1"/>
              <a:t>WikiData</a:t>
            </a:r>
            <a:r>
              <a:rPr lang="en-US" dirty="0"/>
              <a:t> to construct the local knowledge graph. We hope that this local knowledge graph contains enough supportive evidence for the original text. We automatically construct a dataset to perform knowledge-grounded language model pre-training.</a:t>
            </a:r>
          </a:p>
        </p:txBody>
      </p:sp>
      <p:sp>
        <p:nvSpPr>
          <p:cNvPr id="4" name="Slide Number Placeholder 3"/>
          <p:cNvSpPr>
            <a:spLocks noGrp="1"/>
          </p:cNvSpPr>
          <p:nvPr>
            <p:ph type="sldNum" sz="quarter" idx="5"/>
          </p:nvPr>
        </p:nvSpPr>
        <p:spPr/>
        <p:txBody>
          <a:bodyPr/>
          <a:lstStyle/>
          <a:p>
            <a:fld id="{F643C694-68A9-BC4E-8A1C-97447A30805C}" type="slidenum">
              <a:rPr lang="en-US" smtClean="0"/>
              <a:t>47</a:t>
            </a:fld>
            <a:endParaRPr lang="en-US"/>
          </a:p>
        </p:txBody>
      </p:sp>
    </p:spTree>
    <p:extLst>
      <p:ext uri="{BB962C8B-B14F-4D97-AF65-F5344CB8AC3E}">
        <p14:creationId xmlns:p14="http://schemas.microsoft.com/office/powerpoint/2010/main" val="6811930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dataset to pre-train the transformer model for a few epochs to get the pre-trained model and we can play with this pre-trained model to compare with GPT-2.</a:t>
            </a:r>
          </a:p>
        </p:txBody>
      </p:sp>
      <p:sp>
        <p:nvSpPr>
          <p:cNvPr id="4" name="Slide Number Placeholder 3"/>
          <p:cNvSpPr>
            <a:spLocks noGrp="1"/>
          </p:cNvSpPr>
          <p:nvPr>
            <p:ph type="sldNum" sz="quarter" idx="5"/>
          </p:nvPr>
        </p:nvSpPr>
        <p:spPr/>
        <p:txBody>
          <a:bodyPr/>
          <a:lstStyle/>
          <a:p>
            <a:fld id="{F643C694-68A9-BC4E-8A1C-97447A30805C}" type="slidenum">
              <a:rPr lang="en-US" smtClean="0"/>
              <a:t>48</a:t>
            </a:fld>
            <a:endParaRPr lang="en-US"/>
          </a:p>
        </p:txBody>
      </p:sp>
    </p:spTree>
    <p:extLst>
      <p:ext uri="{BB962C8B-B14F-4D97-AF65-F5344CB8AC3E}">
        <p14:creationId xmlns:p14="http://schemas.microsoft.com/office/powerpoint/2010/main" val="28479495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generating text from scratch like GPT-2, we propose controlled generation. If we are interested in generating sentences related to Taylor Swift and sample some ½-hop facts in </a:t>
            </a:r>
            <a:r>
              <a:rPr lang="en-US" dirty="0" err="1"/>
              <a:t>WikiData</a:t>
            </a:r>
            <a:r>
              <a:rPr lang="en-US" dirty="0"/>
              <a:t> about Taylor Swift to construct a local knowledge graph. We provide this knowledge graph to the KGPT to let it randomly sample natural language sentences. </a:t>
            </a:r>
          </a:p>
        </p:txBody>
      </p:sp>
      <p:sp>
        <p:nvSpPr>
          <p:cNvPr id="4" name="Slide Number Placeholder 3"/>
          <p:cNvSpPr>
            <a:spLocks noGrp="1"/>
          </p:cNvSpPr>
          <p:nvPr>
            <p:ph type="sldNum" sz="quarter" idx="5"/>
          </p:nvPr>
        </p:nvSpPr>
        <p:spPr/>
        <p:txBody>
          <a:bodyPr/>
          <a:lstStyle/>
          <a:p>
            <a:fld id="{F643C694-68A9-BC4E-8A1C-97447A30805C}" type="slidenum">
              <a:rPr lang="en-US" smtClean="0"/>
              <a:t>49</a:t>
            </a:fld>
            <a:endParaRPr lang="en-US"/>
          </a:p>
        </p:txBody>
      </p:sp>
    </p:spTree>
    <p:extLst>
      <p:ext uri="{BB962C8B-B14F-4D97-AF65-F5344CB8AC3E}">
        <p14:creationId xmlns:p14="http://schemas.microsoft.com/office/powerpoint/2010/main" val="772136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we can finetune the pre-trained model on down-stream data-to-text datasets to see whether the model can perform transfer learning like GPT-2.</a:t>
            </a:r>
          </a:p>
        </p:txBody>
      </p:sp>
      <p:sp>
        <p:nvSpPr>
          <p:cNvPr id="4" name="Slide Number Placeholder 3"/>
          <p:cNvSpPr>
            <a:spLocks noGrp="1"/>
          </p:cNvSpPr>
          <p:nvPr>
            <p:ph type="sldNum" sz="quarter" idx="5"/>
          </p:nvPr>
        </p:nvSpPr>
        <p:spPr/>
        <p:txBody>
          <a:bodyPr/>
          <a:lstStyle/>
          <a:p>
            <a:fld id="{F643C694-68A9-BC4E-8A1C-97447A30805C}" type="slidenum">
              <a:rPr lang="en-US" smtClean="0"/>
              <a:t>50</a:t>
            </a:fld>
            <a:endParaRPr lang="en-US"/>
          </a:p>
        </p:txBody>
      </p:sp>
    </p:spTree>
    <p:extLst>
      <p:ext uri="{BB962C8B-B14F-4D97-AF65-F5344CB8AC3E}">
        <p14:creationId xmlns:p14="http://schemas.microsoft.com/office/powerpoint/2010/main" val="496070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big picture of knowledge-grounded NLP, which can roughly be seen as three aspects: 1) grounded understanding, which takes natural language input and ground it on the external knowledge to understand its semantics, 2) we need to reason over external knowledge to derive the most relevant facts, 3) finally, we will convert the knowledge fact into natural language to communicate with humans.</a:t>
            </a:r>
          </a:p>
        </p:txBody>
      </p:sp>
      <p:sp>
        <p:nvSpPr>
          <p:cNvPr id="4" name="Slide Number Placeholder 3"/>
          <p:cNvSpPr>
            <a:spLocks noGrp="1"/>
          </p:cNvSpPr>
          <p:nvPr>
            <p:ph type="sldNum" sz="quarter" idx="5"/>
          </p:nvPr>
        </p:nvSpPr>
        <p:spPr/>
        <p:txBody>
          <a:bodyPr/>
          <a:lstStyle/>
          <a:p>
            <a:fld id="{F643C694-68A9-BC4E-8A1C-97447A30805C}" type="slidenum">
              <a:rPr lang="en-US" smtClean="0"/>
              <a:t>4</a:t>
            </a:fld>
            <a:endParaRPr lang="en-US"/>
          </a:p>
        </p:txBody>
      </p:sp>
    </p:spTree>
    <p:extLst>
      <p:ext uri="{BB962C8B-B14F-4D97-AF65-F5344CB8AC3E}">
        <p14:creationId xmlns:p14="http://schemas.microsoft.com/office/powerpoint/2010/main" val="36603504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achieve significant performance for both full-shot and few-shot transfer learning settings and outperform GPT-2 by a significant margin.</a:t>
            </a:r>
          </a:p>
        </p:txBody>
      </p:sp>
      <p:sp>
        <p:nvSpPr>
          <p:cNvPr id="4" name="Slide Number Placeholder 3"/>
          <p:cNvSpPr>
            <a:spLocks noGrp="1"/>
          </p:cNvSpPr>
          <p:nvPr>
            <p:ph type="sldNum" sz="quarter" idx="5"/>
          </p:nvPr>
        </p:nvSpPr>
        <p:spPr/>
        <p:txBody>
          <a:bodyPr/>
          <a:lstStyle/>
          <a:p>
            <a:fld id="{F643C694-68A9-BC4E-8A1C-97447A30805C}" type="slidenum">
              <a:rPr lang="en-US" smtClean="0"/>
              <a:t>51</a:t>
            </a:fld>
            <a:endParaRPr lang="en-US"/>
          </a:p>
        </p:txBody>
      </p:sp>
    </p:spTree>
    <p:extLst>
      <p:ext uri="{BB962C8B-B14F-4D97-AF65-F5344CB8AC3E}">
        <p14:creationId xmlns:p14="http://schemas.microsoft.com/office/powerpoint/2010/main" val="1553449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 the faithfulness to see whether the model is able to generate sentences faithful to the world knowledge, it turns out that our model is able to decrease </a:t>
            </a:r>
            <a:r>
              <a:rPr lang="en-US"/>
              <a:t>the hallucination by a large margin from 14% to 6%. </a:t>
            </a:r>
            <a:endParaRPr lang="en-US" dirty="0"/>
          </a:p>
        </p:txBody>
      </p:sp>
      <p:sp>
        <p:nvSpPr>
          <p:cNvPr id="4" name="Slide Number Placeholder 3"/>
          <p:cNvSpPr>
            <a:spLocks noGrp="1"/>
          </p:cNvSpPr>
          <p:nvPr>
            <p:ph type="sldNum" sz="quarter" idx="5"/>
          </p:nvPr>
        </p:nvSpPr>
        <p:spPr/>
        <p:txBody>
          <a:bodyPr/>
          <a:lstStyle/>
          <a:p>
            <a:fld id="{F643C694-68A9-BC4E-8A1C-97447A30805C}" type="slidenum">
              <a:rPr lang="en-US" smtClean="0"/>
              <a:t>52</a:t>
            </a:fld>
            <a:endParaRPr lang="en-US"/>
          </a:p>
        </p:txBody>
      </p:sp>
    </p:spTree>
    <p:extLst>
      <p:ext uri="{BB962C8B-B14F-4D97-AF65-F5344CB8AC3E}">
        <p14:creationId xmlns:p14="http://schemas.microsoft.com/office/powerpoint/2010/main" val="20731861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43C694-68A9-BC4E-8A1C-97447A30805C}" type="slidenum">
              <a:rPr lang="en-US" smtClean="0"/>
              <a:t>53</a:t>
            </a:fld>
            <a:endParaRPr lang="en-US"/>
          </a:p>
        </p:txBody>
      </p:sp>
    </p:spTree>
    <p:extLst>
      <p:ext uri="{BB962C8B-B14F-4D97-AF65-F5344CB8AC3E}">
        <p14:creationId xmlns:p14="http://schemas.microsoft.com/office/powerpoint/2010/main" val="39104043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43C694-68A9-BC4E-8A1C-97447A30805C}" type="slidenum">
              <a:rPr lang="en-US" smtClean="0"/>
              <a:t>55</a:t>
            </a:fld>
            <a:endParaRPr lang="en-US"/>
          </a:p>
        </p:txBody>
      </p:sp>
    </p:spTree>
    <p:extLst>
      <p:ext uri="{BB962C8B-B14F-4D97-AF65-F5344CB8AC3E}">
        <p14:creationId xmlns:p14="http://schemas.microsoft.com/office/powerpoint/2010/main" val="15126906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p5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5875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my </a:t>
            </a:r>
            <a:r>
              <a:rPr lang="en-US" dirty="0" err="1"/>
              <a:t>Phd</a:t>
            </a:r>
            <a:r>
              <a:rPr lang="en-US" dirty="0"/>
              <a:t>, I have been mainly focused on the two core problems of knowledge-grounded NLP. The first is how to reason over the world knowledge under different scenarios. I have worked on reasoning over KB, database, heterogeneous web data, and visual knowledge like images or videos. The second is how to encode knowledge into NLP model. For example, should we encode knowledge into NLP models in an internalized or externalized fashion. The internalized encoding means we let he model memorize the world knowledge in its parameters while the externalized encoding means that we encode knowledge as an external memory bank, where the model needs to retrieve the knowledge whenever needed. </a:t>
            </a:r>
          </a:p>
        </p:txBody>
      </p:sp>
      <p:sp>
        <p:nvSpPr>
          <p:cNvPr id="4" name="Slide Number Placeholder 3"/>
          <p:cNvSpPr>
            <a:spLocks noGrp="1"/>
          </p:cNvSpPr>
          <p:nvPr>
            <p:ph type="sldNum" sz="quarter" idx="5"/>
          </p:nvPr>
        </p:nvSpPr>
        <p:spPr/>
        <p:txBody>
          <a:bodyPr/>
          <a:lstStyle/>
          <a:p>
            <a:fld id="{F643C694-68A9-BC4E-8A1C-97447A30805C}" type="slidenum">
              <a:rPr lang="en-US" smtClean="0"/>
              <a:t>5</a:t>
            </a:fld>
            <a:endParaRPr lang="en-US"/>
          </a:p>
        </p:txBody>
      </p:sp>
    </p:spTree>
    <p:extLst>
      <p:ext uri="{BB962C8B-B14F-4D97-AF65-F5344CB8AC3E}">
        <p14:creationId xmlns:p14="http://schemas.microsoft.com/office/powerpoint/2010/main" val="246767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organize today’s talk with these two core problems, specifically, I will cover how to perform neural symbolic reasoning over KB, how to reason over heterogeneous web knowledge at scale. Finally, I will cover how to externalize factual knowledge in language model pre-training to decrease text generation model’s hallucination behavior.</a:t>
            </a:r>
          </a:p>
        </p:txBody>
      </p:sp>
      <p:sp>
        <p:nvSpPr>
          <p:cNvPr id="4" name="Slide Number Placeholder 3"/>
          <p:cNvSpPr>
            <a:spLocks noGrp="1"/>
          </p:cNvSpPr>
          <p:nvPr>
            <p:ph type="sldNum" sz="quarter" idx="5"/>
          </p:nvPr>
        </p:nvSpPr>
        <p:spPr/>
        <p:txBody>
          <a:bodyPr/>
          <a:lstStyle/>
          <a:p>
            <a:fld id="{F643C694-68A9-BC4E-8A1C-97447A30805C}" type="slidenum">
              <a:rPr lang="en-US" smtClean="0"/>
              <a:t>6</a:t>
            </a:fld>
            <a:endParaRPr lang="en-US"/>
          </a:p>
        </p:txBody>
      </p:sp>
    </p:spTree>
    <p:extLst>
      <p:ext uri="{BB962C8B-B14F-4D97-AF65-F5344CB8AC3E}">
        <p14:creationId xmlns:p14="http://schemas.microsoft.com/office/powerpoint/2010/main" val="4244259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43C694-68A9-BC4E-8A1C-97447A30805C}" type="slidenum">
              <a:rPr lang="en-US" smtClean="0"/>
              <a:t>7</a:t>
            </a:fld>
            <a:endParaRPr lang="en-US"/>
          </a:p>
        </p:txBody>
      </p:sp>
    </p:spTree>
    <p:extLst>
      <p:ext uri="{BB962C8B-B14F-4D97-AF65-F5344CB8AC3E}">
        <p14:creationId xmlns:p14="http://schemas.microsoft.com/office/powerpoint/2010/main" val="3327295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we consider a more realistic setting, where the question is free-form question and the support evidence is the web with massive amount of data in unstructured, semi-structured and structured formats. In such a web-scale setting, we need to design models that can perform efficient inference.</a:t>
            </a:r>
          </a:p>
        </p:txBody>
      </p:sp>
      <p:sp>
        <p:nvSpPr>
          <p:cNvPr id="4" name="Slide Number Placeholder 3"/>
          <p:cNvSpPr>
            <a:spLocks noGrp="1"/>
          </p:cNvSpPr>
          <p:nvPr>
            <p:ph type="sldNum" sz="quarter" idx="5"/>
          </p:nvPr>
        </p:nvSpPr>
        <p:spPr/>
        <p:txBody>
          <a:bodyPr/>
          <a:lstStyle/>
          <a:p>
            <a:fld id="{F643C694-68A9-BC4E-8A1C-97447A30805C}" type="slidenum">
              <a:rPr lang="en-US" smtClean="0"/>
              <a:t>8</a:t>
            </a:fld>
            <a:endParaRPr lang="en-US"/>
          </a:p>
        </p:txBody>
      </p:sp>
    </p:spTree>
    <p:extLst>
      <p:ext uri="{BB962C8B-B14F-4D97-AF65-F5344CB8AC3E}">
        <p14:creationId xmlns:p14="http://schemas.microsoft.com/office/powerpoint/2010/main" val="448690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a:xfrm>
            <a:off x="628649" y="6356351"/>
            <a:ext cx="7165521" cy="365125"/>
          </a:xfrm>
        </p:spPr>
        <p:txBody>
          <a:bodyPr/>
          <a:lstStyle>
            <a:lvl1pPr algn="l">
              <a:defRPr>
                <a:solidFill>
                  <a:schemeClr val="tx1"/>
                </a:solidFill>
              </a:defRPr>
            </a:lvl1pPr>
          </a:lstStyle>
          <a:p>
            <a:pPr algn="l"/>
            <a:endParaRPr lang="en-US" dirty="0"/>
          </a:p>
        </p:txBody>
      </p:sp>
      <p:sp>
        <p:nvSpPr>
          <p:cNvPr id="6" name="Slide Number Placeholder 5"/>
          <p:cNvSpPr>
            <a:spLocks noGrp="1"/>
          </p:cNvSpPr>
          <p:nvPr>
            <p:ph type="sldNum" sz="quarter" idx="12"/>
          </p:nvPr>
        </p:nvSpPr>
        <p:spPr>
          <a:xfrm>
            <a:off x="7892143" y="6356351"/>
            <a:ext cx="62320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0125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10245"/>
          </a:xfrm>
          <a:prstGeom prst="rect">
            <a:avLst/>
          </a:prstGeom>
        </p:spPr>
        <p:txBody>
          <a:bodyPr>
            <a:noAutofit/>
          </a:bodyPr>
          <a:lstStyle>
            <a:lvl1pPr>
              <a:defRPr sz="4800">
                <a:solidFill>
                  <a:schemeClr val="tx1"/>
                </a:solidFill>
                <a:latin typeface="Aldhabi" pitchFamily="2" charset="-78"/>
                <a:cs typeface="Aldhabi" pitchFamily="2" charset="-78"/>
              </a:defRPr>
            </a:lvl1pPr>
          </a:lstStyle>
          <a:p>
            <a:r>
              <a:rPr lang="en-US" dirty="0"/>
              <a:t>Click to edit Master title style</a:t>
            </a:r>
          </a:p>
        </p:txBody>
      </p:sp>
      <p:sp>
        <p:nvSpPr>
          <p:cNvPr id="3" name="Content Placeholder 2"/>
          <p:cNvSpPr>
            <a:spLocks noGrp="1"/>
          </p:cNvSpPr>
          <p:nvPr>
            <p:ph idx="1"/>
          </p:nvPr>
        </p:nvSpPr>
        <p:spPr>
          <a:xfrm>
            <a:off x="628650" y="1103586"/>
            <a:ext cx="7886700" cy="5073377"/>
          </a:xfrm>
          <a:prstGeom prst="rect">
            <a:avLst/>
          </a:prstGeom>
        </p:spPr>
        <p:txBody>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628650" y="6356351"/>
            <a:ext cx="7067550" cy="365125"/>
          </a:xfrm>
        </p:spPr>
        <p:txBody>
          <a:bodyPr/>
          <a:lstStyle>
            <a:lvl1pPr algn="l">
              <a:defRPr>
                <a:solidFill>
                  <a:schemeClr val="tx1"/>
                </a:solidFill>
              </a:defRPr>
            </a:lvl1pPr>
          </a:lstStyle>
          <a:p>
            <a:pPr algn="l"/>
            <a:endParaRPr lang="en-US" dirty="0"/>
          </a:p>
        </p:txBody>
      </p:sp>
      <p:sp>
        <p:nvSpPr>
          <p:cNvPr id="6" name="Slide Number Placeholder 5"/>
          <p:cNvSpPr>
            <a:spLocks noGrp="1"/>
          </p:cNvSpPr>
          <p:nvPr>
            <p:ph type="sldNum" sz="quarter" idx="12"/>
          </p:nvPr>
        </p:nvSpPr>
        <p:spPr>
          <a:xfrm>
            <a:off x="7772400" y="6356351"/>
            <a:ext cx="742950" cy="365125"/>
          </a:xfrm>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2164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628649" y="6356351"/>
            <a:ext cx="7045779" cy="365125"/>
          </a:xfrm>
        </p:spPr>
        <p:txBody>
          <a:bodyPr/>
          <a:lstStyle>
            <a:lvl1pPr algn="l">
              <a:defRPr>
                <a:solidFill>
                  <a:schemeClr val="tx1"/>
                </a:solidFill>
              </a:defRPr>
            </a:lvl1pPr>
          </a:lstStyle>
          <a:p>
            <a:pPr algn="l"/>
            <a:endParaRPr lang="en-US"/>
          </a:p>
        </p:txBody>
      </p:sp>
      <p:sp>
        <p:nvSpPr>
          <p:cNvPr id="6" name="Slide Number Placeholder 5"/>
          <p:cNvSpPr>
            <a:spLocks noGrp="1"/>
          </p:cNvSpPr>
          <p:nvPr>
            <p:ph type="sldNum" sz="quarter" idx="12"/>
          </p:nvPr>
        </p:nvSpPr>
        <p:spPr>
          <a:xfrm>
            <a:off x="7815942" y="6356351"/>
            <a:ext cx="699407" cy="365125"/>
          </a:xfrm>
        </p:spPr>
        <p:txBody>
          <a:bodyPr/>
          <a:lstStyle/>
          <a:p>
            <a:fld id="{4FAB73BC-B049-4115-A692-8D63A059BFB8}" type="slidenum">
              <a:rPr lang="en-US" smtClean="0"/>
              <a:t>‹#›</a:t>
            </a:fld>
            <a:endParaRPr lang="en-US"/>
          </a:p>
        </p:txBody>
      </p:sp>
      <p:sp>
        <p:nvSpPr>
          <p:cNvPr id="10" name="Title 1">
            <a:extLst>
              <a:ext uri="{FF2B5EF4-FFF2-40B4-BE49-F238E27FC236}">
                <a16:creationId xmlns:a16="http://schemas.microsoft.com/office/drawing/2014/main" id="{717131B0-C5EA-4F45-A991-ADBA9E2DA419}"/>
              </a:ext>
            </a:extLst>
          </p:cNvPr>
          <p:cNvSpPr>
            <a:spLocks noGrp="1"/>
          </p:cNvSpPr>
          <p:nvPr>
            <p:ph type="title"/>
          </p:nvPr>
        </p:nvSpPr>
        <p:spPr>
          <a:xfrm>
            <a:off x="628650" y="365126"/>
            <a:ext cx="7886700" cy="510245"/>
          </a:xfrm>
          <a:prstGeom prst="rect">
            <a:avLst/>
          </a:prstGeom>
        </p:spPr>
        <p:txBody>
          <a:bodyPr>
            <a:noAutofit/>
          </a:bodyPr>
          <a:lstStyle>
            <a:lvl1pPr>
              <a:defRPr sz="4800">
                <a:solidFill>
                  <a:schemeClr val="tx1"/>
                </a:solidFill>
                <a:latin typeface="Aldhabi" pitchFamily="2" charset="-78"/>
                <a:cs typeface="Aldhabi" pitchFamily="2" charset="-78"/>
              </a:defRPr>
            </a:lvl1pPr>
          </a:lstStyle>
          <a:p>
            <a:r>
              <a:rPr lang="en-US" dirty="0"/>
              <a:t>Click to edit Master title style</a:t>
            </a:r>
          </a:p>
        </p:txBody>
      </p:sp>
    </p:spTree>
    <p:extLst>
      <p:ext uri="{BB962C8B-B14F-4D97-AF65-F5344CB8AC3E}">
        <p14:creationId xmlns:p14="http://schemas.microsoft.com/office/powerpoint/2010/main" val="245847414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628650" y="6356351"/>
            <a:ext cx="7056664" cy="365125"/>
          </a:xfrm>
          <a:prstGeom prst="rect">
            <a:avLst/>
          </a:prstGeom>
        </p:spPr>
        <p:txBody>
          <a:bodyPr vert="horz" lIns="91440" tIns="45720" rIns="91440" bIns="45720" rtlCol="0" anchor="ctr"/>
          <a:lstStyle>
            <a:lvl1pPr algn="l">
              <a:defRPr sz="1200">
                <a:solidFill>
                  <a:schemeClr val="tx1"/>
                </a:solidFill>
              </a:defRPr>
            </a:lvl1pPr>
          </a:lstStyle>
          <a:p>
            <a:pPr algn="l"/>
            <a:endParaRPr lang="en-US" dirty="0"/>
          </a:p>
        </p:txBody>
      </p:sp>
      <p:sp>
        <p:nvSpPr>
          <p:cNvPr id="6" name="Slide Number Placeholder 5"/>
          <p:cNvSpPr>
            <a:spLocks noGrp="1"/>
          </p:cNvSpPr>
          <p:nvPr>
            <p:ph type="sldNum" sz="quarter" idx="4"/>
          </p:nvPr>
        </p:nvSpPr>
        <p:spPr>
          <a:xfrm>
            <a:off x="7772400" y="6356351"/>
            <a:ext cx="7429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
        <p:nvSpPr>
          <p:cNvPr id="7" name="Title 1">
            <a:extLst>
              <a:ext uri="{FF2B5EF4-FFF2-40B4-BE49-F238E27FC236}">
                <a16:creationId xmlns:a16="http://schemas.microsoft.com/office/drawing/2014/main" id="{61FB6D85-8FD3-9C42-9F64-3296C747EB9E}"/>
              </a:ext>
            </a:extLst>
          </p:cNvPr>
          <p:cNvSpPr txBox="1">
            <a:spLocks/>
          </p:cNvSpPr>
          <p:nvPr userDrawn="1"/>
        </p:nvSpPr>
        <p:spPr>
          <a:xfrm>
            <a:off x="628650" y="571382"/>
            <a:ext cx="7886700" cy="5102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C00000"/>
              </a:solidFill>
              <a:latin typeface="Aldhabi" pitchFamily="2" charset="-78"/>
              <a:ea typeface="Apple Symbols" panose="02000000000000000000" pitchFamily="2" charset="-79"/>
              <a:cs typeface="Aldhabi" pitchFamily="2" charset="-78"/>
            </a:endParaRPr>
          </a:p>
        </p:txBody>
      </p:sp>
      <p:sp>
        <p:nvSpPr>
          <p:cNvPr id="9" name="Title Placeholder 8">
            <a:extLst>
              <a:ext uri="{FF2B5EF4-FFF2-40B4-BE49-F238E27FC236}">
                <a16:creationId xmlns:a16="http://schemas.microsoft.com/office/drawing/2014/main" id="{84F473A9-D90D-8440-AD8D-8F0F33EC870B}"/>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10" name="Text Placeholder 9">
            <a:extLst>
              <a:ext uri="{FF2B5EF4-FFF2-40B4-BE49-F238E27FC236}">
                <a16:creationId xmlns:a16="http://schemas.microsoft.com/office/drawing/2014/main" id="{75709F6F-92E3-CE4E-8A3E-7C090E72EF6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981880"/>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9"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251.png"/></Relationships>
</file>

<file path=ppt/slides/_rels/slide1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9" Type="http://schemas.openxmlformats.org/officeDocument/2006/relationships/image" Target="../media/image43.png"/><Relationship Id="rId4" Type="http://schemas.openxmlformats.org/officeDocument/2006/relationships/image" Target="../media/image38.png"/><Relationship Id="rId14" Type="http://schemas.openxmlformats.org/officeDocument/2006/relationships/image" Target="../media/image48.sv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40.png"/><Relationship Id="rId4" Type="http://schemas.openxmlformats.org/officeDocument/2006/relationships/image" Target="../media/image50.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64.png"/><Relationship Id="rId10" Type="http://schemas.openxmlformats.org/officeDocument/2006/relationships/image" Target="../media/image67.png"/><Relationship Id="rId4" Type="http://schemas.openxmlformats.org/officeDocument/2006/relationships/image" Target="../media/image63.png"/><Relationship Id="rId9"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6.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17.png"/><Relationship Id="rId10" Type="http://schemas.openxmlformats.org/officeDocument/2006/relationships/image" Target="../media/image81.png"/><Relationship Id="rId4" Type="http://schemas.openxmlformats.org/officeDocument/2006/relationships/image" Target="../media/image62.jpeg"/><Relationship Id="rId9" Type="http://schemas.openxmlformats.org/officeDocument/2006/relationships/image" Target="../media/image80.png"/><Relationship Id="rId14" Type="http://schemas.openxmlformats.org/officeDocument/2006/relationships/image" Target="../media/image8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6"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34.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89.png"/><Relationship Id="rId5" Type="http://schemas.openxmlformats.org/officeDocument/2006/relationships/image" Target="../media/image22.png"/><Relationship Id="rId10" Type="http://schemas.openxmlformats.org/officeDocument/2006/relationships/image" Target="../media/image88.png"/><Relationship Id="rId4" Type="http://schemas.openxmlformats.org/officeDocument/2006/relationships/image" Target="../media/image24.png"/><Relationship Id="rId9" Type="http://schemas.openxmlformats.org/officeDocument/2006/relationships/image" Target="../media/image87.jpeg"/></Relationships>
</file>

<file path=ppt/slides/_rels/slide24.xml.rels><?xml version="1.0" encoding="UTF-8" standalone="yes"?>
<Relationships xmlns="http://schemas.openxmlformats.org/package/2006/relationships"><Relationship Id="rId8" Type="http://schemas.openxmlformats.org/officeDocument/2006/relationships/image" Target="../media/image670.png"/><Relationship Id="rId2" Type="http://schemas.openxmlformats.org/officeDocument/2006/relationships/notesSlide" Target="../notesSlides/notesSlide24.xml"/><Relationship Id="rId1" Type="http://schemas.openxmlformats.org/officeDocument/2006/relationships/slideLayout" Target="../slideLayouts/slideLayout3.xml"/><Relationship Id="rId11" Type="http://schemas.openxmlformats.org/officeDocument/2006/relationships/image" Target="../media/image24.png"/><Relationship Id="rId10" Type="http://schemas.openxmlformats.org/officeDocument/2006/relationships/image" Target="../media/image90.png"/><Relationship Id="rId9" Type="http://schemas.openxmlformats.org/officeDocument/2006/relationships/image" Target="../media/image690.png"/></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2018%E2%80%9319_Los_Angeles_Lakers_season"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92.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s://en.wikipedia.org/wiki/2017%E2%80%9318_Cleveland_Cavaliers_season" TargetMode="External"/><Relationship Id="rId4" Type="http://schemas.openxmlformats.org/officeDocument/2006/relationships/image" Target="../media/image94.jpeg"/></Relationships>
</file>

<file path=ppt/slides/_rels/slide2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4.png"/><Relationship Id="rId7" Type="http://schemas.openxmlformats.org/officeDocument/2006/relationships/image" Target="../media/image9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641.png"/><Relationship Id="rId4" Type="http://schemas.openxmlformats.org/officeDocument/2006/relationships/image" Target="../media/image630.png"/><Relationship Id="rId9" Type="http://schemas.openxmlformats.org/officeDocument/2006/relationships/image" Target="../media/image98.png"/></Relationships>
</file>

<file path=ppt/slides/_rels/slide29.xml.rels><?xml version="1.0" encoding="UTF-8" standalone="yes"?>
<Relationships xmlns="http://schemas.openxmlformats.org/package/2006/relationships"><Relationship Id="rId13" Type="http://schemas.openxmlformats.org/officeDocument/2006/relationships/image" Target="../media/image24.png"/><Relationship Id="rId18" Type="http://schemas.openxmlformats.org/officeDocument/2006/relationships/image" Target="../media/image98.png"/><Relationship Id="rId12" Type="http://schemas.openxmlformats.org/officeDocument/2006/relationships/image" Target="../media/image560.png"/><Relationship Id="rId17" Type="http://schemas.openxmlformats.org/officeDocument/2006/relationships/image" Target="../media/image97.png"/><Relationship Id="rId2" Type="http://schemas.openxmlformats.org/officeDocument/2006/relationships/notesSlide" Target="../notesSlides/notesSlide28.xml"/><Relationship Id="rId16"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550.png"/><Relationship Id="rId15" Type="http://schemas.openxmlformats.org/officeDocument/2006/relationships/image" Target="../media/image95.png"/><Relationship Id="rId1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3" Type="http://schemas.openxmlformats.org/officeDocument/2006/relationships/image" Target="../media/image24.png"/><Relationship Id="rId18" Type="http://schemas.openxmlformats.org/officeDocument/2006/relationships/image" Target="../media/image98.png"/><Relationship Id="rId12" Type="http://schemas.openxmlformats.org/officeDocument/2006/relationships/image" Target="../media/image560.png"/><Relationship Id="rId17" Type="http://schemas.openxmlformats.org/officeDocument/2006/relationships/image" Target="../media/image97.png"/><Relationship Id="rId2" Type="http://schemas.openxmlformats.org/officeDocument/2006/relationships/notesSlide" Target="../notesSlides/notesSlide29.xml"/><Relationship Id="rId16"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550.png"/><Relationship Id="rId15" Type="http://schemas.openxmlformats.org/officeDocument/2006/relationships/image" Target="../media/image95.png"/><Relationship Id="rId14" Type="http://schemas.openxmlformats.org/officeDocument/2006/relationships/image" Target="../media/image22.png"/></Relationships>
</file>

<file path=ppt/slides/_rels/slide31.xml.rels><?xml version="1.0" encoding="UTF-8" standalone="yes"?>
<Relationships xmlns="http://schemas.openxmlformats.org/package/2006/relationships"><Relationship Id="rId13" Type="http://schemas.openxmlformats.org/officeDocument/2006/relationships/image" Target="../media/image24.png"/><Relationship Id="rId18" Type="http://schemas.openxmlformats.org/officeDocument/2006/relationships/image" Target="../media/image98.png"/><Relationship Id="rId12" Type="http://schemas.openxmlformats.org/officeDocument/2006/relationships/image" Target="../media/image560.png"/><Relationship Id="rId17" Type="http://schemas.openxmlformats.org/officeDocument/2006/relationships/image" Target="../media/image97.png"/><Relationship Id="rId2" Type="http://schemas.openxmlformats.org/officeDocument/2006/relationships/notesSlide" Target="../notesSlides/notesSlide30.xml"/><Relationship Id="rId16"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550.png"/><Relationship Id="rId15" Type="http://schemas.openxmlformats.org/officeDocument/2006/relationships/image" Target="../media/image95.png"/><Relationship Id="rId14" Type="http://schemas.openxmlformats.org/officeDocument/2006/relationships/image" Target="../media/image22.png"/></Relationships>
</file>

<file path=ppt/slides/_rels/slide3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6.png"/><Relationship Id="rId7" Type="http://schemas.openxmlformats.org/officeDocument/2006/relationships/image" Target="../media/image9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97.png"/><Relationship Id="rId4" Type="http://schemas.openxmlformats.org/officeDocument/2006/relationships/image" Target="../media/image98.png"/></Relationships>
</file>

<file path=ppt/slides/_rels/slide33.xml.rels><?xml version="1.0" encoding="UTF-8" standalone="yes"?>
<Relationships xmlns="http://schemas.openxmlformats.org/package/2006/relationships"><Relationship Id="rId8" Type="http://schemas.openxmlformats.org/officeDocument/2006/relationships/image" Target="../media/image670.png"/><Relationship Id="rId13" Type="http://schemas.openxmlformats.org/officeDocument/2006/relationships/image" Target="../media/image760.png"/><Relationship Id="rId18" Type="http://schemas.openxmlformats.org/officeDocument/2006/relationships/image" Target="../media/image100.png"/><Relationship Id="rId3" Type="http://schemas.openxmlformats.org/officeDocument/2006/relationships/image" Target="../media/image730.png"/><Relationship Id="rId21" Type="http://schemas.openxmlformats.org/officeDocument/2006/relationships/image" Target="../media/image99.png"/><Relationship Id="rId12" Type="http://schemas.openxmlformats.org/officeDocument/2006/relationships/image" Target="../media/image751.png"/><Relationship Id="rId17" Type="http://schemas.openxmlformats.org/officeDocument/2006/relationships/image" Target="../media/image97.png"/><Relationship Id="rId2" Type="http://schemas.openxmlformats.org/officeDocument/2006/relationships/notesSlide" Target="../notesSlides/notesSlide31.xml"/><Relationship Id="rId16" Type="http://schemas.openxmlformats.org/officeDocument/2006/relationships/image" Target="../media/image791.png"/><Relationship Id="rId20"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24.png"/><Relationship Id="rId5" Type="http://schemas.openxmlformats.org/officeDocument/2006/relationships/image" Target="../media/image740.png"/><Relationship Id="rId15" Type="http://schemas.openxmlformats.org/officeDocument/2006/relationships/image" Target="../media/image780.png"/><Relationship Id="rId23" Type="http://schemas.openxmlformats.org/officeDocument/2006/relationships/image" Target="../media/image95.png"/><Relationship Id="rId10" Type="http://schemas.openxmlformats.org/officeDocument/2006/relationships/image" Target="../media/image22.png"/><Relationship Id="rId19" Type="http://schemas.openxmlformats.org/officeDocument/2006/relationships/image" Target="../media/image98.png"/><Relationship Id="rId4" Type="http://schemas.openxmlformats.org/officeDocument/2006/relationships/image" Target="../media/image750.png"/><Relationship Id="rId9" Type="http://schemas.openxmlformats.org/officeDocument/2006/relationships/image" Target="../media/image690.png"/><Relationship Id="rId14" Type="http://schemas.openxmlformats.org/officeDocument/2006/relationships/image" Target="../media/image770.png"/><Relationship Id="rId22" Type="http://schemas.openxmlformats.org/officeDocument/2006/relationships/image" Target="../media/image101.png"/></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97.png"/><Relationship Id="rId3" Type="http://schemas.openxmlformats.org/officeDocument/2006/relationships/image" Target="../media/image790.png"/><Relationship Id="rId7" Type="http://schemas.openxmlformats.org/officeDocument/2006/relationships/image" Target="../media/image830.png"/><Relationship Id="rId12" Type="http://schemas.openxmlformats.org/officeDocument/2006/relationships/image" Target="../media/image86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image" Target="../media/image850.png"/><Relationship Id="rId5" Type="http://schemas.openxmlformats.org/officeDocument/2006/relationships/image" Target="../media/image810.png"/><Relationship Id="rId10" Type="http://schemas.openxmlformats.org/officeDocument/2006/relationships/image" Target="../media/image840.png"/><Relationship Id="rId4" Type="http://schemas.openxmlformats.org/officeDocument/2006/relationships/image" Target="../media/image800.png"/><Relationship Id="rId9" Type="http://schemas.openxmlformats.org/officeDocument/2006/relationships/image" Target="../media/image24.png"/><Relationship Id="rId14" Type="http://schemas.openxmlformats.org/officeDocument/2006/relationships/image" Target="../media/image95.png"/></Relationships>
</file>

<file path=ppt/slides/_rels/slide35.xml.rels><?xml version="1.0" encoding="UTF-8" standalone="yes"?>
<Relationships xmlns="http://schemas.openxmlformats.org/package/2006/relationships"><Relationship Id="rId13" Type="http://schemas.openxmlformats.org/officeDocument/2006/relationships/image" Target="../media/image870.png"/><Relationship Id="rId18" Type="http://schemas.openxmlformats.org/officeDocument/2006/relationships/image" Target="../media/image99.png"/><Relationship Id="rId7" Type="http://schemas.openxmlformats.org/officeDocument/2006/relationships/image" Target="../media/image690.png"/><Relationship Id="rId12" Type="http://schemas.openxmlformats.org/officeDocument/2006/relationships/image" Target="../media/image730.png"/><Relationship Id="rId17" Type="http://schemas.openxmlformats.org/officeDocument/2006/relationships/image" Target="../media/image96.png"/><Relationship Id="rId2" Type="http://schemas.openxmlformats.org/officeDocument/2006/relationships/notesSlide" Target="../notesSlides/notesSlide33.xml"/><Relationship Id="rId16" Type="http://schemas.openxmlformats.org/officeDocument/2006/relationships/image" Target="../media/image98.png"/><Relationship Id="rId20"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670.png"/><Relationship Id="rId11" Type="http://schemas.openxmlformats.org/officeDocument/2006/relationships/image" Target="../media/image24.png"/><Relationship Id="rId15" Type="http://schemas.openxmlformats.org/officeDocument/2006/relationships/image" Target="../media/image100.png"/><Relationship Id="rId10" Type="http://schemas.openxmlformats.org/officeDocument/2006/relationships/image" Target="../media/image22.png"/><Relationship Id="rId19" Type="http://schemas.openxmlformats.org/officeDocument/2006/relationships/image" Target="../media/image101.png"/><Relationship Id="rId9" Type="http://schemas.openxmlformats.org/officeDocument/2006/relationships/image" Target="../media/image750.png"/><Relationship Id="rId14" Type="http://schemas.openxmlformats.org/officeDocument/2006/relationships/image" Target="../media/image97.png"/></Relationships>
</file>

<file path=ppt/slides/_rels/slide36.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jpeg"/><Relationship Id="rId7"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03.png"/><Relationship Id="rId4" Type="http://schemas.openxmlformats.org/officeDocument/2006/relationships/image" Target="../media/image4.png"/><Relationship Id="rId9" Type="http://schemas.openxmlformats.org/officeDocument/2006/relationships/image" Target="../media/image23.png"/></Relationships>
</file>

<file path=ppt/slides/_rels/slide3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4.png"/><Relationship Id="rId7" Type="http://schemas.openxmlformats.org/officeDocument/2006/relationships/image" Target="../media/image10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108.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30.png"/><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5.png"/><Relationship Id="rId4" Type="http://schemas.openxmlformats.org/officeDocument/2006/relationships/image" Target="../media/image114.jpe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5.png"/><Relationship Id="rId4" Type="http://schemas.openxmlformats.org/officeDocument/2006/relationships/image" Target="../media/image114.jpeg"/></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010.png"/><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hyperlink" Target="https://en.wikipedia.org/wiki/Moses_Malone" TargetMode="External"/><Relationship Id="rId7" Type="http://schemas.openxmlformats.org/officeDocument/2006/relationships/image" Target="../media/image118.tif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s://en.wikipedia.org/wiki/NBA_Most_Valuable_Player_Award" TargetMode="External"/><Relationship Id="rId5" Type="http://schemas.openxmlformats.org/officeDocument/2006/relationships/hyperlink" Target="https://en.wikipedia.org/wiki/James_Harden" TargetMode="External"/><Relationship Id="rId4" Type="http://schemas.openxmlformats.org/officeDocument/2006/relationships/hyperlink" Target="https://en.wikipedia.org/wiki/Hakeem_Olajuwon"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hyperlink" Target="https://en.wikipedia.org/wiki/Moses_Malone" TargetMode="External"/><Relationship Id="rId7" Type="http://schemas.openxmlformats.org/officeDocument/2006/relationships/image" Target="../media/image118.tif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en.wikipedia.org/wiki/NBA_Most_Valuable_Player_Award" TargetMode="External"/><Relationship Id="rId5" Type="http://schemas.openxmlformats.org/officeDocument/2006/relationships/hyperlink" Target="https://en.wikipedia.org/wiki/James_Harden" TargetMode="External"/><Relationship Id="rId4" Type="http://schemas.openxmlformats.org/officeDocument/2006/relationships/hyperlink" Target="https://en.wikipedia.org/wiki/Hakeem_Olajuw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jpe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4.png"/><Relationship Id="rId9"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23.png"/><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34.png"/><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23.png"/><Relationship Id="rId7" Type="http://schemas.openxmlformats.org/officeDocument/2006/relationships/image" Target="../media/image22.png"/><Relationship Id="rId2" Type="http://schemas.openxmlformats.org/officeDocument/2006/relationships/image" Target="../media/image122.jpeg"/><Relationship Id="rId1" Type="http://schemas.openxmlformats.org/officeDocument/2006/relationships/slideLayout" Target="../slideLayouts/slideLayout3.xml"/><Relationship Id="rId6" Type="http://schemas.openxmlformats.org/officeDocument/2006/relationships/image" Target="../media/image126.png"/><Relationship Id="rId11" Type="http://schemas.openxmlformats.org/officeDocument/2006/relationships/image" Target="../media/image119.png"/><Relationship Id="rId5" Type="http://schemas.openxmlformats.org/officeDocument/2006/relationships/image" Target="../media/image125.jpeg"/><Relationship Id="rId10" Type="http://schemas.openxmlformats.org/officeDocument/2006/relationships/image" Target="../media/image21.png"/><Relationship Id="rId4" Type="http://schemas.openxmlformats.org/officeDocument/2006/relationships/image" Target="../media/image124.jpeg"/><Relationship Id="rId9"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33.png"/><Relationship Id="rId4" Type="http://schemas.openxmlformats.org/officeDocument/2006/relationships/image" Target="../media/image126.png"/></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image" Target="../media/image27.jpeg"/><Relationship Id="rId12"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34.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34.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F9945-CCD3-3841-B6D7-EC8FBBAAC269}"/>
              </a:ext>
            </a:extLst>
          </p:cNvPr>
          <p:cNvSpPr>
            <a:spLocks noGrp="1"/>
          </p:cNvSpPr>
          <p:nvPr>
            <p:ph type="ctrTitle"/>
          </p:nvPr>
        </p:nvSpPr>
        <p:spPr>
          <a:xfrm>
            <a:off x="241301" y="2252766"/>
            <a:ext cx="5356346" cy="1355750"/>
          </a:xfrm>
        </p:spPr>
        <p:txBody>
          <a:bodyPr>
            <a:normAutofit/>
          </a:bodyPr>
          <a:lstStyle/>
          <a:p>
            <a:pPr algn="l"/>
            <a:r>
              <a:rPr lang="en-US" sz="2900" dirty="0"/>
              <a:t>Knowledge-Grounded Natural Language Processing</a:t>
            </a:r>
          </a:p>
        </p:txBody>
      </p:sp>
      <p:sp>
        <p:nvSpPr>
          <p:cNvPr id="3" name="Subtitle 2">
            <a:extLst>
              <a:ext uri="{FF2B5EF4-FFF2-40B4-BE49-F238E27FC236}">
                <a16:creationId xmlns:a16="http://schemas.microsoft.com/office/drawing/2014/main" id="{78DDCD14-AE90-864B-AF82-CC4606DEF9E1}"/>
              </a:ext>
            </a:extLst>
          </p:cNvPr>
          <p:cNvSpPr>
            <a:spLocks noGrp="1"/>
          </p:cNvSpPr>
          <p:nvPr>
            <p:ph type="subTitle" idx="1"/>
          </p:nvPr>
        </p:nvSpPr>
        <p:spPr>
          <a:xfrm>
            <a:off x="851389" y="3877216"/>
            <a:ext cx="3371488" cy="299807"/>
          </a:xfrm>
        </p:spPr>
        <p:txBody>
          <a:bodyPr>
            <a:normAutofit fontScale="85000" lnSpcReduction="10000"/>
          </a:bodyPr>
          <a:lstStyle/>
          <a:p>
            <a:r>
              <a:rPr lang="en-US" sz="1700" dirty="0" err="1"/>
              <a:t>Wenhu</a:t>
            </a:r>
            <a:r>
              <a:rPr lang="en-US" sz="1700" dirty="0"/>
              <a:t> Chen (</a:t>
            </a:r>
            <a:r>
              <a:rPr lang="en-US" sz="1700" dirty="0" err="1"/>
              <a:t>wenhuchen@ucsb.edu</a:t>
            </a:r>
            <a:r>
              <a:rPr lang="en-US" sz="1700" dirty="0"/>
              <a:t>)</a:t>
            </a:r>
          </a:p>
        </p:txBody>
      </p:sp>
      <p:sp>
        <p:nvSpPr>
          <p:cNvPr id="52"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2B4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4" descr="CSB Seal 2 Color">
            <a:extLst>
              <a:ext uri="{FF2B5EF4-FFF2-40B4-BE49-F238E27FC236}">
                <a16:creationId xmlns:a16="http://schemas.microsoft.com/office/drawing/2014/main" id="{24B07FDB-76F3-BA4F-9DC1-2396AFBCD4A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97332" y="749425"/>
            <a:ext cx="2405367" cy="2518708"/>
          </a:xfrm>
          <a:prstGeom prst="rect">
            <a:avLst/>
          </a:prstGeom>
          <a:noFill/>
          <a:extLst>
            <a:ext uri="{909E8E84-426E-40DD-AFC4-6F175D3DCCD1}">
              <a14:hiddenFill xmlns:a14="http://schemas.microsoft.com/office/drawing/2010/main">
                <a:solidFill>
                  <a:srgbClr val="FFFFFF"/>
                </a:solidFill>
              </a14:hiddenFill>
            </a:ext>
          </a:extLst>
        </p:spPr>
      </p:pic>
      <p:sp>
        <p:nvSpPr>
          <p:cNvPr id="5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2" descr="C Santa Barbara wordmark Navy">
            <a:extLst>
              <a:ext uri="{FF2B5EF4-FFF2-40B4-BE49-F238E27FC236}">
                <a16:creationId xmlns:a16="http://schemas.microsoft.com/office/drawing/2014/main" id="{B826983B-296A-8A4A-98B6-1F2704EB54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086" r="-547" b="45148"/>
          <a:stretch/>
        </p:blipFill>
        <p:spPr bwMode="auto">
          <a:xfrm>
            <a:off x="5872161" y="4704687"/>
            <a:ext cx="3030538" cy="39766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44A396AB-940D-0E49-BC4D-F57D2AE117EC}"/>
              </a:ext>
            </a:extLst>
          </p:cNvPr>
          <p:cNvSpPr>
            <a:spLocks noGrp="1"/>
          </p:cNvSpPr>
          <p:nvPr>
            <p:ph type="sldNum" sz="quarter" idx="12"/>
          </p:nvPr>
        </p:nvSpPr>
        <p:spPr/>
        <p:txBody>
          <a:bodyPr/>
          <a:lstStyle/>
          <a:p>
            <a:fld id="{4FAB73BC-B049-4115-A692-8D63A059BFB8}" type="slidenum">
              <a:rPr lang="en-US" smtClean="0"/>
              <a:pPr/>
              <a:t>0</a:t>
            </a:fld>
            <a:endParaRPr lang="en-US" dirty="0"/>
          </a:p>
        </p:txBody>
      </p:sp>
      <p:sp>
        <p:nvSpPr>
          <p:cNvPr id="9" name="Subtitle 2">
            <a:extLst>
              <a:ext uri="{FF2B5EF4-FFF2-40B4-BE49-F238E27FC236}">
                <a16:creationId xmlns:a16="http://schemas.microsoft.com/office/drawing/2014/main" id="{3A8EE01E-C48C-3149-A800-80AD8FEADB76}"/>
              </a:ext>
            </a:extLst>
          </p:cNvPr>
          <p:cNvSpPr txBox="1">
            <a:spLocks/>
          </p:cNvSpPr>
          <p:nvPr/>
        </p:nvSpPr>
        <p:spPr>
          <a:xfrm>
            <a:off x="935471" y="4145917"/>
            <a:ext cx="3203325" cy="299807"/>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dirty="0"/>
              <a:t>Computer Science Department</a:t>
            </a:r>
          </a:p>
        </p:txBody>
      </p:sp>
    </p:spTree>
    <p:extLst>
      <p:ext uri="{BB962C8B-B14F-4D97-AF65-F5344CB8AC3E}">
        <p14:creationId xmlns:p14="http://schemas.microsoft.com/office/powerpoint/2010/main" val="2989214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AB2D2A-BF3E-8A4A-9C4A-2ECED660FAA3}"/>
              </a:ext>
            </a:extLst>
          </p:cNvPr>
          <p:cNvSpPr>
            <a:spLocks noGrp="1"/>
          </p:cNvSpPr>
          <p:nvPr>
            <p:ph type="sldNum" sz="quarter" idx="12"/>
          </p:nvPr>
        </p:nvSpPr>
        <p:spPr/>
        <p:txBody>
          <a:bodyPr/>
          <a:lstStyle/>
          <a:p>
            <a:fld id="{4FAB73BC-B049-4115-A692-8D63A059BFB8}" type="slidenum">
              <a:rPr lang="en-US" smtClean="0"/>
              <a:t>9</a:t>
            </a:fld>
            <a:endParaRPr lang="en-US"/>
          </a:p>
        </p:txBody>
      </p:sp>
      <p:sp>
        <p:nvSpPr>
          <p:cNvPr id="3" name="Title 2">
            <a:extLst>
              <a:ext uri="{FF2B5EF4-FFF2-40B4-BE49-F238E27FC236}">
                <a16:creationId xmlns:a16="http://schemas.microsoft.com/office/drawing/2014/main" id="{4765E5EC-AF88-9048-9973-104166E30CDE}"/>
              </a:ext>
            </a:extLst>
          </p:cNvPr>
          <p:cNvSpPr>
            <a:spLocks noGrp="1"/>
          </p:cNvSpPr>
          <p:nvPr>
            <p:ph type="title"/>
          </p:nvPr>
        </p:nvSpPr>
        <p:spPr>
          <a:xfrm>
            <a:off x="628650" y="365126"/>
            <a:ext cx="7886700" cy="510245"/>
          </a:xfrm>
        </p:spPr>
        <p:txBody>
          <a:bodyPr/>
          <a:lstStyle/>
          <a:p>
            <a:r>
              <a:rPr lang="en-US" dirty="0"/>
              <a:t>Incompleteness in Knowledge Graph</a:t>
            </a:r>
          </a:p>
        </p:txBody>
      </p:sp>
      <p:grpSp>
        <p:nvGrpSpPr>
          <p:cNvPr id="11281" name="Group 11280">
            <a:extLst>
              <a:ext uri="{FF2B5EF4-FFF2-40B4-BE49-F238E27FC236}">
                <a16:creationId xmlns:a16="http://schemas.microsoft.com/office/drawing/2014/main" id="{C3D7598A-2F44-F242-8F12-D4E61901FAF6}"/>
              </a:ext>
            </a:extLst>
          </p:cNvPr>
          <p:cNvGrpSpPr/>
          <p:nvPr/>
        </p:nvGrpSpPr>
        <p:grpSpPr>
          <a:xfrm>
            <a:off x="2198318" y="5179872"/>
            <a:ext cx="3993401" cy="937679"/>
            <a:chOff x="2205321" y="4984243"/>
            <a:chExt cx="3993401" cy="937679"/>
          </a:xfrm>
        </p:grpSpPr>
        <p:sp>
          <p:nvSpPr>
            <p:cNvPr id="11279" name="TextBox 11278">
              <a:extLst>
                <a:ext uri="{FF2B5EF4-FFF2-40B4-BE49-F238E27FC236}">
                  <a16:creationId xmlns:a16="http://schemas.microsoft.com/office/drawing/2014/main" id="{37565A94-8CCF-6F42-A773-F7560494E422}"/>
                </a:ext>
              </a:extLst>
            </p:cNvPr>
            <p:cNvSpPr txBox="1"/>
            <p:nvPr/>
          </p:nvSpPr>
          <p:spPr>
            <a:xfrm>
              <a:off x="2205321" y="5275591"/>
              <a:ext cx="3993401" cy="646331"/>
            </a:xfrm>
            <a:prstGeom prst="rect">
              <a:avLst/>
            </a:prstGeom>
            <a:noFill/>
          </p:spPr>
          <p:txBody>
            <a:bodyPr wrap="none" rtlCol="0">
              <a:spAutoFit/>
            </a:bodyPr>
            <a:lstStyle/>
            <a:p>
              <a:r>
                <a:rPr lang="en-US" dirty="0"/>
                <a:t>&gt;95% incomplete Person-Birth-place</a:t>
              </a:r>
            </a:p>
            <a:p>
              <a:r>
                <a:rPr lang="en-US" dirty="0"/>
                <a:t>&gt;80% incomplete Person-Nationality</a:t>
              </a:r>
            </a:p>
          </p:txBody>
        </p:sp>
        <p:sp>
          <p:nvSpPr>
            <p:cNvPr id="11280" name="Rectangle 11279">
              <a:extLst>
                <a:ext uri="{FF2B5EF4-FFF2-40B4-BE49-F238E27FC236}">
                  <a16:creationId xmlns:a16="http://schemas.microsoft.com/office/drawing/2014/main" id="{7D5372D4-4B75-CE44-9A4B-3B14060621C0}"/>
                </a:ext>
              </a:extLst>
            </p:cNvPr>
            <p:cNvSpPr/>
            <p:nvPr/>
          </p:nvSpPr>
          <p:spPr>
            <a:xfrm>
              <a:off x="3257691" y="4984243"/>
              <a:ext cx="1888659" cy="369332"/>
            </a:xfrm>
            <a:prstGeom prst="rect">
              <a:avLst/>
            </a:prstGeom>
          </p:spPr>
          <p:txBody>
            <a:bodyPr wrap="none">
              <a:spAutoFit/>
            </a:bodyPr>
            <a:lstStyle/>
            <a:p>
              <a:r>
                <a:rPr lang="en-US" dirty="0"/>
                <a:t>Google Freebase</a:t>
              </a:r>
            </a:p>
          </p:txBody>
        </p:sp>
      </p:grpSp>
      <p:pic>
        <p:nvPicPr>
          <p:cNvPr id="5122" name="Picture 2" descr="Intuition: The Tip of the Iceberg. The warrior sees one corner, and knows  the other three are there. | Iceberg, Nature, Pictures">
            <a:extLst>
              <a:ext uri="{FF2B5EF4-FFF2-40B4-BE49-F238E27FC236}">
                <a16:creationId xmlns:a16="http://schemas.microsoft.com/office/drawing/2014/main" id="{3130D2DE-2D8F-6E4C-A310-A62345C9F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894" y="1597288"/>
            <a:ext cx="3150112" cy="2800100"/>
          </a:xfrm>
          <a:prstGeom prst="rect">
            <a:avLst/>
          </a:prstGeom>
          <a:noFill/>
          <a:extLst>
            <a:ext uri="{909E8E84-426E-40DD-AFC4-6F175D3DCCD1}">
              <a14:hiddenFill xmlns:a14="http://schemas.microsoft.com/office/drawing/2010/main">
                <a:solidFill>
                  <a:srgbClr val="FFFFFF"/>
                </a:solidFill>
              </a14:hiddenFill>
            </a:ext>
          </a:extLst>
        </p:spPr>
      </p:pic>
      <p:sp>
        <p:nvSpPr>
          <p:cNvPr id="35" name="Oval 34">
            <a:extLst>
              <a:ext uri="{FF2B5EF4-FFF2-40B4-BE49-F238E27FC236}">
                <a16:creationId xmlns:a16="http://schemas.microsoft.com/office/drawing/2014/main" id="{66EC6EC8-B70E-6B4C-9615-DF67EC66FB7F}"/>
              </a:ext>
            </a:extLst>
          </p:cNvPr>
          <p:cNvSpPr/>
          <p:nvPr/>
        </p:nvSpPr>
        <p:spPr>
          <a:xfrm>
            <a:off x="2085454" y="1698151"/>
            <a:ext cx="272375" cy="246434"/>
          </a:xfrm>
          <a:prstGeom prst="ellipse">
            <a:avLst/>
          </a:prstGeom>
          <a:noFill/>
          <a:ln w="12700">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9AF15B2-E1E8-7E45-87EE-E988F9D47CAA}"/>
              </a:ext>
            </a:extLst>
          </p:cNvPr>
          <p:cNvSpPr/>
          <p:nvPr/>
        </p:nvSpPr>
        <p:spPr>
          <a:xfrm>
            <a:off x="1524503" y="1728128"/>
            <a:ext cx="272375" cy="246434"/>
          </a:xfrm>
          <a:prstGeom prst="ellipse">
            <a:avLst/>
          </a:prstGeom>
          <a:noFill/>
          <a:ln w="12700">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72189B1-5C24-4748-B9E4-D3D244437D32}"/>
              </a:ext>
            </a:extLst>
          </p:cNvPr>
          <p:cNvSpPr/>
          <p:nvPr/>
        </p:nvSpPr>
        <p:spPr>
          <a:xfrm>
            <a:off x="2309192" y="2103758"/>
            <a:ext cx="272375" cy="246434"/>
          </a:xfrm>
          <a:prstGeom prst="ellipse">
            <a:avLst/>
          </a:prstGeom>
          <a:noFill/>
          <a:ln w="12700">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5542A3B-E617-4148-ADA2-B6D05B5AE9EB}"/>
              </a:ext>
            </a:extLst>
          </p:cNvPr>
          <p:cNvSpPr/>
          <p:nvPr/>
        </p:nvSpPr>
        <p:spPr>
          <a:xfrm>
            <a:off x="1747799" y="2121997"/>
            <a:ext cx="272375" cy="246434"/>
          </a:xfrm>
          <a:prstGeom prst="ellipse">
            <a:avLst/>
          </a:prstGeom>
          <a:noFill/>
          <a:ln w="12700">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3F65E44-7313-224D-85CB-7E2F022333FA}"/>
              </a:ext>
            </a:extLst>
          </p:cNvPr>
          <p:cNvSpPr/>
          <p:nvPr/>
        </p:nvSpPr>
        <p:spPr>
          <a:xfrm>
            <a:off x="1524504" y="2582542"/>
            <a:ext cx="272375" cy="246434"/>
          </a:xfrm>
          <a:prstGeom prst="ellipse">
            <a:avLst/>
          </a:prstGeom>
          <a:noFill/>
          <a:ln w="12700">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439FA51-634F-F442-AF3D-B771E7D46753}"/>
              </a:ext>
            </a:extLst>
          </p:cNvPr>
          <p:cNvSpPr/>
          <p:nvPr/>
        </p:nvSpPr>
        <p:spPr>
          <a:xfrm>
            <a:off x="2182732" y="2843567"/>
            <a:ext cx="272375" cy="246434"/>
          </a:xfrm>
          <a:prstGeom prst="ellipse">
            <a:avLst/>
          </a:prstGeom>
          <a:noFill/>
          <a:ln w="12700">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A118CF67-7859-CD4E-A149-A03CFC9CC0EE}"/>
              </a:ext>
            </a:extLst>
          </p:cNvPr>
          <p:cNvCxnSpPr>
            <a:stCxn id="45" idx="0"/>
            <a:endCxn id="36" idx="5"/>
          </p:cNvCxnSpPr>
          <p:nvPr/>
        </p:nvCxnSpPr>
        <p:spPr>
          <a:xfrm flipH="1" flipV="1">
            <a:off x="1756990" y="1938473"/>
            <a:ext cx="126997" cy="183524"/>
          </a:xfrm>
          <a:prstGeom prst="straightConnector1">
            <a:avLst/>
          </a:prstGeom>
          <a:ln w="12700">
            <a:solidFill>
              <a:schemeClr val="tx1">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1066A0B-FA0D-8F48-94B8-824330B2914A}"/>
              </a:ext>
            </a:extLst>
          </p:cNvPr>
          <p:cNvCxnSpPr>
            <a:cxnSpLocks/>
            <a:stCxn id="45" idx="6"/>
            <a:endCxn id="37" idx="2"/>
          </p:cNvCxnSpPr>
          <p:nvPr/>
        </p:nvCxnSpPr>
        <p:spPr>
          <a:xfrm flipV="1">
            <a:off x="2020174" y="2226975"/>
            <a:ext cx="289018" cy="18239"/>
          </a:xfrm>
          <a:prstGeom prst="straightConnector1">
            <a:avLst/>
          </a:prstGeom>
          <a:ln w="12700">
            <a:solidFill>
              <a:schemeClr val="tx1">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EC5B16D-5086-9A4F-8B3C-89675B9F5EDC}"/>
              </a:ext>
            </a:extLst>
          </p:cNvPr>
          <p:cNvCxnSpPr>
            <a:cxnSpLocks/>
            <a:stCxn id="35" idx="5"/>
            <a:endCxn id="37" idx="0"/>
          </p:cNvCxnSpPr>
          <p:nvPr/>
        </p:nvCxnSpPr>
        <p:spPr>
          <a:xfrm>
            <a:off x="2317941" y="1908496"/>
            <a:ext cx="127439" cy="195262"/>
          </a:xfrm>
          <a:prstGeom prst="straightConnector1">
            <a:avLst/>
          </a:prstGeom>
          <a:ln w="12700">
            <a:solidFill>
              <a:schemeClr val="tx1">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1A64BA3-C34C-9044-A292-C113C198F25E}"/>
              </a:ext>
            </a:extLst>
          </p:cNvPr>
          <p:cNvCxnSpPr>
            <a:cxnSpLocks/>
            <a:stCxn id="37" idx="4"/>
            <a:endCxn id="53" idx="0"/>
          </p:cNvCxnSpPr>
          <p:nvPr/>
        </p:nvCxnSpPr>
        <p:spPr>
          <a:xfrm flipH="1">
            <a:off x="2318920" y="2350192"/>
            <a:ext cx="126460" cy="493375"/>
          </a:xfrm>
          <a:prstGeom prst="straightConnector1">
            <a:avLst/>
          </a:prstGeom>
          <a:ln w="12700">
            <a:solidFill>
              <a:schemeClr val="tx1">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C843EF3-D744-374B-B588-4DF8F70DA63C}"/>
              </a:ext>
            </a:extLst>
          </p:cNvPr>
          <p:cNvCxnSpPr>
            <a:cxnSpLocks/>
            <a:stCxn id="45" idx="4"/>
            <a:endCxn id="52" idx="7"/>
          </p:cNvCxnSpPr>
          <p:nvPr/>
        </p:nvCxnSpPr>
        <p:spPr>
          <a:xfrm flipH="1">
            <a:off x="1756991" y="2368431"/>
            <a:ext cx="126996" cy="250200"/>
          </a:xfrm>
          <a:prstGeom prst="straightConnector1">
            <a:avLst/>
          </a:prstGeom>
          <a:ln w="12700">
            <a:solidFill>
              <a:schemeClr val="tx1">
                <a:alpha val="99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8434713-4B36-4C45-BC39-9BDE4E3137EE}"/>
              </a:ext>
            </a:extLst>
          </p:cNvPr>
          <p:cNvCxnSpPr>
            <a:cxnSpLocks/>
            <a:stCxn id="52" idx="5"/>
            <a:endCxn id="53" idx="2"/>
          </p:cNvCxnSpPr>
          <p:nvPr/>
        </p:nvCxnSpPr>
        <p:spPr>
          <a:xfrm>
            <a:off x="1756991" y="2792887"/>
            <a:ext cx="425741" cy="173897"/>
          </a:xfrm>
          <a:prstGeom prst="straightConnector1">
            <a:avLst/>
          </a:prstGeom>
          <a:ln w="12700">
            <a:solidFill>
              <a:schemeClr val="tx1">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AA9E28B-3401-1049-9FA3-EF28D69D78FC}"/>
              </a:ext>
            </a:extLst>
          </p:cNvPr>
          <p:cNvCxnSpPr>
            <a:cxnSpLocks/>
            <a:stCxn id="52" idx="4"/>
            <a:endCxn id="70" idx="0"/>
          </p:cNvCxnSpPr>
          <p:nvPr/>
        </p:nvCxnSpPr>
        <p:spPr>
          <a:xfrm>
            <a:off x="1660692" y="2828976"/>
            <a:ext cx="136186" cy="658735"/>
          </a:xfrm>
          <a:prstGeom prst="straightConnector1">
            <a:avLst/>
          </a:prstGeom>
          <a:ln w="12700">
            <a:solidFill>
              <a:schemeClr val="tx1">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952256B1-27D3-2F47-9044-4520F74CE659}"/>
              </a:ext>
            </a:extLst>
          </p:cNvPr>
          <p:cNvSpPr/>
          <p:nvPr/>
        </p:nvSpPr>
        <p:spPr>
          <a:xfrm>
            <a:off x="1660690" y="3487711"/>
            <a:ext cx="272375" cy="246434"/>
          </a:xfrm>
          <a:prstGeom prst="ellipse">
            <a:avLst/>
          </a:prstGeom>
          <a:noFill/>
          <a:ln w="12700">
            <a:solidFill>
              <a:schemeClr val="accent2">
                <a:alpha val="9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8D15370F-C7BD-FD4F-8841-02E424E0FCA7}"/>
              </a:ext>
            </a:extLst>
          </p:cNvPr>
          <p:cNvSpPr/>
          <p:nvPr/>
        </p:nvSpPr>
        <p:spPr>
          <a:xfrm>
            <a:off x="2985316" y="2781706"/>
            <a:ext cx="272375" cy="246434"/>
          </a:xfrm>
          <a:prstGeom prst="ellipse">
            <a:avLst/>
          </a:prstGeom>
          <a:noFill/>
          <a:ln w="12700">
            <a:solidFill>
              <a:schemeClr val="accent2">
                <a:alpha val="9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8E9D1F5F-D0B7-9345-B8AD-C3EAEB520052}"/>
              </a:ext>
            </a:extLst>
          </p:cNvPr>
          <p:cNvSpPr/>
          <p:nvPr/>
        </p:nvSpPr>
        <p:spPr>
          <a:xfrm>
            <a:off x="2586835" y="3374058"/>
            <a:ext cx="272375" cy="246434"/>
          </a:xfrm>
          <a:prstGeom prst="ellipse">
            <a:avLst/>
          </a:prstGeom>
          <a:noFill/>
          <a:ln w="12700">
            <a:solidFill>
              <a:schemeClr val="accent2">
                <a:alpha val="9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ABD9BC31-04C3-534E-9DDB-87B076964413}"/>
              </a:ext>
            </a:extLst>
          </p:cNvPr>
          <p:cNvSpPr/>
          <p:nvPr/>
        </p:nvSpPr>
        <p:spPr>
          <a:xfrm>
            <a:off x="2861185" y="1692299"/>
            <a:ext cx="272375" cy="246434"/>
          </a:xfrm>
          <a:prstGeom prst="ellipse">
            <a:avLst/>
          </a:prstGeom>
          <a:noFill/>
          <a:ln w="12700">
            <a:solidFill>
              <a:schemeClr val="accent2">
                <a:alpha val="9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a:extLst>
              <a:ext uri="{FF2B5EF4-FFF2-40B4-BE49-F238E27FC236}">
                <a16:creationId xmlns:a16="http://schemas.microsoft.com/office/drawing/2014/main" id="{7C64CC40-3EB1-4948-B749-AC20C6D64FC0}"/>
              </a:ext>
            </a:extLst>
          </p:cNvPr>
          <p:cNvCxnSpPr>
            <a:cxnSpLocks/>
            <a:stCxn id="37" idx="7"/>
            <a:endCxn id="74" idx="3"/>
          </p:cNvCxnSpPr>
          <p:nvPr/>
        </p:nvCxnSpPr>
        <p:spPr>
          <a:xfrm flipV="1">
            <a:off x="2541679" y="1902644"/>
            <a:ext cx="359394" cy="237203"/>
          </a:xfrm>
          <a:prstGeom prst="straightConnector1">
            <a:avLst/>
          </a:prstGeom>
          <a:ln w="12700">
            <a:solidFill>
              <a:schemeClr val="tx1">
                <a:alpha val="99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8F5BD74-215E-DC41-A10E-B6155604D1D0}"/>
              </a:ext>
            </a:extLst>
          </p:cNvPr>
          <p:cNvCxnSpPr>
            <a:cxnSpLocks/>
            <a:stCxn id="37" idx="5"/>
            <a:endCxn id="71" idx="1"/>
          </p:cNvCxnSpPr>
          <p:nvPr/>
        </p:nvCxnSpPr>
        <p:spPr>
          <a:xfrm>
            <a:off x="2541679" y="2314103"/>
            <a:ext cx="483525" cy="503692"/>
          </a:xfrm>
          <a:prstGeom prst="straightConnector1">
            <a:avLst/>
          </a:prstGeom>
          <a:ln w="12700">
            <a:solidFill>
              <a:schemeClr val="tx1">
                <a:alpha val="99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1548CDE-22A5-5443-A76C-74AC360B82FE}"/>
              </a:ext>
            </a:extLst>
          </p:cNvPr>
          <p:cNvCxnSpPr>
            <a:cxnSpLocks/>
            <a:stCxn id="71" idx="0"/>
            <a:endCxn id="74" idx="4"/>
          </p:cNvCxnSpPr>
          <p:nvPr/>
        </p:nvCxnSpPr>
        <p:spPr>
          <a:xfrm flipH="1" flipV="1">
            <a:off x="2997373" y="1938733"/>
            <a:ext cx="124131" cy="842973"/>
          </a:xfrm>
          <a:prstGeom prst="straightConnector1">
            <a:avLst/>
          </a:prstGeom>
          <a:ln w="12700">
            <a:solidFill>
              <a:schemeClr val="tx1">
                <a:alpha val="99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16EEF01-BDD3-FA47-A488-6A0D429826FC}"/>
              </a:ext>
            </a:extLst>
          </p:cNvPr>
          <p:cNvCxnSpPr>
            <a:cxnSpLocks/>
            <a:stCxn id="53" idx="5"/>
            <a:endCxn id="72" idx="1"/>
          </p:cNvCxnSpPr>
          <p:nvPr/>
        </p:nvCxnSpPr>
        <p:spPr>
          <a:xfrm>
            <a:off x="2415219" y="3053912"/>
            <a:ext cx="211504" cy="356235"/>
          </a:xfrm>
          <a:prstGeom prst="straightConnector1">
            <a:avLst/>
          </a:prstGeom>
          <a:ln w="12700">
            <a:solidFill>
              <a:schemeClr val="tx1">
                <a:alpha val="99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63F5F2E-2C71-C149-B5CC-8B5CA5F75838}"/>
              </a:ext>
            </a:extLst>
          </p:cNvPr>
          <p:cNvCxnSpPr>
            <a:cxnSpLocks/>
            <a:stCxn id="53" idx="4"/>
            <a:endCxn id="70" idx="7"/>
          </p:cNvCxnSpPr>
          <p:nvPr/>
        </p:nvCxnSpPr>
        <p:spPr>
          <a:xfrm flipH="1">
            <a:off x="1893177" y="3090001"/>
            <a:ext cx="425743" cy="433799"/>
          </a:xfrm>
          <a:prstGeom prst="straightConnector1">
            <a:avLst/>
          </a:prstGeom>
          <a:ln w="12700">
            <a:solidFill>
              <a:schemeClr val="tx1">
                <a:alpha val="99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6E58661-D90E-254B-AD9C-B5FAE4AD98B1}"/>
              </a:ext>
            </a:extLst>
          </p:cNvPr>
          <p:cNvCxnSpPr>
            <a:cxnSpLocks/>
            <a:stCxn id="72" idx="2"/>
            <a:endCxn id="70" idx="6"/>
          </p:cNvCxnSpPr>
          <p:nvPr/>
        </p:nvCxnSpPr>
        <p:spPr>
          <a:xfrm flipH="1">
            <a:off x="1933065" y="3497275"/>
            <a:ext cx="653770" cy="113653"/>
          </a:xfrm>
          <a:prstGeom prst="straightConnector1">
            <a:avLst/>
          </a:prstGeom>
          <a:ln w="12700">
            <a:solidFill>
              <a:schemeClr val="tx1">
                <a:alpha val="99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BBDF81F1-779D-3242-8EAB-E72A62C69B62}"/>
              </a:ext>
            </a:extLst>
          </p:cNvPr>
          <p:cNvCxnSpPr>
            <a:cxnSpLocks/>
            <a:stCxn id="71" idx="4"/>
            <a:endCxn id="72" idx="7"/>
          </p:cNvCxnSpPr>
          <p:nvPr/>
        </p:nvCxnSpPr>
        <p:spPr>
          <a:xfrm flipH="1">
            <a:off x="2819322" y="3028140"/>
            <a:ext cx="302182" cy="382007"/>
          </a:xfrm>
          <a:prstGeom prst="straightConnector1">
            <a:avLst/>
          </a:prstGeom>
          <a:ln w="12700">
            <a:solidFill>
              <a:schemeClr val="tx1">
                <a:alpha val="99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FC58102-5A32-0D40-8FCB-774FDE1989E0}"/>
              </a:ext>
            </a:extLst>
          </p:cNvPr>
          <p:cNvCxnSpPr>
            <a:cxnSpLocks/>
            <a:stCxn id="35" idx="6"/>
            <a:endCxn id="74" idx="2"/>
          </p:cNvCxnSpPr>
          <p:nvPr/>
        </p:nvCxnSpPr>
        <p:spPr>
          <a:xfrm flipV="1">
            <a:off x="2357829" y="1815516"/>
            <a:ext cx="503356" cy="5852"/>
          </a:xfrm>
          <a:prstGeom prst="straightConnector1">
            <a:avLst/>
          </a:prstGeom>
          <a:ln w="12700">
            <a:solidFill>
              <a:schemeClr val="tx1">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111E84D-E422-3849-A0E7-D49827F0C712}"/>
              </a:ext>
            </a:extLst>
          </p:cNvPr>
          <p:cNvCxnSpPr>
            <a:cxnSpLocks/>
            <a:stCxn id="71" idx="2"/>
            <a:endCxn id="53" idx="6"/>
          </p:cNvCxnSpPr>
          <p:nvPr/>
        </p:nvCxnSpPr>
        <p:spPr>
          <a:xfrm flipH="1">
            <a:off x="2455107" y="2904923"/>
            <a:ext cx="530209" cy="61861"/>
          </a:xfrm>
          <a:prstGeom prst="straightConnector1">
            <a:avLst/>
          </a:prstGeom>
          <a:ln w="12700">
            <a:solidFill>
              <a:schemeClr val="tx1">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32CAFE3-0083-D140-B108-FCC0B3EB0276}"/>
              </a:ext>
            </a:extLst>
          </p:cNvPr>
          <p:cNvSpPr txBox="1"/>
          <p:nvPr/>
        </p:nvSpPr>
        <p:spPr>
          <a:xfrm>
            <a:off x="836008" y="3836839"/>
            <a:ext cx="3581430" cy="646331"/>
          </a:xfrm>
          <a:prstGeom prst="rect">
            <a:avLst/>
          </a:prstGeom>
          <a:noFill/>
        </p:spPr>
        <p:txBody>
          <a:bodyPr wrap="none" rtlCol="0">
            <a:spAutoFit/>
          </a:bodyPr>
          <a:lstStyle/>
          <a:p>
            <a:r>
              <a:rPr lang="en-US" dirty="0"/>
              <a:t>Freebase, WordNet, </a:t>
            </a:r>
            <a:r>
              <a:rPr lang="en-US" dirty="0" err="1"/>
              <a:t>ConceptNet</a:t>
            </a:r>
            <a:endParaRPr lang="en-US" dirty="0"/>
          </a:p>
          <a:p>
            <a:r>
              <a:rPr lang="en-US" dirty="0"/>
              <a:t>NELL, ClueWeb2009, YAGO </a:t>
            </a:r>
          </a:p>
        </p:txBody>
      </p:sp>
      <p:sp>
        <p:nvSpPr>
          <p:cNvPr id="7" name="Footer Placeholder 6">
            <a:extLst>
              <a:ext uri="{FF2B5EF4-FFF2-40B4-BE49-F238E27FC236}">
                <a16:creationId xmlns:a16="http://schemas.microsoft.com/office/drawing/2014/main" id="{51ABBF82-31D4-1142-A06F-65E22AF8F98F}"/>
              </a:ext>
            </a:extLst>
          </p:cNvPr>
          <p:cNvSpPr>
            <a:spLocks noGrp="1"/>
          </p:cNvSpPr>
          <p:nvPr>
            <p:ph type="ftr" sz="quarter" idx="11"/>
          </p:nvPr>
        </p:nvSpPr>
        <p:spPr/>
        <p:txBody>
          <a:bodyPr/>
          <a:lstStyle/>
          <a:p>
            <a:pPr algn="l"/>
            <a:r>
              <a:rPr lang="en-US"/>
              <a:t>Bollacker et al. 2008, Min et al. 2009, Lao et al. 2011, Speer et al. 2016</a:t>
            </a:r>
            <a:endParaRPr lang="en-US" dirty="0"/>
          </a:p>
        </p:txBody>
      </p:sp>
    </p:spTree>
    <p:extLst>
      <p:ext uri="{BB962C8B-B14F-4D97-AF65-F5344CB8AC3E}">
        <p14:creationId xmlns:p14="http://schemas.microsoft.com/office/powerpoint/2010/main" val="262680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linds(horizontal)">
                                      <p:cBhvr>
                                        <p:cTn id="7" dur="500"/>
                                        <p:tgtEl>
                                          <p:spTgt spid="65"/>
                                        </p:tgtEl>
                                      </p:cBhvr>
                                    </p:animEffect>
                                  </p:childTnLst>
                                </p:cTn>
                              </p:par>
                              <p:par>
                                <p:cTn id="8" presetID="3" presetClass="entr" presetSubtype="1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blinds(horizontal)">
                                      <p:cBhvr>
                                        <p:cTn id="10" dur="500"/>
                                        <p:tgtEl>
                                          <p:spTgt spid="77"/>
                                        </p:tgtEl>
                                      </p:cBhvr>
                                    </p:animEffect>
                                  </p:childTnLst>
                                </p:cTn>
                              </p:par>
                              <p:par>
                                <p:cTn id="11" presetID="3" presetClass="entr" presetSubtype="1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blinds(horizontal)">
                                      <p:cBhvr>
                                        <p:cTn id="13" dur="500"/>
                                        <p:tgtEl>
                                          <p:spTgt spid="78"/>
                                        </p:tgtEl>
                                      </p:cBhvr>
                                    </p:animEffect>
                                  </p:childTnLst>
                                </p:cTn>
                              </p:par>
                              <p:par>
                                <p:cTn id="14" presetID="3" presetClass="entr" presetSubtype="10"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blinds(horizontal)">
                                      <p:cBhvr>
                                        <p:cTn id="16" dur="500"/>
                                        <p:tgtEl>
                                          <p:spTgt spid="75"/>
                                        </p:tgtEl>
                                      </p:cBhvr>
                                    </p:animEffect>
                                  </p:childTnLst>
                                </p:cTn>
                              </p:par>
                              <p:par>
                                <p:cTn id="17" presetID="3" presetClass="entr" presetSubtype="10"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blinds(horizontal)">
                                      <p:cBhvr>
                                        <p:cTn id="19" dur="500"/>
                                        <p:tgtEl>
                                          <p:spTgt spid="80"/>
                                        </p:tgtEl>
                                      </p:cBhvr>
                                    </p:animEffect>
                                  </p:childTnLst>
                                </p:cTn>
                              </p:par>
                              <p:par>
                                <p:cTn id="20" presetID="3" presetClass="entr" presetSubtype="10" fill="hold"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blinds(horizontal)">
                                      <p:cBhvr>
                                        <p:cTn id="22" dur="500"/>
                                        <p:tgtEl>
                                          <p:spTgt spid="81"/>
                                        </p:tgtEl>
                                      </p:cBhvr>
                                    </p:animEffect>
                                  </p:childTnLst>
                                </p:cTn>
                              </p:par>
                              <p:par>
                                <p:cTn id="23" presetID="3" presetClass="entr" presetSubtype="10"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blinds(horizontal)">
                                      <p:cBhvr>
                                        <p:cTn id="25" dur="500"/>
                                        <p:tgtEl>
                                          <p:spTgt spid="8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1281"/>
                                        </p:tgtEl>
                                        <p:attrNameLst>
                                          <p:attrName>style.visibility</p:attrName>
                                        </p:attrNameLst>
                                      </p:cBhvr>
                                      <p:to>
                                        <p:strVal val="visible"/>
                                      </p:to>
                                    </p:set>
                                    <p:animEffect transition="in" filter="blinds(horizontal)">
                                      <p:cBhvr>
                                        <p:cTn id="30" dur="500"/>
                                        <p:tgtEl>
                                          <p:spTgt spid="11281"/>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122"/>
                                        </p:tgtEl>
                                        <p:attrNameLst>
                                          <p:attrName>style.visibility</p:attrName>
                                        </p:attrNameLst>
                                      </p:cBhvr>
                                      <p:to>
                                        <p:strVal val="visible"/>
                                      </p:to>
                                    </p:set>
                                    <p:animEffect transition="in" filter="blinds(horizontal)">
                                      <p:cBhvr>
                                        <p:cTn id="35"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AB2D2A-BF3E-8A4A-9C4A-2ECED660FAA3}"/>
              </a:ext>
            </a:extLst>
          </p:cNvPr>
          <p:cNvSpPr>
            <a:spLocks noGrp="1"/>
          </p:cNvSpPr>
          <p:nvPr>
            <p:ph type="sldNum" sz="quarter" idx="12"/>
          </p:nvPr>
        </p:nvSpPr>
        <p:spPr/>
        <p:txBody>
          <a:bodyPr/>
          <a:lstStyle/>
          <a:p>
            <a:fld id="{4FAB73BC-B049-4115-A692-8D63A059BFB8}" type="slidenum">
              <a:rPr lang="en-US" smtClean="0"/>
              <a:t>10</a:t>
            </a:fld>
            <a:endParaRPr lang="en-US"/>
          </a:p>
        </p:txBody>
      </p:sp>
      <p:sp>
        <p:nvSpPr>
          <p:cNvPr id="3" name="Title 2">
            <a:extLst>
              <a:ext uri="{FF2B5EF4-FFF2-40B4-BE49-F238E27FC236}">
                <a16:creationId xmlns:a16="http://schemas.microsoft.com/office/drawing/2014/main" id="{4765E5EC-AF88-9048-9973-104166E30CDE}"/>
              </a:ext>
            </a:extLst>
          </p:cNvPr>
          <p:cNvSpPr>
            <a:spLocks noGrp="1"/>
          </p:cNvSpPr>
          <p:nvPr>
            <p:ph type="title"/>
          </p:nvPr>
        </p:nvSpPr>
        <p:spPr>
          <a:xfrm>
            <a:off x="628650" y="365126"/>
            <a:ext cx="7886700" cy="510245"/>
          </a:xfrm>
        </p:spPr>
        <p:txBody>
          <a:bodyPr/>
          <a:lstStyle/>
          <a:p>
            <a:r>
              <a:rPr lang="en-US" dirty="0"/>
              <a:t>Query over Incomplete Knowledge Graph</a:t>
            </a:r>
          </a:p>
        </p:txBody>
      </p:sp>
      <p:sp>
        <p:nvSpPr>
          <p:cNvPr id="102" name="Oval 101">
            <a:extLst>
              <a:ext uri="{FF2B5EF4-FFF2-40B4-BE49-F238E27FC236}">
                <a16:creationId xmlns:a16="http://schemas.microsoft.com/office/drawing/2014/main" id="{C8D66D50-5C3C-1C4A-878E-41146CBFFBB1}"/>
              </a:ext>
            </a:extLst>
          </p:cNvPr>
          <p:cNvSpPr/>
          <p:nvPr/>
        </p:nvSpPr>
        <p:spPr>
          <a:xfrm>
            <a:off x="459237" y="2996466"/>
            <a:ext cx="1572927" cy="595746"/>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Lebron</a:t>
            </a:r>
          </a:p>
          <a:p>
            <a:pPr algn="ctr"/>
            <a:r>
              <a:rPr lang="en-US" sz="1600" dirty="0">
                <a:solidFill>
                  <a:schemeClr val="tx1"/>
                </a:solidFill>
              </a:rPr>
              <a:t>James</a:t>
            </a:r>
          </a:p>
        </p:txBody>
      </p:sp>
      <p:cxnSp>
        <p:nvCxnSpPr>
          <p:cNvPr id="103" name="Straight Arrow Connector 102">
            <a:extLst>
              <a:ext uri="{FF2B5EF4-FFF2-40B4-BE49-F238E27FC236}">
                <a16:creationId xmlns:a16="http://schemas.microsoft.com/office/drawing/2014/main" id="{F208A80A-3831-D04F-8B0A-4F3CABBCA57F}"/>
              </a:ext>
            </a:extLst>
          </p:cNvPr>
          <p:cNvCxnSpPr>
            <a:cxnSpLocks/>
            <a:stCxn id="102" idx="0"/>
            <a:endCxn id="104" idx="2"/>
          </p:cNvCxnSpPr>
          <p:nvPr/>
        </p:nvCxnSpPr>
        <p:spPr>
          <a:xfrm flipV="1">
            <a:off x="1245701" y="2299157"/>
            <a:ext cx="2374310" cy="6973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781F0A98-CA93-A343-B49B-B3E0C62BF7A4}"/>
              </a:ext>
            </a:extLst>
          </p:cNvPr>
          <p:cNvSpPr/>
          <p:nvPr/>
        </p:nvSpPr>
        <p:spPr>
          <a:xfrm>
            <a:off x="3620011" y="2001284"/>
            <a:ext cx="1654603" cy="595746"/>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Tyronn Lue</a:t>
            </a:r>
          </a:p>
        </p:txBody>
      </p:sp>
      <p:sp>
        <p:nvSpPr>
          <p:cNvPr id="105" name="Oval 104">
            <a:extLst>
              <a:ext uri="{FF2B5EF4-FFF2-40B4-BE49-F238E27FC236}">
                <a16:creationId xmlns:a16="http://schemas.microsoft.com/office/drawing/2014/main" id="{E9108B5A-63F2-484A-9A88-0EC1D0C1F315}"/>
              </a:ext>
            </a:extLst>
          </p:cNvPr>
          <p:cNvSpPr/>
          <p:nvPr/>
        </p:nvSpPr>
        <p:spPr>
          <a:xfrm>
            <a:off x="6862460" y="2996466"/>
            <a:ext cx="1705636" cy="595746"/>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Cleveland</a:t>
            </a:r>
          </a:p>
          <a:p>
            <a:pPr algn="ctr"/>
            <a:r>
              <a:rPr lang="en-US" sz="1600" dirty="0">
                <a:solidFill>
                  <a:schemeClr val="tx1"/>
                </a:solidFill>
              </a:rPr>
              <a:t>Cavaliers</a:t>
            </a:r>
          </a:p>
        </p:txBody>
      </p:sp>
      <p:cxnSp>
        <p:nvCxnSpPr>
          <p:cNvPr id="106" name="Straight Arrow Connector 105">
            <a:extLst>
              <a:ext uri="{FF2B5EF4-FFF2-40B4-BE49-F238E27FC236}">
                <a16:creationId xmlns:a16="http://schemas.microsoft.com/office/drawing/2014/main" id="{685E0616-627E-9642-BDFE-58D2F549B32B}"/>
              </a:ext>
            </a:extLst>
          </p:cNvPr>
          <p:cNvCxnSpPr>
            <a:cxnSpLocks/>
            <a:stCxn id="104" idx="6"/>
            <a:endCxn id="105" idx="0"/>
          </p:cNvCxnSpPr>
          <p:nvPr/>
        </p:nvCxnSpPr>
        <p:spPr>
          <a:xfrm>
            <a:off x="5274614" y="2299157"/>
            <a:ext cx="2440664" cy="6973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D08FED7D-6BC0-D84B-B732-AD1E1F663955}"/>
              </a:ext>
            </a:extLst>
          </p:cNvPr>
          <p:cNvSpPr txBox="1"/>
          <p:nvPr/>
        </p:nvSpPr>
        <p:spPr>
          <a:xfrm rot="20549922">
            <a:off x="1824294" y="2282429"/>
            <a:ext cx="1228221" cy="338554"/>
          </a:xfrm>
          <a:prstGeom prst="rect">
            <a:avLst/>
          </a:prstGeom>
          <a:noFill/>
        </p:spPr>
        <p:txBody>
          <a:bodyPr wrap="none" rtlCol="0">
            <a:spAutoFit/>
          </a:bodyPr>
          <a:lstStyle/>
          <a:p>
            <a:r>
              <a:rPr lang="en-US" sz="1600" dirty="0"/>
              <a:t>Coached by</a:t>
            </a:r>
          </a:p>
        </p:txBody>
      </p:sp>
      <p:sp>
        <p:nvSpPr>
          <p:cNvPr id="108" name="TextBox 107">
            <a:extLst>
              <a:ext uri="{FF2B5EF4-FFF2-40B4-BE49-F238E27FC236}">
                <a16:creationId xmlns:a16="http://schemas.microsoft.com/office/drawing/2014/main" id="{D5B445B3-4814-D24C-AD9A-58AF6963C60C}"/>
              </a:ext>
            </a:extLst>
          </p:cNvPr>
          <p:cNvSpPr txBox="1"/>
          <p:nvPr/>
        </p:nvSpPr>
        <p:spPr>
          <a:xfrm rot="954364">
            <a:off x="5839332" y="2229223"/>
            <a:ext cx="971741" cy="338554"/>
          </a:xfrm>
          <a:prstGeom prst="rect">
            <a:avLst/>
          </a:prstGeom>
          <a:noFill/>
        </p:spPr>
        <p:txBody>
          <a:bodyPr wrap="none" rtlCol="0">
            <a:spAutoFit/>
          </a:bodyPr>
          <a:lstStyle/>
          <a:p>
            <a:r>
              <a:rPr lang="en-US" sz="1600" dirty="0"/>
              <a:t>Coach of</a:t>
            </a:r>
          </a:p>
        </p:txBody>
      </p:sp>
      <p:cxnSp>
        <p:nvCxnSpPr>
          <p:cNvPr id="109" name="Straight Arrow Connector 108">
            <a:extLst>
              <a:ext uri="{FF2B5EF4-FFF2-40B4-BE49-F238E27FC236}">
                <a16:creationId xmlns:a16="http://schemas.microsoft.com/office/drawing/2014/main" id="{9CE79578-EC60-394F-8360-BA4B98007B57}"/>
              </a:ext>
            </a:extLst>
          </p:cNvPr>
          <p:cNvCxnSpPr>
            <a:cxnSpLocks/>
            <a:stCxn id="102" idx="4"/>
            <a:endCxn id="110" idx="2"/>
          </p:cNvCxnSpPr>
          <p:nvPr/>
        </p:nvCxnSpPr>
        <p:spPr>
          <a:xfrm>
            <a:off x="1245701" y="3592212"/>
            <a:ext cx="2374310" cy="14826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2FD83D81-9145-6F42-9341-888180BC508E}"/>
              </a:ext>
            </a:extLst>
          </p:cNvPr>
          <p:cNvSpPr/>
          <p:nvPr/>
        </p:nvSpPr>
        <p:spPr>
          <a:xfrm>
            <a:off x="3620011" y="4776989"/>
            <a:ext cx="1654603" cy="595746"/>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NBA</a:t>
            </a:r>
          </a:p>
        </p:txBody>
      </p:sp>
      <p:cxnSp>
        <p:nvCxnSpPr>
          <p:cNvPr id="111" name="Straight Arrow Connector 110">
            <a:extLst>
              <a:ext uri="{FF2B5EF4-FFF2-40B4-BE49-F238E27FC236}">
                <a16:creationId xmlns:a16="http://schemas.microsoft.com/office/drawing/2014/main" id="{A3855E04-CDB8-0746-8B17-175FE512C9D1}"/>
              </a:ext>
            </a:extLst>
          </p:cNvPr>
          <p:cNvCxnSpPr>
            <a:cxnSpLocks/>
            <a:stCxn id="110" idx="6"/>
            <a:endCxn id="105" idx="4"/>
          </p:cNvCxnSpPr>
          <p:nvPr/>
        </p:nvCxnSpPr>
        <p:spPr>
          <a:xfrm flipV="1">
            <a:off x="5274614" y="3592212"/>
            <a:ext cx="2440664" cy="14826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4D0C5280-2589-E74F-B483-8FEBF4ECD9E2}"/>
                  </a:ext>
                </a:extLst>
              </p:cNvPr>
              <p:cNvSpPr txBox="1"/>
              <p:nvPr/>
            </p:nvSpPr>
            <p:spPr>
              <a:xfrm rot="19712504">
                <a:off x="5580811" y="4379016"/>
                <a:ext cx="187955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m:rPr>
                              <m:nor/>
                            </m:rPr>
                            <a:rPr lang="en-US" sz="1600" dirty="0"/>
                            <m:t>Team</m:t>
                          </m:r>
                          <m:r>
                            <m:rPr>
                              <m:nor/>
                            </m:rPr>
                            <a:rPr lang="en-US" sz="1600" dirty="0"/>
                            <m:t> </m:t>
                          </m:r>
                          <m:r>
                            <m:rPr>
                              <m:nor/>
                            </m:rPr>
                            <a:rPr lang="en-US" sz="1600" dirty="0"/>
                            <m:t>in</m:t>
                          </m:r>
                          <m:r>
                            <m:rPr>
                              <m:nor/>
                            </m:rPr>
                            <a:rPr lang="en-US" sz="1600" dirty="0"/>
                            <m:t> </m:t>
                          </m:r>
                          <m:r>
                            <m:rPr>
                              <m:nor/>
                            </m:rPr>
                            <a:rPr lang="en-US" sz="1600" dirty="0"/>
                            <m:t>League</m:t>
                          </m:r>
                        </m:e>
                        <m:sup>
                          <m:r>
                            <a:rPr lang="en-US" sz="1600" b="0" i="1" smtClean="0">
                              <a:latin typeface="Cambria Math" panose="02040503050406030204" pitchFamily="18" charset="0"/>
                            </a:rPr>
                            <m:t>−1</m:t>
                          </m:r>
                        </m:sup>
                      </m:sSup>
                    </m:oMath>
                  </m:oMathPara>
                </a14:m>
                <a:endParaRPr lang="en-US" sz="1600" dirty="0"/>
              </a:p>
            </p:txBody>
          </p:sp>
        </mc:Choice>
        <mc:Fallback xmlns="">
          <p:sp>
            <p:nvSpPr>
              <p:cNvPr id="112" name="TextBox 111">
                <a:extLst>
                  <a:ext uri="{FF2B5EF4-FFF2-40B4-BE49-F238E27FC236}">
                    <a16:creationId xmlns:a16="http://schemas.microsoft.com/office/drawing/2014/main" id="{4D0C5280-2589-E74F-B483-8FEBF4ECD9E2}"/>
                  </a:ext>
                </a:extLst>
              </p:cNvPr>
              <p:cNvSpPr txBox="1">
                <a:spLocks noRot="1" noChangeAspect="1" noMove="1" noResize="1" noEditPoints="1" noAdjustHandles="1" noChangeArrowheads="1" noChangeShapeType="1" noTextEdit="1"/>
              </p:cNvSpPr>
              <p:nvPr/>
            </p:nvSpPr>
            <p:spPr>
              <a:xfrm rot="19712504">
                <a:off x="5580811" y="4379016"/>
                <a:ext cx="1879554" cy="338554"/>
              </a:xfrm>
              <a:prstGeom prst="rect">
                <a:avLst/>
              </a:prstGeom>
              <a:blipFill>
                <a:blip r:embed="rId3"/>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9FB00487-2CC7-6C4D-940E-4CC3E174B8CF}"/>
              </a:ext>
            </a:extLst>
          </p:cNvPr>
          <p:cNvSpPr txBox="1"/>
          <p:nvPr/>
        </p:nvSpPr>
        <p:spPr>
          <a:xfrm rot="1952847">
            <a:off x="1552984" y="4365454"/>
            <a:ext cx="1672253" cy="338554"/>
          </a:xfrm>
          <a:prstGeom prst="rect">
            <a:avLst/>
          </a:prstGeom>
          <a:noFill/>
        </p:spPr>
        <p:txBody>
          <a:bodyPr wrap="none" rtlCol="0">
            <a:spAutoFit/>
          </a:bodyPr>
          <a:lstStyle/>
          <a:p>
            <a:r>
              <a:rPr lang="en-US" sz="1600" dirty="0"/>
              <a:t>Plays for League</a:t>
            </a:r>
          </a:p>
        </p:txBody>
      </p:sp>
      <p:sp>
        <p:nvSpPr>
          <p:cNvPr id="114" name="Oval 113">
            <a:extLst>
              <a:ext uri="{FF2B5EF4-FFF2-40B4-BE49-F238E27FC236}">
                <a16:creationId xmlns:a16="http://schemas.microsoft.com/office/drawing/2014/main" id="{FC24081E-17E5-884D-A6F2-7D7D21183ACD}"/>
              </a:ext>
            </a:extLst>
          </p:cNvPr>
          <p:cNvSpPr/>
          <p:nvPr/>
        </p:nvSpPr>
        <p:spPr>
          <a:xfrm>
            <a:off x="3620011" y="3677252"/>
            <a:ext cx="1654603" cy="595746"/>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Rocket</a:t>
            </a:r>
          </a:p>
          <a:p>
            <a:pPr algn="ctr"/>
            <a:r>
              <a:rPr lang="en-US" sz="1600" dirty="0">
                <a:solidFill>
                  <a:schemeClr val="tx1"/>
                </a:solidFill>
              </a:rPr>
              <a:t>Mortgage</a:t>
            </a:r>
          </a:p>
        </p:txBody>
      </p:sp>
      <p:cxnSp>
        <p:nvCxnSpPr>
          <p:cNvPr id="115" name="Straight Arrow Connector 114">
            <a:extLst>
              <a:ext uri="{FF2B5EF4-FFF2-40B4-BE49-F238E27FC236}">
                <a16:creationId xmlns:a16="http://schemas.microsoft.com/office/drawing/2014/main" id="{CBCB98CE-FFB2-2C46-996D-F8B3107C385F}"/>
              </a:ext>
            </a:extLst>
          </p:cNvPr>
          <p:cNvCxnSpPr>
            <a:cxnSpLocks/>
            <a:stCxn id="102" idx="5"/>
            <a:endCxn id="114" idx="2"/>
          </p:cNvCxnSpPr>
          <p:nvPr/>
        </p:nvCxnSpPr>
        <p:spPr>
          <a:xfrm>
            <a:off x="1801814" y="3504967"/>
            <a:ext cx="1818197" cy="4701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46D6A81-83BA-E24F-8A78-07D2D397AC6C}"/>
              </a:ext>
            </a:extLst>
          </p:cNvPr>
          <p:cNvSpPr txBox="1"/>
          <p:nvPr/>
        </p:nvSpPr>
        <p:spPr>
          <a:xfrm rot="830444">
            <a:off x="1790092" y="3710861"/>
            <a:ext cx="1625766" cy="338554"/>
          </a:xfrm>
          <a:prstGeom prst="rect">
            <a:avLst/>
          </a:prstGeom>
          <a:noFill/>
        </p:spPr>
        <p:txBody>
          <a:bodyPr wrap="none" rtlCol="0">
            <a:spAutoFit/>
          </a:bodyPr>
          <a:lstStyle/>
          <a:p>
            <a:r>
              <a:rPr lang="en-US" sz="1600" dirty="0"/>
              <a:t>Play in Stadium</a:t>
            </a:r>
          </a:p>
        </p:txBody>
      </p:sp>
      <p:cxnSp>
        <p:nvCxnSpPr>
          <p:cNvPr id="117" name="Straight Arrow Connector 116">
            <a:extLst>
              <a:ext uri="{FF2B5EF4-FFF2-40B4-BE49-F238E27FC236}">
                <a16:creationId xmlns:a16="http://schemas.microsoft.com/office/drawing/2014/main" id="{467D49EC-5F57-E84F-8B0E-03AF751CBA9A}"/>
              </a:ext>
            </a:extLst>
          </p:cNvPr>
          <p:cNvCxnSpPr>
            <a:cxnSpLocks/>
            <a:stCxn id="114" idx="6"/>
            <a:endCxn id="105" idx="3"/>
          </p:cNvCxnSpPr>
          <p:nvPr/>
        </p:nvCxnSpPr>
        <p:spPr>
          <a:xfrm flipV="1">
            <a:off x="5274614" y="3504967"/>
            <a:ext cx="1837631" cy="4701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1A361ED1-E3EC-C345-AEB9-039DA0AC3A64}"/>
                  </a:ext>
                </a:extLst>
              </p:cNvPr>
              <p:cNvSpPr txBox="1"/>
              <p:nvPr/>
            </p:nvSpPr>
            <p:spPr>
              <a:xfrm rot="20754088">
                <a:off x="5359869" y="3710860"/>
                <a:ext cx="1775679" cy="338554"/>
              </a:xfrm>
              <a:prstGeom prst="rect">
                <a:avLst/>
              </a:prstGeom>
              <a:noFill/>
            </p:spPr>
            <p:txBody>
              <a:bodyPr wrap="none" rtlCol="0">
                <a:spAutoFit/>
              </a:bodyPr>
              <a:lstStyle/>
              <a:p>
                <a:r>
                  <a:rPr lang="en-US" sz="1600" dirty="0"/>
                  <a:t>Home </a:t>
                </a:r>
                <a14:m>
                  <m:oMath xmlns:m="http://schemas.openxmlformats.org/officeDocument/2006/math">
                    <m:sSup>
                      <m:sSupPr>
                        <m:ctrlPr>
                          <a:rPr lang="en-US" sz="1600" i="1" smtClean="0">
                            <a:latin typeface="Cambria Math" panose="02040503050406030204" pitchFamily="18" charset="0"/>
                          </a:rPr>
                        </m:ctrlPr>
                      </m:sSupPr>
                      <m:e>
                        <m:r>
                          <m:rPr>
                            <m:sty m:val="p"/>
                          </m:rPr>
                          <a:rPr lang="en-US" sz="1600" b="0" i="0" smtClean="0">
                            <a:latin typeface="Cambria Math" panose="02040503050406030204" pitchFamily="18" charset="0"/>
                          </a:rPr>
                          <m:t>Stadium</m:t>
                        </m:r>
                      </m:e>
                      <m:sup>
                        <m:r>
                          <a:rPr lang="en-US" sz="1600" b="0" i="1" smtClean="0">
                            <a:latin typeface="Cambria Math" panose="02040503050406030204" pitchFamily="18" charset="0"/>
                          </a:rPr>
                          <m:t>−1</m:t>
                        </m:r>
                      </m:sup>
                    </m:sSup>
                  </m:oMath>
                </a14:m>
                <a:endParaRPr lang="en-US" sz="1600" dirty="0"/>
              </a:p>
            </p:txBody>
          </p:sp>
        </mc:Choice>
        <mc:Fallback xmlns="">
          <p:sp>
            <p:nvSpPr>
              <p:cNvPr id="118" name="TextBox 117">
                <a:extLst>
                  <a:ext uri="{FF2B5EF4-FFF2-40B4-BE49-F238E27FC236}">
                    <a16:creationId xmlns:a16="http://schemas.microsoft.com/office/drawing/2014/main" id="{1A361ED1-E3EC-C345-AEB9-039DA0AC3A64}"/>
                  </a:ext>
                </a:extLst>
              </p:cNvPr>
              <p:cNvSpPr txBox="1">
                <a:spLocks noRot="1" noChangeAspect="1" noMove="1" noResize="1" noEditPoints="1" noAdjustHandles="1" noChangeArrowheads="1" noChangeShapeType="1" noTextEdit="1"/>
              </p:cNvSpPr>
              <p:nvPr/>
            </p:nvSpPr>
            <p:spPr>
              <a:xfrm rot="20754088">
                <a:off x="5359869" y="3710860"/>
                <a:ext cx="1775679" cy="338554"/>
              </a:xfrm>
              <a:prstGeom prst="rect">
                <a:avLst/>
              </a:prstGeom>
              <a:blipFill>
                <a:blip r:embed="rId4"/>
                <a:stretch>
                  <a:fillRect l="-1389" b="-11475"/>
                </a:stretch>
              </a:blipFill>
            </p:spPr>
            <p:txBody>
              <a:bodyPr/>
              <a:lstStyle/>
              <a:p>
                <a:r>
                  <a:rPr lang="en-US">
                    <a:noFill/>
                  </a:rPr>
                  <a:t> </a:t>
                </a:r>
              </a:p>
            </p:txBody>
          </p:sp>
        </mc:Fallback>
      </mc:AlternateContent>
      <p:cxnSp>
        <p:nvCxnSpPr>
          <p:cNvPr id="119" name="Straight Arrow Connector 118">
            <a:extLst>
              <a:ext uri="{FF2B5EF4-FFF2-40B4-BE49-F238E27FC236}">
                <a16:creationId xmlns:a16="http://schemas.microsoft.com/office/drawing/2014/main" id="{5DAD70F6-50AE-A448-B60B-61296C84D7D2}"/>
              </a:ext>
            </a:extLst>
          </p:cNvPr>
          <p:cNvCxnSpPr>
            <a:cxnSpLocks/>
            <a:stCxn id="102" idx="6"/>
            <a:endCxn id="105" idx="2"/>
          </p:cNvCxnSpPr>
          <p:nvPr/>
        </p:nvCxnSpPr>
        <p:spPr>
          <a:xfrm>
            <a:off x="2032164" y="3294339"/>
            <a:ext cx="4830296" cy="0"/>
          </a:xfrm>
          <a:prstGeom prst="straightConnector1">
            <a:avLst/>
          </a:prstGeom>
          <a:ln w="12700">
            <a:solidFill>
              <a:schemeClr val="tx1">
                <a:alpha val="99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0C27EC45-3007-F34E-A536-2C998AAAA969}"/>
              </a:ext>
            </a:extLst>
          </p:cNvPr>
          <p:cNvSpPr/>
          <p:nvPr/>
        </p:nvSpPr>
        <p:spPr>
          <a:xfrm>
            <a:off x="1723487" y="1262590"/>
            <a:ext cx="5566521" cy="369332"/>
          </a:xfrm>
          <a:prstGeom prst="rect">
            <a:avLst/>
          </a:prstGeom>
        </p:spPr>
        <p:txBody>
          <a:bodyPr wrap="square">
            <a:spAutoFit/>
          </a:bodyPr>
          <a:lstStyle/>
          <a:p>
            <a:pPr algn="ctr"/>
            <a:r>
              <a:rPr lang="en-US" dirty="0"/>
              <a:t>Query: (Lebron James, ?, Cleveland Cavaliers)</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07A57A5F-3EA1-1841-9D93-A05ECD906238}"/>
                  </a:ext>
                </a:extLst>
              </p:cNvPr>
              <p:cNvSpPr txBox="1"/>
              <p:nvPr/>
            </p:nvSpPr>
            <p:spPr>
              <a:xfrm>
                <a:off x="1576677" y="5687130"/>
                <a:ext cx="58503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𝑎𝑟𝑔𝑚𝑎𝑥</m:t>
                          </m:r>
                        </m:e>
                        <m:sub>
                          <m:r>
                            <a:rPr lang="en-US" b="0" i="1" smtClean="0">
                              <a:latin typeface="Cambria Math" panose="02040503050406030204" pitchFamily="18" charset="0"/>
                            </a:rPr>
                            <m:t>𝑟</m:t>
                          </m:r>
                        </m:sub>
                      </m:sSub>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m:rPr>
                          <m:nor/>
                        </m:rPr>
                        <a:rPr lang="en-US" dirty="0"/>
                        <m:t>Lebron</m:t>
                      </m:r>
                      <m:r>
                        <m:rPr>
                          <m:nor/>
                        </m:rPr>
                        <a:rPr lang="en-US" dirty="0"/>
                        <m:t> </m:t>
                      </m:r>
                      <m:r>
                        <m:rPr>
                          <m:nor/>
                        </m:rPr>
                        <a:rPr lang="en-US" dirty="0"/>
                        <m:t>James</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Cleveland</m:t>
                      </m:r>
                      <m:r>
                        <a:rPr lang="en-US" b="0" i="0" smtClean="0">
                          <a:latin typeface="Cambria Math" panose="02040503050406030204" pitchFamily="18" charset="0"/>
                        </a:rPr>
                        <m:t> </m:t>
                      </m:r>
                      <m:r>
                        <m:rPr>
                          <m:sty m:val="p"/>
                        </m:rPr>
                        <a:rPr lang="en-US" b="0" i="0" smtClean="0">
                          <a:latin typeface="Cambria Math" panose="02040503050406030204" pitchFamily="18" charset="0"/>
                        </a:rPr>
                        <m:t>Cavaliers</m:t>
                      </m:r>
                      <m:r>
                        <a:rPr lang="en-US" b="0" i="1" smtClean="0">
                          <a:latin typeface="Cambria Math" panose="02040503050406030204" pitchFamily="18" charset="0"/>
                        </a:rPr>
                        <m:t>)</m:t>
                      </m:r>
                    </m:oMath>
                  </m:oMathPara>
                </a14:m>
                <a:endParaRPr lang="en-US" dirty="0"/>
              </a:p>
            </p:txBody>
          </p:sp>
        </mc:Choice>
        <mc:Fallback xmlns="">
          <p:sp>
            <p:nvSpPr>
              <p:cNvPr id="121" name="TextBox 120">
                <a:extLst>
                  <a:ext uri="{FF2B5EF4-FFF2-40B4-BE49-F238E27FC236}">
                    <a16:creationId xmlns:a16="http://schemas.microsoft.com/office/drawing/2014/main" id="{07A57A5F-3EA1-1841-9D93-A05ECD906238}"/>
                  </a:ext>
                </a:extLst>
              </p:cNvPr>
              <p:cNvSpPr txBox="1">
                <a:spLocks noRot="1" noChangeAspect="1" noMove="1" noResize="1" noEditPoints="1" noAdjustHandles="1" noChangeArrowheads="1" noChangeShapeType="1" noTextEdit="1"/>
              </p:cNvSpPr>
              <p:nvPr/>
            </p:nvSpPr>
            <p:spPr>
              <a:xfrm>
                <a:off x="1576677" y="5687130"/>
                <a:ext cx="5850383" cy="276999"/>
              </a:xfrm>
              <a:prstGeom prst="rect">
                <a:avLst/>
              </a:prstGeom>
              <a:blipFill>
                <a:blip r:embed="rId5"/>
                <a:stretch>
                  <a:fillRect l="-651" t="-17391" r="-868" b="-39130"/>
                </a:stretch>
              </a:blipFill>
            </p:spPr>
            <p:txBody>
              <a:bodyPr/>
              <a:lstStyle/>
              <a:p>
                <a:r>
                  <a:rPr lang="en-US">
                    <a:noFill/>
                  </a:rPr>
                  <a:t> </a:t>
                </a:r>
              </a:p>
            </p:txBody>
          </p:sp>
        </mc:Fallback>
      </mc:AlternateContent>
      <p:sp>
        <p:nvSpPr>
          <p:cNvPr id="122" name="TextBox 121">
            <a:extLst>
              <a:ext uri="{FF2B5EF4-FFF2-40B4-BE49-F238E27FC236}">
                <a16:creationId xmlns:a16="http://schemas.microsoft.com/office/drawing/2014/main" id="{2A588D99-1737-D442-910B-CB25E02D7812}"/>
              </a:ext>
            </a:extLst>
          </p:cNvPr>
          <p:cNvSpPr txBox="1"/>
          <p:nvPr/>
        </p:nvSpPr>
        <p:spPr>
          <a:xfrm>
            <a:off x="3835081" y="2931798"/>
            <a:ext cx="1385316" cy="369332"/>
          </a:xfrm>
          <a:prstGeom prst="rect">
            <a:avLst/>
          </a:prstGeom>
          <a:noFill/>
        </p:spPr>
        <p:txBody>
          <a:bodyPr wrap="none" rtlCol="0">
            <a:spAutoFit/>
          </a:bodyPr>
          <a:lstStyle/>
          <a:p>
            <a:r>
              <a:rPr lang="en-US" i="1" dirty="0">
                <a:solidFill>
                  <a:srgbClr val="FF0000"/>
                </a:solidFill>
              </a:rPr>
              <a:t>r=</a:t>
            </a:r>
            <a:r>
              <a:rPr lang="en-US" i="1" dirty="0" err="1">
                <a:solidFill>
                  <a:srgbClr val="FF0000"/>
                </a:solidFill>
              </a:rPr>
              <a:t>PlayFor</a:t>
            </a:r>
            <a:r>
              <a:rPr lang="en-US" i="1" dirty="0">
                <a:solidFill>
                  <a:srgbClr val="FF0000"/>
                </a:solidFill>
              </a:rPr>
              <a:t>?</a:t>
            </a:r>
          </a:p>
        </p:txBody>
      </p:sp>
    </p:spTree>
    <p:extLst>
      <p:ext uri="{BB962C8B-B14F-4D97-AF65-F5344CB8AC3E}">
        <p14:creationId xmlns:p14="http://schemas.microsoft.com/office/powerpoint/2010/main" val="243211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blinds(horizontal)">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blinds(horizontal)">
                                      <p:cBhvr>
                                        <p:cTn id="12" dur="500"/>
                                        <p:tgtEl>
                                          <p:spTgt spid="122"/>
                                        </p:tgtEl>
                                      </p:cBhvr>
                                    </p:animEffect>
                                  </p:childTnLst>
                                </p:cTn>
                              </p:par>
                              <p:par>
                                <p:cTn id="13" presetID="3" presetClass="entr" presetSubtype="1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Effect transition="in" filter="blinds(horizontal)">
                                      <p:cBhvr>
                                        <p:cTn id="15" dur="500"/>
                                        <p:tgtEl>
                                          <p:spTgt spid="11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blinds(horizontal)">
                                      <p:cBhvr>
                                        <p:cTn id="20"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p:bldP spid="1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E8473FEE-0BB7-3D4F-8623-115C4F552CB4}"/>
              </a:ext>
            </a:extLst>
          </p:cNvPr>
          <p:cNvSpPr/>
          <p:nvPr/>
        </p:nvSpPr>
        <p:spPr>
          <a:xfrm>
            <a:off x="951469" y="4274782"/>
            <a:ext cx="6932139" cy="3470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Neural Symbolic (</a:t>
            </a:r>
            <a:r>
              <a:rPr lang="en-US" dirty="0" err="1">
                <a:solidFill>
                  <a:schemeClr val="tx1"/>
                </a:solidFill>
              </a:rPr>
              <a:t>Explainability</a:t>
            </a:r>
            <a:r>
              <a:rPr lang="en-US" dirty="0">
                <a:solidFill>
                  <a:schemeClr val="tx1"/>
                </a:solidFill>
              </a:rPr>
              <a:t> + Generalization)</a:t>
            </a:r>
          </a:p>
        </p:txBody>
      </p:sp>
      <p:sp>
        <p:nvSpPr>
          <p:cNvPr id="112" name="Rectangle 111">
            <a:extLst>
              <a:ext uri="{FF2B5EF4-FFF2-40B4-BE49-F238E27FC236}">
                <a16:creationId xmlns:a16="http://schemas.microsoft.com/office/drawing/2014/main" id="{13C725C4-468B-B341-892A-719A64734D78}"/>
              </a:ext>
            </a:extLst>
          </p:cNvPr>
          <p:cNvSpPr/>
          <p:nvPr/>
        </p:nvSpPr>
        <p:spPr>
          <a:xfrm>
            <a:off x="951470" y="4610374"/>
            <a:ext cx="6932138" cy="1595540"/>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DEBC9F-2392-6E4F-8E02-91A2AC906A84}"/>
              </a:ext>
            </a:extLst>
          </p:cNvPr>
          <p:cNvSpPr>
            <a:spLocks noGrp="1"/>
          </p:cNvSpPr>
          <p:nvPr>
            <p:ph type="title"/>
          </p:nvPr>
        </p:nvSpPr>
        <p:spPr/>
        <p:txBody>
          <a:bodyPr>
            <a:noAutofit/>
          </a:bodyPr>
          <a:lstStyle/>
          <a:p>
            <a:r>
              <a:rPr lang="en-US" dirty="0"/>
              <a:t>Symbolic vs. Neural Approach</a:t>
            </a:r>
          </a:p>
        </p:txBody>
      </p:sp>
      <p:sp>
        <p:nvSpPr>
          <p:cNvPr id="8" name="Slide Number Placeholder 7">
            <a:extLst>
              <a:ext uri="{FF2B5EF4-FFF2-40B4-BE49-F238E27FC236}">
                <a16:creationId xmlns:a16="http://schemas.microsoft.com/office/drawing/2014/main" id="{12083345-4180-5246-BA4F-B3785615685E}"/>
              </a:ext>
            </a:extLst>
          </p:cNvPr>
          <p:cNvSpPr>
            <a:spLocks noGrp="1"/>
          </p:cNvSpPr>
          <p:nvPr>
            <p:ph type="sldNum" sz="quarter" idx="12"/>
          </p:nvPr>
        </p:nvSpPr>
        <p:spPr/>
        <p:txBody>
          <a:bodyPr/>
          <a:lstStyle/>
          <a:p>
            <a:fld id="{4FAB73BC-B049-4115-A692-8D63A059BFB8}" type="slidenum">
              <a:rPr lang="en-US" smtClean="0"/>
              <a:t>11</a:t>
            </a:fld>
            <a:endParaRPr lang="en-US"/>
          </a:p>
        </p:txBody>
      </p:sp>
      <p:sp>
        <p:nvSpPr>
          <p:cNvPr id="3" name="Footer Placeholder 2">
            <a:extLst>
              <a:ext uri="{FF2B5EF4-FFF2-40B4-BE49-F238E27FC236}">
                <a16:creationId xmlns:a16="http://schemas.microsoft.com/office/drawing/2014/main" id="{4F94365C-133B-DA4E-93FB-9BFF4CF58608}"/>
              </a:ext>
            </a:extLst>
          </p:cNvPr>
          <p:cNvSpPr>
            <a:spLocks noGrp="1"/>
          </p:cNvSpPr>
          <p:nvPr>
            <p:ph type="ftr" sz="quarter" idx="11"/>
          </p:nvPr>
        </p:nvSpPr>
        <p:spPr/>
        <p:txBody>
          <a:bodyPr/>
          <a:lstStyle/>
          <a:p>
            <a:pPr algn="l"/>
            <a:r>
              <a:rPr lang="en-US"/>
              <a:t>McCarthy et al. 1960, Nilsson et al. 1991, Giarratano et al. 1998, Muggleton et al. 1992, Getoor &amp; Taskar et al. 2010, Domingos et al. 1998, Bordes et al. 2013, Lin et al. 2015</a:t>
            </a:r>
            <a:endParaRPr lang="en-US" dirty="0"/>
          </a:p>
        </p:txBody>
      </p:sp>
      <p:grpSp>
        <p:nvGrpSpPr>
          <p:cNvPr id="126" name="Group 125">
            <a:extLst>
              <a:ext uri="{FF2B5EF4-FFF2-40B4-BE49-F238E27FC236}">
                <a16:creationId xmlns:a16="http://schemas.microsoft.com/office/drawing/2014/main" id="{8E8F85FF-9B6D-1946-883A-5D7BC240C180}"/>
              </a:ext>
            </a:extLst>
          </p:cNvPr>
          <p:cNvGrpSpPr/>
          <p:nvPr/>
        </p:nvGrpSpPr>
        <p:grpSpPr>
          <a:xfrm>
            <a:off x="951470" y="1192165"/>
            <a:ext cx="6932141" cy="925272"/>
            <a:chOff x="951470" y="1192165"/>
            <a:chExt cx="6932141" cy="925272"/>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F1E1752-3AE7-4648-B7EC-852E4E4DD165}"/>
                    </a:ext>
                  </a:extLst>
                </p:cNvPr>
                <p:cNvSpPr txBox="1"/>
                <p:nvPr/>
              </p:nvSpPr>
              <p:spPr>
                <a:xfrm>
                  <a:off x="951470" y="1532662"/>
                  <a:ext cx="6932137" cy="584775"/>
                </a:xfrm>
                <a:prstGeom prst="rect">
                  <a:avLst/>
                </a:prstGeom>
                <a:noFill/>
                <a:ln>
                  <a:solidFill>
                    <a:schemeClr val="bg2">
                      <a:lumMod val="90000"/>
                    </a:schemeClr>
                  </a:solidFill>
                </a:ln>
              </p:spPr>
              <p:txBody>
                <a:bodyPr wrap="square" rtlCol="0">
                  <a:spAutoFit/>
                </a:bodyPr>
                <a:lstStyle/>
                <a:p>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𝑧</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𝐶𝑜𝑎𝑐h𝑒𝑑𝐵𝑦</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𝑥</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𝑧</m:t>
                          </m:r>
                        </m:e>
                      </m:d>
                      <m:r>
                        <a:rPr lang="en-US" sz="1600" i="1">
                          <a:latin typeface="Cambria Math" panose="02040503050406030204" pitchFamily="18" charset="0"/>
                          <a:ea typeface="Cambria Math" panose="02040503050406030204" pitchFamily="18" charset="0"/>
                        </a:rPr>
                        <m:t>∧</m:t>
                      </m:r>
                    </m:oMath>
                  </a14:m>
                  <a:r>
                    <a:rPr lang="en-US" sz="1600" i="1" dirty="0">
                      <a:ea typeface="Cambria Math" panose="020405030504060302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𝐶</m:t>
                      </m:r>
                      <m:r>
                        <a:rPr lang="en-US" sz="1600" b="0" i="1" smtClean="0">
                          <a:latin typeface="Cambria Math" panose="02040503050406030204" pitchFamily="18" charset="0"/>
                          <a:ea typeface="Cambria Math" panose="02040503050406030204" pitchFamily="18" charset="0"/>
                        </a:rPr>
                        <m:t>𝑜𝑎𝑐h𝑂𝑓</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𝑧</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𝑦</m:t>
                          </m:r>
                        </m:e>
                      </m:d>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𝑃𝑙𝑎𝑦𝐹𝑜𝑟</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𝑦</m:t>
                      </m:r>
                      <m:r>
                        <a:rPr lang="en-US" sz="1600" i="1">
                          <a:latin typeface="Cambria Math" panose="02040503050406030204" pitchFamily="18" charset="0"/>
                          <a:ea typeface="Cambria Math" panose="02040503050406030204" pitchFamily="18" charset="0"/>
                        </a:rPr>
                        <m:t>)</m:t>
                      </m:r>
                    </m:oMath>
                  </a14:m>
                  <a:r>
                    <a:rPr lang="en-US" sz="1600" i="1" dirty="0"/>
                    <a:t>: 80%</a:t>
                  </a:r>
                  <a:endParaRPr lang="en-US" sz="1600" b="0" i="1" dirty="0">
                    <a:ea typeface="Cambria Math" panose="02040503050406030204" pitchFamily="18" charset="0"/>
                  </a:endParaRPr>
                </a:p>
                <a:p>
                  <a14:m>
                    <m:oMath xmlns:m="http://schemas.openxmlformats.org/officeDocument/2006/math">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𝑦</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𝑧</m:t>
                      </m:r>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𝑃𝑙𝑎𝑦𝐼𝑛𝐿𝑒𝑎𝑔𝑢𝑒</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𝑧</m:t>
                          </m:r>
                        </m:e>
                      </m:d>
                      <m:r>
                        <a:rPr lang="en-US" sz="1600" b="0" i="1" smtClean="0">
                          <a:latin typeface="Cambria Math" panose="02040503050406030204" pitchFamily="18" charset="0"/>
                          <a:ea typeface="Cambria Math" panose="02040503050406030204" pitchFamily="18" charset="0"/>
                        </a:rPr>
                        <m:t>∧</m:t>
                      </m:r>
                    </m:oMath>
                  </a14:m>
                  <a:r>
                    <a:rPr lang="en-US" sz="1600" i="1" dirty="0">
                      <a:ea typeface="Cambria Math" panose="020405030504060302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𝑇</m:t>
                      </m:r>
                      <m:r>
                        <a:rPr lang="en-US" sz="1600" b="0" i="1" smtClean="0">
                          <a:latin typeface="Cambria Math" panose="02040503050406030204" pitchFamily="18" charset="0"/>
                          <a:ea typeface="Cambria Math" panose="02040503050406030204" pitchFamily="18" charset="0"/>
                        </a:rPr>
                        <m:t>𝑒𝑎𝑚𝐼𝑛𝐿𝑒𝑎𝑔𝑢𝑒</m:t>
                      </m:r>
                      <m:d>
                        <m:dPr>
                          <m:ctrlPr>
                            <a:rPr lang="en-US" sz="1600" i="1">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𝑧</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𝑃𝑙𝑎𝑦𝐹𝑜𝑟</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r>
                        <a:rPr lang="en-US" sz="1600" b="0" i="1" smtClean="0">
                          <a:latin typeface="Cambria Math" panose="02040503050406030204" pitchFamily="18" charset="0"/>
                          <a:ea typeface="Cambria Math" panose="02040503050406030204" pitchFamily="18" charset="0"/>
                        </a:rPr>
                        <m:t>)</m:t>
                      </m:r>
                    </m:oMath>
                  </a14:m>
                  <a:r>
                    <a:rPr lang="en-US" sz="1600" i="1" dirty="0"/>
                    <a:t>: 20%</a:t>
                  </a:r>
                </a:p>
              </p:txBody>
            </p:sp>
          </mc:Choice>
          <mc:Fallback xmlns="">
            <p:sp>
              <p:nvSpPr>
                <p:cNvPr id="43" name="TextBox 42">
                  <a:extLst>
                    <a:ext uri="{FF2B5EF4-FFF2-40B4-BE49-F238E27FC236}">
                      <a16:creationId xmlns:a16="http://schemas.microsoft.com/office/drawing/2014/main" id="{4F1E1752-3AE7-4648-B7EC-852E4E4DD165}"/>
                    </a:ext>
                  </a:extLst>
                </p:cNvPr>
                <p:cNvSpPr txBox="1">
                  <a:spLocks noRot="1" noChangeAspect="1" noMove="1" noResize="1" noEditPoints="1" noAdjustHandles="1" noChangeArrowheads="1" noChangeShapeType="1" noTextEdit="1"/>
                </p:cNvSpPr>
                <p:nvPr/>
              </p:nvSpPr>
              <p:spPr>
                <a:xfrm>
                  <a:off x="951470" y="1532662"/>
                  <a:ext cx="6932137" cy="584775"/>
                </a:xfrm>
                <a:prstGeom prst="rect">
                  <a:avLst/>
                </a:prstGeom>
                <a:blipFill>
                  <a:blip r:embed="rId3"/>
                  <a:stretch>
                    <a:fillRect t="-2083" b="-10417"/>
                  </a:stretch>
                </a:blipFill>
                <a:ln>
                  <a:solidFill>
                    <a:schemeClr val="bg2">
                      <a:lumMod val="90000"/>
                    </a:schemeClr>
                  </a:solidFill>
                </a:ln>
              </p:spPr>
              <p:txBody>
                <a:bodyPr/>
                <a:lstStyle/>
                <a:p>
                  <a:r>
                    <a:rPr lang="en-US">
                      <a:noFill/>
                    </a:rPr>
                    <a:t> </a:t>
                  </a:r>
                </a:p>
              </p:txBody>
            </p:sp>
          </mc:Fallback>
        </mc:AlternateContent>
        <p:sp>
          <p:nvSpPr>
            <p:cNvPr id="11" name="Rectangle 10">
              <a:extLst>
                <a:ext uri="{FF2B5EF4-FFF2-40B4-BE49-F238E27FC236}">
                  <a16:creationId xmlns:a16="http://schemas.microsoft.com/office/drawing/2014/main" id="{B62104C8-1D72-8D4E-8E9B-F42C189F67AD}"/>
                </a:ext>
              </a:extLst>
            </p:cNvPr>
            <p:cNvSpPr/>
            <p:nvPr/>
          </p:nvSpPr>
          <p:spPr>
            <a:xfrm>
              <a:off x="951471" y="1192165"/>
              <a:ext cx="6932140" cy="3470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Symbolic: Soft Logic (</a:t>
              </a:r>
              <a:r>
                <a:rPr lang="en-US" dirty="0" err="1">
                  <a:solidFill>
                    <a:schemeClr val="tx1"/>
                  </a:solidFill>
                </a:rPr>
                <a:t>Explainability</a:t>
              </a:r>
              <a:r>
                <a:rPr lang="en-US" dirty="0">
                  <a:solidFill>
                    <a:schemeClr val="tx1"/>
                  </a:solidFill>
                </a:rPr>
                <a:t>)</a:t>
              </a:r>
            </a:p>
          </p:txBody>
        </p:sp>
      </p:grpSp>
      <p:grpSp>
        <p:nvGrpSpPr>
          <p:cNvPr id="127" name="Group 126">
            <a:extLst>
              <a:ext uri="{FF2B5EF4-FFF2-40B4-BE49-F238E27FC236}">
                <a16:creationId xmlns:a16="http://schemas.microsoft.com/office/drawing/2014/main" id="{45F85ABF-86AC-FE4D-91B2-AF872AB3E374}"/>
              </a:ext>
            </a:extLst>
          </p:cNvPr>
          <p:cNvGrpSpPr/>
          <p:nvPr/>
        </p:nvGrpSpPr>
        <p:grpSpPr>
          <a:xfrm>
            <a:off x="951471" y="2379460"/>
            <a:ext cx="6932137" cy="1673800"/>
            <a:chOff x="951471" y="2418600"/>
            <a:chExt cx="6932137" cy="1673800"/>
          </a:xfrm>
        </p:grpSpPr>
        <p:sp>
          <p:nvSpPr>
            <p:cNvPr id="4" name="Rectangle 3">
              <a:extLst>
                <a:ext uri="{FF2B5EF4-FFF2-40B4-BE49-F238E27FC236}">
                  <a16:creationId xmlns:a16="http://schemas.microsoft.com/office/drawing/2014/main" id="{AAA6E6CD-E20B-744C-8868-F926B6FA8540}"/>
                </a:ext>
              </a:extLst>
            </p:cNvPr>
            <p:cNvSpPr/>
            <p:nvPr/>
          </p:nvSpPr>
          <p:spPr>
            <a:xfrm>
              <a:off x="5091657" y="2941028"/>
              <a:ext cx="103936" cy="220485"/>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9CF5E6C-AA6F-6041-8072-7D25703E46C3}"/>
                </a:ext>
              </a:extLst>
            </p:cNvPr>
            <p:cNvSpPr/>
            <p:nvPr/>
          </p:nvSpPr>
          <p:spPr>
            <a:xfrm>
              <a:off x="5195593" y="2941028"/>
              <a:ext cx="103936" cy="220485"/>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49B289B-CAF0-A742-9FE0-47EBC3C79C74}"/>
                </a:ext>
              </a:extLst>
            </p:cNvPr>
            <p:cNvSpPr/>
            <p:nvPr/>
          </p:nvSpPr>
          <p:spPr>
            <a:xfrm>
              <a:off x="5299529" y="2941028"/>
              <a:ext cx="103936" cy="220485"/>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7749CE-E860-1143-BB97-F12FD863BFE9}"/>
                </a:ext>
              </a:extLst>
            </p:cNvPr>
            <p:cNvSpPr/>
            <p:nvPr/>
          </p:nvSpPr>
          <p:spPr>
            <a:xfrm>
              <a:off x="5403466" y="2941028"/>
              <a:ext cx="103936" cy="220485"/>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E72B501-E694-5A44-83EA-83452E1632F3}"/>
                </a:ext>
              </a:extLst>
            </p:cNvPr>
            <p:cNvSpPr/>
            <p:nvPr/>
          </p:nvSpPr>
          <p:spPr>
            <a:xfrm>
              <a:off x="5507402" y="2906556"/>
              <a:ext cx="1505901" cy="289430"/>
            </a:xfrm>
            <a:prstGeom prst="rect">
              <a:avLst/>
            </a:prstGeom>
          </p:spPr>
          <p:txBody>
            <a:bodyPr wrap="none">
              <a:spAutoFit/>
            </a:bodyPr>
            <a:lstStyle/>
            <a:p>
              <a:r>
                <a:rPr lang="en-US" dirty="0"/>
                <a:t>Lebron James</a:t>
              </a:r>
            </a:p>
          </p:txBody>
        </p:sp>
        <p:sp>
          <p:nvSpPr>
            <p:cNvPr id="22" name="Rectangle 21">
              <a:extLst>
                <a:ext uri="{FF2B5EF4-FFF2-40B4-BE49-F238E27FC236}">
                  <a16:creationId xmlns:a16="http://schemas.microsoft.com/office/drawing/2014/main" id="{F63A2315-E06B-7544-B22C-8A9AB13C9AF7}"/>
                </a:ext>
              </a:extLst>
            </p:cNvPr>
            <p:cNvSpPr/>
            <p:nvPr/>
          </p:nvSpPr>
          <p:spPr>
            <a:xfrm>
              <a:off x="4503530" y="3599532"/>
              <a:ext cx="103936" cy="220485"/>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7A7482-742F-6F46-A168-79AE72BE21F8}"/>
                </a:ext>
              </a:extLst>
            </p:cNvPr>
            <p:cNvSpPr/>
            <p:nvPr/>
          </p:nvSpPr>
          <p:spPr>
            <a:xfrm>
              <a:off x="4607466" y="3599532"/>
              <a:ext cx="103936" cy="220485"/>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4A23FD8-97EB-CB41-95DC-4C74B2E07B6F}"/>
                </a:ext>
              </a:extLst>
            </p:cNvPr>
            <p:cNvSpPr/>
            <p:nvPr/>
          </p:nvSpPr>
          <p:spPr>
            <a:xfrm>
              <a:off x="4711403" y="3599532"/>
              <a:ext cx="103936" cy="2204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4CF9E36-B99B-5E4E-8F71-985EF7269E59}"/>
                </a:ext>
              </a:extLst>
            </p:cNvPr>
            <p:cNvSpPr/>
            <p:nvPr/>
          </p:nvSpPr>
          <p:spPr>
            <a:xfrm>
              <a:off x="4815339" y="3599532"/>
              <a:ext cx="103936" cy="220485"/>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52F6745-D51A-514D-8CDF-D45663B0475E}"/>
                </a:ext>
              </a:extLst>
            </p:cNvPr>
            <p:cNvSpPr/>
            <p:nvPr/>
          </p:nvSpPr>
          <p:spPr>
            <a:xfrm>
              <a:off x="4919275" y="3565060"/>
              <a:ext cx="472556" cy="289430"/>
            </a:xfrm>
            <a:prstGeom prst="rect">
              <a:avLst/>
            </a:prstGeom>
          </p:spPr>
          <p:txBody>
            <a:bodyPr wrap="none">
              <a:spAutoFit/>
            </a:bodyPr>
            <a:lstStyle/>
            <a:p>
              <a:r>
                <a:rPr lang="en-US" dirty="0"/>
                <a:t>NBA</a:t>
              </a:r>
            </a:p>
          </p:txBody>
        </p:sp>
        <p:sp>
          <p:nvSpPr>
            <p:cNvPr id="27" name="Rectangle 26">
              <a:extLst>
                <a:ext uri="{FF2B5EF4-FFF2-40B4-BE49-F238E27FC236}">
                  <a16:creationId xmlns:a16="http://schemas.microsoft.com/office/drawing/2014/main" id="{6E7CF70E-A309-2947-8B80-BD6CCD19FBDF}"/>
                </a:ext>
              </a:extLst>
            </p:cNvPr>
            <p:cNvSpPr/>
            <p:nvPr/>
          </p:nvSpPr>
          <p:spPr>
            <a:xfrm>
              <a:off x="2185333" y="3640456"/>
              <a:ext cx="103936" cy="220485"/>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66D6837-F0D9-424D-BE29-6552730A90EA}"/>
                </a:ext>
              </a:extLst>
            </p:cNvPr>
            <p:cNvSpPr/>
            <p:nvPr/>
          </p:nvSpPr>
          <p:spPr>
            <a:xfrm>
              <a:off x="2289269" y="3640456"/>
              <a:ext cx="103936" cy="2204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5F1D51B-5EA8-A34B-B212-2BFF96000C27}"/>
                </a:ext>
              </a:extLst>
            </p:cNvPr>
            <p:cNvSpPr/>
            <p:nvPr/>
          </p:nvSpPr>
          <p:spPr>
            <a:xfrm>
              <a:off x="2393205" y="3640456"/>
              <a:ext cx="103936" cy="220485"/>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204075D-C9F5-C749-853D-CE179F41A4C6}"/>
                </a:ext>
              </a:extLst>
            </p:cNvPr>
            <p:cNvSpPr/>
            <p:nvPr/>
          </p:nvSpPr>
          <p:spPr>
            <a:xfrm>
              <a:off x="2497142" y="3640456"/>
              <a:ext cx="103936" cy="220485"/>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08C119F-5785-C944-AB78-5EBEDF02DA83}"/>
                </a:ext>
              </a:extLst>
            </p:cNvPr>
            <p:cNvSpPr/>
            <p:nvPr/>
          </p:nvSpPr>
          <p:spPr>
            <a:xfrm>
              <a:off x="2601078" y="3605984"/>
              <a:ext cx="1143194" cy="289430"/>
            </a:xfrm>
            <a:prstGeom prst="rect">
              <a:avLst/>
            </a:prstGeom>
          </p:spPr>
          <p:txBody>
            <a:bodyPr wrap="none">
              <a:spAutoFit/>
            </a:bodyPr>
            <a:lstStyle/>
            <a:p>
              <a:r>
                <a:rPr lang="en-US" dirty="0"/>
                <a:t>Tyron Lue</a:t>
              </a:r>
            </a:p>
          </p:txBody>
        </p:sp>
        <p:sp>
          <p:nvSpPr>
            <p:cNvPr id="33" name="Rectangle 32">
              <a:extLst>
                <a:ext uri="{FF2B5EF4-FFF2-40B4-BE49-F238E27FC236}">
                  <a16:creationId xmlns:a16="http://schemas.microsoft.com/office/drawing/2014/main" id="{26155BED-69F6-644B-AB92-97C513AD70A0}"/>
                </a:ext>
              </a:extLst>
            </p:cNvPr>
            <p:cNvSpPr/>
            <p:nvPr/>
          </p:nvSpPr>
          <p:spPr>
            <a:xfrm>
              <a:off x="3137913" y="3134146"/>
              <a:ext cx="103936" cy="220485"/>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2DB0248-FDD9-F344-A9C5-96985BCA8097}"/>
                </a:ext>
              </a:extLst>
            </p:cNvPr>
            <p:cNvSpPr/>
            <p:nvPr/>
          </p:nvSpPr>
          <p:spPr>
            <a:xfrm>
              <a:off x="3241849" y="3134146"/>
              <a:ext cx="103936" cy="220485"/>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11C64E8-66F2-7148-92E9-18F81971BAF1}"/>
                </a:ext>
              </a:extLst>
            </p:cNvPr>
            <p:cNvSpPr/>
            <p:nvPr/>
          </p:nvSpPr>
          <p:spPr>
            <a:xfrm>
              <a:off x="3345785" y="3134146"/>
              <a:ext cx="103936" cy="2204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CB1DB08-3CD5-3549-B3B1-ABEB352D7ACC}"/>
                </a:ext>
              </a:extLst>
            </p:cNvPr>
            <p:cNvSpPr/>
            <p:nvPr/>
          </p:nvSpPr>
          <p:spPr>
            <a:xfrm>
              <a:off x="3449722" y="3134146"/>
              <a:ext cx="103936" cy="220485"/>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5F0C9EC6-7B1C-2543-8CB4-98CF8DB514B1}"/>
                </a:ext>
              </a:extLst>
            </p:cNvPr>
            <p:cNvSpPr/>
            <p:nvPr/>
          </p:nvSpPr>
          <p:spPr>
            <a:xfrm>
              <a:off x="3553658" y="3099674"/>
              <a:ext cx="1166881" cy="289430"/>
            </a:xfrm>
            <a:prstGeom prst="rect">
              <a:avLst/>
            </a:prstGeom>
          </p:spPr>
          <p:txBody>
            <a:bodyPr wrap="none">
              <a:spAutoFit/>
            </a:bodyPr>
            <a:lstStyle/>
            <a:p>
              <a:r>
                <a:rPr lang="en-US" dirty="0"/>
                <a:t>J.R. Smith</a:t>
              </a:r>
            </a:p>
          </p:txBody>
        </p:sp>
        <p:cxnSp>
          <p:nvCxnSpPr>
            <p:cNvPr id="10" name="Straight Arrow Connector 9">
              <a:extLst>
                <a:ext uri="{FF2B5EF4-FFF2-40B4-BE49-F238E27FC236}">
                  <a16:creationId xmlns:a16="http://schemas.microsoft.com/office/drawing/2014/main" id="{C5A28EE5-0CE5-124C-B548-82E92DC4EB4A}"/>
                </a:ext>
              </a:extLst>
            </p:cNvPr>
            <p:cNvCxnSpPr>
              <a:cxnSpLocks/>
            </p:cNvCxnSpPr>
            <p:nvPr/>
          </p:nvCxnSpPr>
          <p:spPr>
            <a:xfrm flipV="1">
              <a:off x="1552363" y="3990907"/>
              <a:ext cx="5881888" cy="1"/>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EAF5E30-8145-4049-8314-226A90AAA8FF}"/>
                </a:ext>
              </a:extLst>
            </p:cNvPr>
            <p:cNvCxnSpPr>
              <a:cxnSpLocks/>
            </p:cNvCxnSpPr>
            <p:nvPr/>
          </p:nvCxnSpPr>
          <p:spPr>
            <a:xfrm flipV="1">
              <a:off x="1564720" y="2822387"/>
              <a:ext cx="0" cy="116852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8219838-8057-7447-B068-F9FD5F24C472}"/>
                </a:ext>
              </a:extLst>
            </p:cNvPr>
            <p:cNvSpPr/>
            <p:nvPr/>
          </p:nvSpPr>
          <p:spPr>
            <a:xfrm>
              <a:off x="951471" y="2418600"/>
              <a:ext cx="6932137" cy="347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Neural: KG Embedding (Generalization)</a:t>
              </a:r>
            </a:p>
          </p:txBody>
        </p:sp>
        <p:sp>
          <p:nvSpPr>
            <p:cNvPr id="13" name="Rectangle 12">
              <a:extLst>
                <a:ext uri="{FF2B5EF4-FFF2-40B4-BE49-F238E27FC236}">
                  <a16:creationId xmlns:a16="http://schemas.microsoft.com/office/drawing/2014/main" id="{7E83B4DC-BB80-D24A-BE16-F58AAAEA2958}"/>
                </a:ext>
              </a:extLst>
            </p:cNvPr>
            <p:cNvSpPr/>
            <p:nvPr/>
          </p:nvSpPr>
          <p:spPr>
            <a:xfrm>
              <a:off x="951472" y="2765601"/>
              <a:ext cx="6932136" cy="1326799"/>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C4B458A0-A83E-8741-A2E7-93FF1B2D2121}"/>
              </a:ext>
            </a:extLst>
          </p:cNvPr>
          <p:cNvGrpSpPr/>
          <p:nvPr/>
        </p:nvGrpSpPr>
        <p:grpSpPr>
          <a:xfrm>
            <a:off x="1947180" y="4702390"/>
            <a:ext cx="4701602" cy="1490964"/>
            <a:chOff x="1947180" y="4702390"/>
            <a:chExt cx="4701602" cy="1490964"/>
          </a:xfrm>
        </p:grpSpPr>
        <p:grpSp>
          <p:nvGrpSpPr>
            <p:cNvPr id="58" name="Group 57">
              <a:extLst>
                <a:ext uri="{FF2B5EF4-FFF2-40B4-BE49-F238E27FC236}">
                  <a16:creationId xmlns:a16="http://schemas.microsoft.com/office/drawing/2014/main" id="{36CD91B1-7C57-6E42-8BE0-9E598701E01C}"/>
                </a:ext>
              </a:extLst>
            </p:cNvPr>
            <p:cNvGrpSpPr/>
            <p:nvPr/>
          </p:nvGrpSpPr>
          <p:grpSpPr>
            <a:xfrm>
              <a:off x="4054237" y="5565014"/>
              <a:ext cx="415745" cy="220485"/>
              <a:chOff x="4145794" y="5565014"/>
              <a:chExt cx="415745" cy="220485"/>
            </a:xfrm>
          </p:grpSpPr>
          <p:sp>
            <p:nvSpPr>
              <p:cNvPr id="95" name="Rectangle 94">
                <a:extLst>
                  <a:ext uri="{FF2B5EF4-FFF2-40B4-BE49-F238E27FC236}">
                    <a16:creationId xmlns:a16="http://schemas.microsoft.com/office/drawing/2014/main" id="{3AFB74F8-035B-374C-B62A-951B5945D7BA}"/>
                  </a:ext>
                </a:extLst>
              </p:cNvPr>
              <p:cNvSpPr/>
              <p:nvPr/>
            </p:nvSpPr>
            <p:spPr>
              <a:xfrm>
                <a:off x="4145794" y="5565014"/>
                <a:ext cx="103936" cy="2204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A775AD0A-B322-114F-8442-1790AE5AAE66}"/>
                  </a:ext>
                </a:extLst>
              </p:cNvPr>
              <p:cNvSpPr/>
              <p:nvPr/>
            </p:nvSpPr>
            <p:spPr>
              <a:xfrm>
                <a:off x="4249730" y="5565014"/>
                <a:ext cx="103936" cy="220485"/>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01E06D1C-90C5-DE4A-9692-EA7F98764B13}"/>
                  </a:ext>
                </a:extLst>
              </p:cNvPr>
              <p:cNvSpPr/>
              <p:nvPr/>
            </p:nvSpPr>
            <p:spPr>
              <a:xfrm>
                <a:off x="4353667" y="5565014"/>
                <a:ext cx="103936" cy="2204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5508AD7-D191-7D45-9256-91B59C751383}"/>
                  </a:ext>
                </a:extLst>
              </p:cNvPr>
              <p:cNvSpPr/>
              <p:nvPr/>
            </p:nvSpPr>
            <p:spPr>
              <a:xfrm>
                <a:off x="4457603" y="5565014"/>
                <a:ext cx="103936" cy="220485"/>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9" name="Rectangle 98">
              <a:extLst>
                <a:ext uri="{FF2B5EF4-FFF2-40B4-BE49-F238E27FC236}">
                  <a16:creationId xmlns:a16="http://schemas.microsoft.com/office/drawing/2014/main" id="{7B5CE44C-DE05-054E-8039-D9C76DFC68D0}"/>
                </a:ext>
              </a:extLst>
            </p:cNvPr>
            <p:cNvSpPr/>
            <p:nvPr/>
          </p:nvSpPr>
          <p:spPr>
            <a:xfrm>
              <a:off x="3927656" y="5824022"/>
              <a:ext cx="762796" cy="369332"/>
            </a:xfrm>
            <a:prstGeom prst="rect">
              <a:avLst/>
            </a:prstGeom>
          </p:spPr>
          <p:txBody>
            <a:bodyPr wrap="square">
              <a:spAutoFit/>
            </a:bodyPr>
            <a:lstStyle/>
            <a:p>
              <a:r>
                <a:rPr lang="en-US" dirty="0"/>
                <a:t>NBA</a:t>
              </a:r>
            </a:p>
          </p:txBody>
        </p:sp>
        <p:grpSp>
          <p:nvGrpSpPr>
            <p:cNvPr id="12" name="Group 11">
              <a:extLst>
                <a:ext uri="{FF2B5EF4-FFF2-40B4-BE49-F238E27FC236}">
                  <a16:creationId xmlns:a16="http://schemas.microsoft.com/office/drawing/2014/main" id="{E93D3B96-2C50-1643-BED1-DB6BDF6B2FBB}"/>
                </a:ext>
              </a:extLst>
            </p:cNvPr>
            <p:cNvGrpSpPr/>
            <p:nvPr/>
          </p:nvGrpSpPr>
          <p:grpSpPr>
            <a:xfrm>
              <a:off x="1947180" y="5161571"/>
              <a:ext cx="786384" cy="610518"/>
              <a:chOff x="1476783" y="5222363"/>
              <a:chExt cx="785793" cy="610518"/>
            </a:xfrm>
          </p:grpSpPr>
          <p:sp>
            <p:nvSpPr>
              <p:cNvPr id="90" name="Rectangle 89">
                <a:extLst>
                  <a:ext uri="{FF2B5EF4-FFF2-40B4-BE49-F238E27FC236}">
                    <a16:creationId xmlns:a16="http://schemas.microsoft.com/office/drawing/2014/main" id="{2FA7F564-010E-6E48-A6E9-ADA887F991F4}"/>
                  </a:ext>
                </a:extLst>
              </p:cNvPr>
              <p:cNvSpPr/>
              <p:nvPr/>
            </p:nvSpPr>
            <p:spPr>
              <a:xfrm>
                <a:off x="1724405" y="5222363"/>
                <a:ext cx="103936" cy="220485"/>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FB95FC07-B452-B34C-87E2-937EC1E47AF1}"/>
                  </a:ext>
                </a:extLst>
              </p:cNvPr>
              <p:cNvSpPr/>
              <p:nvPr/>
            </p:nvSpPr>
            <p:spPr>
              <a:xfrm>
                <a:off x="1828341" y="5222363"/>
                <a:ext cx="103936" cy="220485"/>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C219C10-2645-8141-9B3A-9F74FC21ACD7}"/>
                  </a:ext>
                </a:extLst>
              </p:cNvPr>
              <p:cNvSpPr/>
              <p:nvPr/>
            </p:nvSpPr>
            <p:spPr>
              <a:xfrm>
                <a:off x="1932277" y="5222363"/>
                <a:ext cx="103936" cy="220485"/>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299EB658-CC18-944D-8919-F99DC243BD39}"/>
                  </a:ext>
                </a:extLst>
              </p:cNvPr>
              <p:cNvSpPr/>
              <p:nvPr/>
            </p:nvSpPr>
            <p:spPr>
              <a:xfrm>
                <a:off x="2036214" y="5222363"/>
                <a:ext cx="103936" cy="220485"/>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26DE141A-69E9-0E40-A861-715F8E2CC339}"/>
                  </a:ext>
                </a:extLst>
              </p:cNvPr>
              <p:cNvSpPr/>
              <p:nvPr/>
            </p:nvSpPr>
            <p:spPr>
              <a:xfrm>
                <a:off x="1476783" y="5463549"/>
                <a:ext cx="785793" cy="369332"/>
              </a:xfrm>
              <a:prstGeom prst="rect">
                <a:avLst/>
              </a:prstGeom>
            </p:spPr>
            <p:txBody>
              <a:bodyPr wrap="none">
                <a:spAutoFit/>
              </a:bodyPr>
              <a:lstStyle/>
              <a:p>
                <a:r>
                  <a:rPr lang="en-US" dirty="0"/>
                  <a:t>Lebron</a:t>
                </a:r>
              </a:p>
            </p:txBody>
          </p:sp>
        </p:grpSp>
        <p:grpSp>
          <p:nvGrpSpPr>
            <p:cNvPr id="61" name="Group 60">
              <a:extLst>
                <a:ext uri="{FF2B5EF4-FFF2-40B4-BE49-F238E27FC236}">
                  <a16:creationId xmlns:a16="http://schemas.microsoft.com/office/drawing/2014/main" id="{0D067C43-5F19-7541-AC63-A754400D99E0}"/>
                </a:ext>
              </a:extLst>
            </p:cNvPr>
            <p:cNvGrpSpPr/>
            <p:nvPr/>
          </p:nvGrpSpPr>
          <p:grpSpPr>
            <a:xfrm>
              <a:off x="4054237" y="4831803"/>
              <a:ext cx="415745" cy="220485"/>
              <a:chOff x="4117196" y="4831803"/>
              <a:chExt cx="415745" cy="220485"/>
            </a:xfrm>
          </p:grpSpPr>
          <p:sp>
            <p:nvSpPr>
              <p:cNvPr id="100" name="Rectangle 99">
                <a:extLst>
                  <a:ext uri="{FF2B5EF4-FFF2-40B4-BE49-F238E27FC236}">
                    <a16:creationId xmlns:a16="http://schemas.microsoft.com/office/drawing/2014/main" id="{F78C5F8D-0DA3-F444-ACAD-6DDF8825501A}"/>
                  </a:ext>
                </a:extLst>
              </p:cNvPr>
              <p:cNvSpPr/>
              <p:nvPr/>
            </p:nvSpPr>
            <p:spPr>
              <a:xfrm>
                <a:off x="4117196" y="4831803"/>
                <a:ext cx="103936" cy="220485"/>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F81E0C93-27D2-B445-A5BA-D4D872750947}"/>
                  </a:ext>
                </a:extLst>
              </p:cNvPr>
              <p:cNvSpPr/>
              <p:nvPr/>
            </p:nvSpPr>
            <p:spPr>
              <a:xfrm>
                <a:off x="4221132" y="4831803"/>
                <a:ext cx="103936" cy="220485"/>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B9ED408-FB58-B84A-8BAD-4305D94AFCC5}"/>
                  </a:ext>
                </a:extLst>
              </p:cNvPr>
              <p:cNvSpPr/>
              <p:nvPr/>
            </p:nvSpPr>
            <p:spPr>
              <a:xfrm>
                <a:off x="4325068" y="4831803"/>
                <a:ext cx="103936" cy="220485"/>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C21B3E4E-3A72-BB4D-8967-1885A13A9617}"/>
                  </a:ext>
                </a:extLst>
              </p:cNvPr>
              <p:cNvSpPr/>
              <p:nvPr/>
            </p:nvSpPr>
            <p:spPr>
              <a:xfrm>
                <a:off x="4429005" y="4831803"/>
                <a:ext cx="103936" cy="2204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4" name="Rectangle 103">
              <a:extLst>
                <a:ext uri="{FF2B5EF4-FFF2-40B4-BE49-F238E27FC236}">
                  <a16:creationId xmlns:a16="http://schemas.microsoft.com/office/drawing/2014/main" id="{CA2A4137-C77B-BF49-B865-E0BA33211175}"/>
                </a:ext>
              </a:extLst>
            </p:cNvPr>
            <p:cNvSpPr/>
            <p:nvPr/>
          </p:nvSpPr>
          <p:spPr>
            <a:xfrm>
              <a:off x="3872552" y="5058090"/>
              <a:ext cx="797013" cy="369332"/>
            </a:xfrm>
            <a:prstGeom prst="rect">
              <a:avLst/>
            </a:prstGeom>
          </p:spPr>
          <p:txBody>
            <a:bodyPr wrap="none">
              <a:spAutoFit/>
            </a:bodyPr>
            <a:lstStyle/>
            <a:p>
              <a:r>
                <a:rPr lang="en-US" dirty="0"/>
                <a:t>Tyron</a:t>
              </a:r>
            </a:p>
          </p:txBody>
        </p:sp>
        <p:grpSp>
          <p:nvGrpSpPr>
            <p:cNvPr id="5" name="Group 4">
              <a:extLst>
                <a:ext uri="{FF2B5EF4-FFF2-40B4-BE49-F238E27FC236}">
                  <a16:creationId xmlns:a16="http://schemas.microsoft.com/office/drawing/2014/main" id="{53563E9F-8366-BD4F-8F9A-108D389552EB}"/>
                </a:ext>
              </a:extLst>
            </p:cNvPr>
            <p:cNvGrpSpPr/>
            <p:nvPr/>
          </p:nvGrpSpPr>
          <p:grpSpPr>
            <a:xfrm>
              <a:off x="5592082" y="5175185"/>
              <a:ext cx="1056700" cy="583291"/>
              <a:chOff x="5722654" y="5277906"/>
              <a:chExt cx="1056700" cy="583291"/>
            </a:xfrm>
          </p:grpSpPr>
          <p:sp>
            <p:nvSpPr>
              <p:cNvPr id="113" name="Rectangle 112">
                <a:extLst>
                  <a:ext uri="{FF2B5EF4-FFF2-40B4-BE49-F238E27FC236}">
                    <a16:creationId xmlns:a16="http://schemas.microsoft.com/office/drawing/2014/main" id="{F3F97269-D557-9844-BAA7-747BD947A6AC}"/>
                  </a:ext>
                </a:extLst>
              </p:cNvPr>
              <p:cNvSpPr/>
              <p:nvPr/>
            </p:nvSpPr>
            <p:spPr>
              <a:xfrm>
                <a:off x="6065742" y="5277906"/>
                <a:ext cx="103936" cy="220485"/>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078729B3-085A-CE45-8152-3D9BB6536E60}"/>
                  </a:ext>
                </a:extLst>
              </p:cNvPr>
              <p:cNvSpPr/>
              <p:nvPr/>
            </p:nvSpPr>
            <p:spPr>
              <a:xfrm>
                <a:off x="6169678" y="5277906"/>
                <a:ext cx="103936" cy="2204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44A79612-81C6-B343-B72C-A5A411EC8E65}"/>
                  </a:ext>
                </a:extLst>
              </p:cNvPr>
              <p:cNvSpPr/>
              <p:nvPr/>
            </p:nvSpPr>
            <p:spPr>
              <a:xfrm>
                <a:off x="6273615" y="5277906"/>
                <a:ext cx="103936" cy="220485"/>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8403FEFA-7C64-F14B-B673-45011FD3600A}"/>
                  </a:ext>
                </a:extLst>
              </p:cNvPr>
              <p:cNvSpPr/>
              <p:nvPr/>
            </p:nvSpPr>
            <p:spPr>
              <a:xfrm>
                <a:off x="6377551" y="5277906"/>
                <a:ext cx="103936" cy="220485"/>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BF1C1EE3-A4C7-A147-AD49-443442EF092B}"/>
                  </a:ext>
                </a:extLst>
              </p:cNvPr>
              <p:cNvSpPr/>
              <p:nvPr/>
            </p:nvSpPr>
            <p:spPr>
              <a:xfrm>
                <a:off x="5722654" y="5491865"/>
                <a:ext cx="1056700" cy="369332"/>
              </a:xfrm>
              <a:prstGeom prst="rect">
                <a:avLst/>
              </a:prstGeom>
            </p:spPr>
            <p:txBody>
              <a:bodyPr wrap="none">
                <a:spAutoFit/>
              </a:bodyPr>
              <a:lstStyle/>
              <a:p>
                <a:r>
                  <a:rPr lang="en-US" dirty="0"/>
                  <a:t>Cleveland</a:t>
                </a:r>
              </a:p>
            </p:txBody>
          </p:sp>
        </p:grpSp>
        <p:sp>
          <p:nvSpPr>
            <p:cNvPr id="85" name="Rectangle 84">
              <a:extLst>
                <a:ext uri="{FF2B5EF4-FFF2-40B4-BE49-F238E27FC236}">
                  <a16:creationId xmlns:a16="http://schemas.microsoft.com/office/drawing/2014/main" id="{339D0C80-8B5F-5848-9E56-29383311EC6E}"/>
                </a:ext>
              </a:extLst>
            </p:cNvPr>
            <p:cNvSpPr/>
            <p:nvPr/>
          </p:nvSpPr>
          <p:spPr>
            <a:xfrm rot="20858736">
              <a:off x="2833797" y="4726525"/>
              <a:ext cx="1132041" cy="369332"/>
            </a:xfrm>
            <a:prstGeom prst="rect">
              <a:avLst/>
            </a:prstGeom>
          </p:spPr>
          <p:txBody>
            <a:bodyPr wrap="none">
              <a:spAutoFit/>
            </a:bodyPr>
            <a:lstStyle/>
            <a:p>
              <a:r>
                <a:rPr lang="en-US" dirty="0"/>
                <a:t>coached</a:t>
              </a:r>
            </a:p>
          </p:txBody>
        </p:sp>
        <p:cxnSp>
          <p:nvCxnSpPr>
            <p:cNvPr id="87" name="Straight Arrow Connector 86">
              <a:extLst>
                <a:ext uri="{FF2B5EF4-FFF2-40B4-BE49-F238E27FC236}">
                  <a16:creationId xmlns:a16="http://schemas.microsoft.com/office/drawing/2014/main" id="{FC199266-7899-E74E-95F5-4A8AFDD0B8DC}"/>
                </a:ext>
              </a:extLst>
            </p:cNvPr>
            <p:cNvCxnSpPr>
              <a:stCxn id="93" idx="3"/>
              <a:endCxn id="100" idx="1"/>
            </p:cNvCxnSpPr>
            <p:nvPr/>
          </p:nvCxnSpPr>
          <p:spPr>
            <a:xfrm flipV="1">
              <a:off x="2611046" y="4942046"/>
              <a:ext cx="1443191" cy="3297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51F26B94-F0A5-074C-8C85-F270EA6970BC}"/>
                </a:ext>
              </a:extLst>
            </p:cNvPr>
            <p:cNvCxnSpPr>
              <a:cxnSpLocks/>
              <a:stCxn id="93" idx="3"/>
              <a:endCxn id="95" idx="1"/>
            </p:cNvCxnSpPr>
            <p:nvPr/>
          </p:nvCxnSpPr>
          <p:spPr>
            <a:xfrm>
              <a:off x="2611046" y="5271814"/>
              <a:ext cx="1443191" cy="403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8099AA90-7C95-B849-B4FF-CFC060632A51}"/>
                </a:ext>
              </a:extLst>
            </p:cNvPr>
            <p:cNvSpPr/>
            <p:nvPr/>
          </p:nvSpPr>
          <p:spPr>
            <a:xfrm rot="861778">
              <a:off x="2961481" y="5484709"/>
              <a:ext cx="729687" cy="369332"/>
            </a:xfrm>
            <a:prstGeom prst="rect">
              <a:avLst/>
            </a:prstGeom>
          </p:spPr>
          <p:txBody>
            <a:bodyPr wrap="none">
              <a:spAutoFit/>
            </a:bodyPr>
            <a:lstStyle/>
            <a:p>
              <a:r>
                <a:rPr lang="en-US" dirty="0"/>
                <a:t>league</a:t>
              </a:r>
            </a:p>
          </p:txBody>
        </p:sp>
        <p:cxnSp>
          <p:nvCxnSpPr>
            <p:cNvPr id="70" name="Straight Arrow Connector 69">
              <a:extLst>
                <a:ext uri="{FF2B5EF4-FFF2-40B4-BE49-F238E27FC236}">
                  <a16:creationId xmlns:a16="http://schemas.microsoft.com/office/drawing/2014/main" id="{47625945-DA77-F54B-8573-17A4A1F2218B}"/>
                </a:ext>
              </a:extLst>
            </p:cNvPr>
            <p:cNvCxnSpPr>
              <a:cxnSpLocks/>
              <a:stCxn id="103" idx="3"/>
              <a:endCxn id="113" idx="1"/>
            </p:cNvCxnSpPr>
            <p:nvPr/>
          </p:nvCxnSpPr>
          <p:spPr>
            <a:xfrm>
              <a:off x="4469982" y="4942046"/>
              <a:ext cx="1465188" cy="3433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C121FED-0463-0A45-88CD-1AD466E3AD69}"/>
                </a:ext>
              </a:extLst>
            </p:cNvPr>
            <p:cNvCxnSpPr>
              <a:cxnSpLocks/>
              <a:stCxn id="98" idx="3"/>
              <a:endCxn id="113" idx="1"/>
            </p:cNvCxnSpPr>
            <p:nvPr/>
          </p:nvCxnSpPr>
          <p:spPr>
            <a:xfrm flipV="1">
              <a:off x="4469982" y="5285428"/>
              <a:ext cx="1465188" cy="3898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872A20F0-ED0D-4F4A-86DC-3C5711062CFC}"/>
                </a:ext>
              </a:extLst>
            </p:cNvPr>
            <p:cNvSpPr/>
            <p:nvPr/>
          </p:nvSpPr>
          <p:spPr>
            <a:xfrm rot="651413">
              <a:off x="4612503" y="4702390"/>
              <a:ext cx="952505" cy="369332"/>
            </a:xfrm>
            <a:prstGeom prst="rect">
              <a:avLst/>
            </a:prstGeom>
          </p:spPr>
          <p:txBody>
            <a:bodyPr wrap="none">
              <a:spAutoFit/>
            </a:bodyPr>
            <a:lstStyle/>
            <a:p>
              <a:r>
                <a:rPr lang="en-US" dirty="0"/>
                <a:t>coach-of</a:t>
              </a:r>
            </a:p>
          </p:txBody>
        </p:sp>
        <p:sp>
          <p:nvSpPr>
            <p:cNvPr id="106" name="Rectangle 105">
              <a:extLst>
                <a:ext uri="{FF2B5EF4-FFF2-40B4-BE49-F238E27FC236}">
                  <a16:creationId xmlns:a16="http://schemas.microsoft.com/office/drawing/2014/main" id="{8FC49C76-E4E7-FE4C-800F-2EF834B4A759}"/>
                </a:ext>
              </a:extLst>
            </p:cNvPr>
            <p:cNvSpPr/>
            <p:nvPr/>
          </p:nvSpPr>
          <p:spPr>
            <a:xfrm rot="20784757">
              <a:off x="4575954" y="5538190"/>
              <a:ext cx="904415" cy="369332"/>
            </a:xfrm>
            <a:prstGeom prst="rect">
              <a:avLst/>
            </a:prstGeom>
          </p:spPr>
          <p:txBody>
            <a:bodyPr wrap="none">
              <a:spAutoFit/>
            </a:bodyPr>
            <a:lstStyle/>
            <a:p>
              <a:r>
                <a:rPr lang="en-US" dirty="0"/>
                <a:t>team-of</a:t>
              </a:r>
            </a:p>
          </p:txBody>
        </p:sp>
      </p:grpSp>
    </p:spTree>
    <p:extLst>
      <p:ext uri="{BB962C8B-B14F-4D97-AF65-F5344CB8AC3E}">
        <p14:creationId xmlns:p14="http://schemas.microsoft.com/office/powerpoint/2010/main" val="40826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blinds(horizontal)">
                                      <p:cBhvr>
                                        <p:cTn id="7" dur="500"/>
                                        <p:tgtEl>
                                          <p:spTgt spid="1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blinds(horizontal)">
                                      <p:cBhvr>
                                        <p:cTn id="12" dur="500"/>
                                        <p:tgtEl>
                                          <p:spTgt spid="1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blinds(horizontal)">
                                      <p:cBhvr>
                                        <p:cTn id="17" dur="500"/>
                                        <p:tgtEl>
                                          <p:spTgt spid="89"/>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12"/>
                                        </p:tgtEl>
                                        <p:attrNameLst>
                                          <p:attrName>style.visibility</p:attrName>
                                        </p:attrNameLst>
                                      </p:cBhvr>
                                      <p:to>
                                        <p:strVal val="visible"/>
                                      </p:to>
                                    </p:set>
                                    <p:animEffect transition="in" filter="blinds(horizontal)">
                                      <p:cBhvr>
                                        <p:cTn id="20" dur="500"/>
                                        <p:tgtEl>
                                          <p:spTgt spid="112"/>
                                        </p:tgtEl>
                                      </p:cBhvr>
                                    </p:animEffect>
                                  </p:childTnLst>
                                </p:cTn>
                              </p:par>
                              <p:par>
                                <p:cTn id="21" presetID="3" presetClass="entr" presetSubtype="1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linds(horizontal)">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1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8249C-E38B-DA49-A051-E30DC35C2BDC}"/>
              </a:ext>
            </a:extLst>
          </p:cNvPr>
          <p:cNvSpPr>
            <a:spLocks noGrp="1"/>
          </p:cNvSpPr>
          <p:nvPr>
            <p:ph type="title"/>
          </p:nvPr>
        </p:nvSpPr>
        <p:spPr/>
        <p:txBody>
          <a:bodyPr/>
          <a:lstStyle/>
          <a:p>
            <a:r>
              <a:rPr lang="en-US" dirty="0"/>
              <a:t>Rule Discovery as Path Finding</a:t>
            </a:r>
          </a:p>
        </p:txBody>
      </p:sp>
      <p:sp>
        <p:nvSpPr>
          <p:cNvPr id="4" name="Slide Number Placeholder 3">
            <a:extLst>
              <a:ext uri="{FF2B5EF4-FFF2-40B4-BE49-F238E27FC236}">
                <a16:creationId xmlns:a16="http://schemas.microsoft.com/office/drawing/2014/main" id="{78E419A3-2A68-624D-9CA8-89C3A0A9E3DA}"/>
              </a:ext>
            </a:extLst>
          </p:cNvPr>
          <p:cNvSpPr>
            <a:spLocks noGrp="1"/>
          </p:cNvSpPr>
          <p:nvPr>
            <p:ph type="sldNum" sz="quarter" idx="12"/>
          </p:nvPr>
        </p:nvSpPr>
        <p:spPr/>
        <p:txBody>
          <a:bodyPr/>
          <a:lstStyle/>
          <a:p>
            <a:fld id="{4FAB73BC-B049-4115-A692-8D63A059BFB8}" type="slidenum">
              <a:rPr lang="en-US" smtClean="0"/>
              <a:t>12</a:t>
            </a:fld>
            <a:endParaRPr lang="en-US"/>
          </a:p>
        </p:txBody>
      </p:sp>
      <p:grpSp>
        <p:nvGrpSpPr>
          <p:cNvPr id="60" name="Group 59">
            <a:extLst>
              <a:ext uri="{FF2B5EF4-FFF2-40B4-BE49-F238E27FC236}">
                <a16:creationId xmlns:a16="http://schemas.microsoft.com/office/drawing/2014/main" id="{A4FF240B-DF52-0C49-827E-0F49BC675459}"/>
              </a:ext>
            </a:extLst>
          </p:cNvPr>
          <p:cNvGrpSpPr/>
          <p:nvPr/>
        </p:nvGrpSpPr>
        <p:grpSpPr>
          <a:xfrm>
            <a:off x="628650" y="1936674"/>
            <a:ext cx="7660582" cy="703098"/>
            <a:chOff x="628650" y="1936674"/>
            <a:chExt cx="7660582" cy="703098"/>
          </a:xfrm>
        </p:grpSpPr>
        <p:sp>
          <p:nvSpPr>
            <p:cNvPr id="13" name="Rectangle 12">
              <a:extLst>
                <a:ext uri="{FF2B5EF4-FFF2-40B4-BE49-F238E27FC236}">
                  <a16:creationId xmlns:a16="http://schemas.microsoft.com/office/drawing/2014/main" id="{C45B9496-008B-9444-967E-B42EA8AF7967}"/>
                </a:ext>
              </a:extLst>
            </p:cNvPr>
            <p:cNvSpPr/>
            <p:nvPr/>
          </p:nvSpPr>
          <p:spPr>
            <a:xfrm>
              <a:off x="628650" y="1936674"/>
              <a:ext cx="4937760" cy="2286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Inv-Relation Rule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D9F675F-A9A1-F44F-85FD-1FF5536D0F91}"/>
                    </a:ext>
                  </a:extLst>
                </p:cNvPr>
                <p:cNvSpPr txBox="1"/>
                <p:nvPr/>
              </p:nvSpPr>
              <p:spPr>
                <a:xfrm>
                  <a:off x="628650" y="2304342"/>
                  <a:ext cx="32172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𝑆𝑝𝑜𝑢𝑠𝑒</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𝑆𝑝𝑜𝑢𝑠𝑒</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p:txBody>
            </p:sp>
          </mc:Choice>
          <mc:Fallback xmlns="">
            <p:sp>
              <p:nvSpPr>
                <p:cNvPr id="14" name="TextBox 13">
                  <a:extLst>
                    <a:ext uri="{FF2B5EF4-FFF2-40B4-BE49-F238E27FC236}">
                      <a16:creationId xmlns:a16="http://schemas.microsoft.com/office/drawing/2014/main" id="{1D9F675F-A9A1-F44F-85FD-1FF5536D0F91}"/>
                    </a:ext>
                  </a:extLst>
                </p:cNvPr>
                <p:cNvSpPr txBox="1">
                  <a:spLocks noRot="1" noChangeAspect="1" noMove="1" noResize="1" noEditPoints="1" noAdjustHandles="1" noChangeArrowheads="1" noChangeShapeType="1" noTextEdit="1"/>
                </p:cNvSpPr>
                <p:nvPr/>
              </p:nvSpPr>
              <p:spPr>
                <a:xfrm>
                  <a:off x="628650" y="2304342"/>
                  <a:ext cx="3217291" cy="276999"/>
                </a:xfrm>
                <a:prstGeom prst="rect">
                  <a:avLst/>
                </a:prstGeom>
                <a:blipFill>
                  <a:blip r:embed="rId5"/>
                  <a:stretch>
                    <a:fillRect l="-1969" t="-8696" r="-2362" b="-34783"/>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59A0C43C-ED03-B748-A2D8-E97DB0BE3063}"/>
                </a:ext>
              </a:extLst>
            </p:cNvPr>
            <p:cNvSpPr/>
            <p:nvPr/>
          </p:nvSpPr>
          <p:spPr>
            <a:xfrm>
              <a:off x="5998000" y="2291174"/>
              <a:ext cx="357809" cy="34859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p>
          </p:txBody>
        </p:sp>
        <p:cxnSp>
          <p:nvCxnSpPr>
            <p:cNvPr id="16" name="Straight Arrow Connector 15">
              <a:extLst>
                <a:ext uri="{FF2B5EF4-FFF2-40B4-BE49-F238E27FC236}">
                  <a16:creationId xmlns:a16="http://schemas.microsoft.com/office/drawing/2014/main" id="{FA125C48-9A5E-4A44-9E2E-382A5B4B2297}"/>
                </a:ext>
              </a:extLst>
            </p:cNvPr>
            <p:cNvCxnSpPr>
              <a:cxnSpLocks/>
              <a:stCxn id="15" idx="6"/>
              <a:endCxn id="17" idx="2"/>
            </p:cNvCxnSpPr>
            <p:nvPr/>
          </p:nvCxnSpPr>
          <p:spPr>
            <a:xfrm>
              <a:off x="6355809" y="2465473"/>
              <a:ext cx="15756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A685AD83-DA2D-174A-ABC8-564D4D21F489}"/>
                </a:ext>
              </a:extLst>
            </p:cNvPr>
            <p:cNvSpPr/>
            <p:nvPr/>
          </p:nvSpPr>
          <p:spPr>
            <a:xfrm>
              <a:off x="7931423" y="2291174"/>
              <a:ext cx="357809" cy="34859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FFF133F-8A5E-194A-97F7-DE50C28C6480}"/>
                    </a:ext>
                  </a:extLst>
                </p:cNvPr>
                <p:cNvSpPr txBox="1"/>
                <p:nvPr/>
              </p:nvSpPr>
              <p:spPr>
                <a:xfrm>
                  <a:off x="6934620" y="2150044"/>
                  <a:ext cx="405560" cy="279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oMath>
                    </m:oMathPara>
                  </a14:m>
                  <a:endParaRPr lang="en-US" dirty="0"/>
                </a:p>
              </p:txBody>
            </p:sp>
          </mc:Choice>
          <mc:Fallback xmlns="">
            <p:sp>
              <p:nvSpPr>
                <p:cNvPr id="37" name="TextBox 36">
                  <a:extLst>
                    <a:ext uri="{FF2B5EF4-FFF2-40B4-BE49-F238E27FC236}">
                      <a16:creationId xmlns:a16="http://schemas.microsoft.com/office/drawing/2014/main" id="{FFFF133F-8A5E-194A-97F7-DE50C28C6480}"/>
                    </a:ext>
                  </a:extLst>
                </p:cNvPr>
                <p:cNvSpPr txBox="1">
                  <a:spLocks noRot="1" noChangeAspect="1" noMove="1" noResize="1" noEditPoints="1" noAdjustHandles="1" noChangeArrowheads="1" noChangeShapeType="1" noTextEdit="1"/>
                </p:cNvSpPr>
                <p:nvPr/>
              </p:nvSpPr>
              <p:spPr>
                <a:xfrm>
                  <a:off x="6934620" y="2150044"/>
                  <a:ext cx="405560" cy="279628"/>
                </a:xfrm>
                <a:prstGeom prst="rect">
                  <a:avLst/>
                </a:prstGeom>
                <a:blipFill>
                  <a:blip r:embed="rId6"/>
                  <a:stretch>
                    <a:fillRect l="-9375" r="-3125" b="-17391"/>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885821E7-574D-944E-8E57-A8052D1A453A}"/>
              </a:ext>
            </a:extLst>
          </p:cNvPr>
          <p:cNvGrpSpPr/>
          <p:nvPr/>
        </p:nvGrpSpPr>
        <p:grpSpPr>
          <a:xfrm>
            <a:off x="628650" y="2857056"/>
            <a:ext cx="7660582" cy="722412"/>
            <a:chOff x="628650" y="2857056"/>
            <a:chExt cx="7660582" cy="722412"/>
          </a:xfrm>
        </p:grpSpPr>
        <p:sp>
          <p:nvSpPr>
            <p:cNvPr id="18" name="Rectangle 17">
              <a:extLst>
                <a:ext uri="{FF2B5EF4-FFF2-40B4-BE49-F238E27FC236}">
                  <a16:creationId xmlns:a16="http://schemas.microsoft.com/office/drawing/2014/main" id="{3A6F38C2-64FB-FE48-AE56-61DD160E2980}"/>
                </a:ext>
              </a:extLst>
            </p:cNvPr>
            <p:cNvSpPr/>
            <p:nvPr/>
          </p:nvSpPr>
          <p:spPr>
            <a:xfrm>
              <a:off x="628650" y="2857056"/>
              <a:ext cx="4937760" cy="2286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Compositional Rule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053C67A-45CE-F846-92DF-FDD612AE0E8F}"/>
                    </a:ext>
                  </a:extLst>
                </p:cNvPr>
                <p:cNvSpPr txBox="1"/>
                <p:nvPr/>
              </p:nvSpPr>
              <p:spPr>
                <a:xfrm>
                  <a:off x="628650" y="3254541"/>
                  <a:ext cx="50641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𝐹𝑎𝑡h𝑒𝑟</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𝐹𝑎𝑡h𝑒𝑟</m:t>
                        </m:r>
                        <m:d>
                          <m:dPr>
                            <m:ctrlPr>
                              <a:rPr lang="en-US" i="1">
                                <a:latin typeface="Cambria Math" panose="02040503050406030204" pitchFamily="18" charset="0"/>
                              </a:rPr>
                            </m:ctrlPr>
                          </m:dPr>
                          <m:e>
                            <m:r>
                              <a:rPr lang="en-US" b="0" i="1" smtClean="0">
                                <a:latin typeface="Cambria Math" panose="02040503050406030204" pitchFamily="18" charset="0"/>
                              </a:rPr>
                              <m:t>𝑧</m:t>
                            </m:r>
                            <m:r>
                              <a:rPr lang="en-US" i="1">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𝐺𝑟𝑎𝑛𝑑𝐹𝑎𝑡h𝑒𝑟</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7053C67A-45CE-F846-92DF-FDD612AE0E8F}"/>
                    </a:ext>
                  </a:extLst>
                </p:cNvPr>
                <p:cNvSpPr txBox="1">
                  <a:spLocks noRot="1" noChangeAspect="1" noMove="1" noResize="1" noEditPoints="1" noAdjustHandles="1" noChangeArrowheads="1" noChangeShapeType="1" noTextEdit="1"/>
                </p:cNvSpPr>
                <p:nvPr/>
              </p:nvSpPr>
              <p:spPr>
                <a:xfrm>
                  <a:off x="628650" y="3254541"/>
                  <a:ext cx="5064143" cy="276999"/>
                </a:xfrm>
                <a:prstGeom prst="rect">
                  <a:avLst/>
                </a:prstGeom>
                <a:blipFill>
                  <a:blip r:embed="rId7"/>
                  <a:stretch>
                    <a:fillRect l="-500" t="-9091" r="-1000" b="-40909"/>
                  </a:stretch>
                </a:blipFill>
              </p:spPr>
              <p:txBody>
                <a:bodyPr/>
                <a:lstStyle/>
                <a:p>
                  <a:r>
                    <a:rPr lang="en-US">
                      <a:noFill/>
                    </a:rPr>
                    <a:t> </a:t>
                  </a:r>
                </a:p>
              </p:txBody>
            </p:sp>
          </mc:Fallback>
        </mc:AlternateContent>
        <p:sp>
          <p:nvSpPr>
            <p:cNvPr id="20" name="Oval 19">
              <a:extLst>
                <a:ext uri="{FF2B5EF4-FFF2-40B4-BE49-F238E27FC236}">
                  <a16:creationId xmlns:a16="http://schemas.microsoft.com/office/drawing/2014/main" id="{14DC9831-5717-8C42-8AA3-47F5E6FE3C11}"/>
                </a:ext>
              </a:extLst>
            </p:cNvPr>
            <p:cNvSpPr/>
            <p:nvPr/>
          </p:nvSpPr>
          <p:spPr>
            <a:xfrm>
              <a:off x="5998000" y="3227875"/>
              <a:ext cx="357809" cy="34859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p>
          </p:txBody>
        </p:sp>
        <p:cxnSp>
          <p:nvCxnSpPr>
            <p:cNvPr id="21" name="Straight Arrow Connector 20">
              <a:extLst>
                <a:ext uri="{FF2B5EF4-FFF2-40B4-BE49-F238E27FC236}">
                  <a16:creationId xmlns:a16="http://schemas.microsoft.com/office/drawing/2014/main" id="{5746185E-EE59-CC43-968B-7198FF9743B1}"/>
                </a:ext>
              </a:extLst>
            </p:cNvPr>
            <p:cNvCxnSpPr>
              <a:cxnSpLocks/>
              <a:stCxn id="20" idx="6"/>
              <a:endCxn id="24" idx="2"/>
            </p:cNvCxnSpPr>
            <p:nvPr/>
          </p:nvCxnSpPr>
          <p:spPr>
            <a:xfrm>
              <a:off x="6355809" y="3402174"/>
              <a:ext cx="618843" cy="29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ECBC7F5B-4574-4B46-AE92-601547053AB1}"/>
                </a:ext>
              </a:extLst>
            </p:cNvPr>
            <p:cNvSpPr/>
            <p:nvPr/>
          </p:nvSpPr>
          <p:spPr>
            <a:xfrm>
              <a:off x="7931423" y="3227875"/>
              <a:ext cx="357809" cy="34859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24" name="Oval 23">
              <a:extLst>
                <a:ext uri="{FF2B5EF4-FFF2-40B4-BE49-F238E27FC236}">
                  <a16:creationId xmlns:a16="http://schemas.microsoft.com/office/drawing/2014/main" id="{E698D070-2AB1-1B4C-B5A3-A36F55775DEA}"/>
                </a:ext>
              </a:extLst>
            </p:cNvPr>
            <p:cNvSpPr/>
            <p:nvPr/>
          </p:nvSpPr>
          <p:spPr>
            <a:xfrm>
              <a:off x="6974652" y="3230870"/>
              <a:ext cx="357809" cy="34859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z</a:t>
              </a:r>
            </a:p>
          </p:txBody>
        </p:sp>
        <p:cxnSp>
          <p:nvCxnSpPr>
            <p:cNvPr id="26" name="Straight Arrow Connector 25">
              <a:extLst>
                <a:ext uri="{FF2B5EF4-FFF2-40B4-BE49-F238E27FC236}">
                  <a16:creationId xmlns:a16="http://schemas.microsoft.com/office/drawing/2014/main" id="{6E901F43-B2F2-4D4E-8973-DB1617215D80}"/>
                </a:ext>
              </a:extLst>
            </p:cNvPr>
            <p:cNvCxnSpPr>
              <a:cxnSpLocks/>
              <a:stCxn id="24" idx="6"/>
              <a:endCxn id="22" idx="2"/>
            </p:cNvCxnSpPr>
            <p:nvPr/>
          </p:nvCxnSpPr>
          <p:spPr>
            <a:xfrm flipV="1">
              <a:off x="7332461" y="3402174"/>
              <a:ext cx="598962" cy="29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59B82B8-4947-7344-A9C3-B668A06218A6}"/>
                    </a:ext>
                  </a:extLst>
                </p:cNvPr>
                <p:cNvSpPr txBox="1"/>
                <p:nvPr/>
              </p:nvSpPr>
              <p:spPr>
                <a:xfrm>
                  <a:off x="6480073" y="3110385"/>
                  <a:ext cx="2417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oMath>
                    </m:oMathPara>
                  </a14:m>
                  <a:endParaRPr lang="en-US" dirty="0"/>
                </a:p>
              </p:txBody>
            </p:sp>
          </mc:Choice>
          <mc:Fallback xmlns="">
            <p:sp>
              <p:nvSpPr>
                <p:cNvPr id="38" name="TextBox 37">
                  <a:extLst>
                    <a:ext uri="{FF2B5EF4-FFF2-40B4-BE49-F238E27FC236}">
                      <a16:creationId xmlns:a16="http://schemas.microsoft.com/office/drawing/2014/main" id="{B59B82B8-4947-7344-A9C3-B668A06218A6}"/>
                    </a:ext>
                  </a:extLst>
                </p:cNvPr>
                <p:cNvSpPr txBox="1">
                  <a:spLocks noRot="1" noChangeAspect="1" noMove="1" noResize="1" noEditPoints="1" noAdjustHandles="1" noChangeArrowheads="1" noChangeShapeType="1" noTextEdit="1"/>
                </p:cNvSpPr>
                <p:nvPr/>
              </p:nvSpPr>
              <p:spPr>
                <a:xfrm>
                  <a:off x="6480073" y="3110385"/>
                  <a:ext cx="241733" cy="276999"/>
                </a:xfrm>
                <a:prstGeom prst="rect">
                  <a:avLst/>
                </a:prstGeom>
                <a:blipFill>
                  <a:blip r:embed="rId8"/>
                  <a:stretch>
                    <a:fillRect l="-15000" r="-5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A59F341-54DC-5A45-8624-6C53A4F54142}"/>
                    </a:ext>
                  </a:extLst>
                </p:cNvPr>
                <p:cNvSpPr txBox="1"/>
                <p:nvPr/>
              </p:nvSpPr>
              <p:spPr>
                <a:xfrm>
                  <a:off x="7476288" y="3105297"/>
                  <a:ext cx="2470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oMath>
                    </m:oMathPara>
                  </a14:m>
                  <a:endParaRPr lang="en-US" dirty="0"/>
                </a:p>
              </p:txBody>
            </p:sp>
          </mc:Choice>
          <mc:Fallback xmlns="">
            <p:sp>
              <p:nvSpPr>
                <p:cNvPr id="39" name="TextBox 38">
                  <a:extLst>
                    <a:ext uri="{FF2B5EF4-FFF2-40B4-BE49-F238E27FC236}">
                      <a16:creationId xmlns:a16="http://schemas.microsoft.com/office/drawing/2014/main" id="{3A59F341-54DC-5A45-8624-6C53A4F54142}"/>
                    </a:ext>
                  </a:extLst>
                </p:cNvPr>
                <p:cNvSpPr txBox="1">
                  <a:spLocks noRot="1" noChangeAspect="1" noMove="1" noResize="1" noEditPoints="1" noAdjustHandles="1" noChangeArrowheads="1" noChangeShapeType="1" noTextEdit="1"/>
                </p:cNvSpPr>
                <p:nvPr/>
              </p:nvSpPr>
              <p:spPr>
                <a:xfrm>
                  <a:off x="7476288" y="3105297"/>
                  <a:ext cx="247055" cy="276999"/>
                </a:xfrm>
                <a:prstGeom prst="rect">
                  <a:avLst/>
                </a:prstGeom>
                <a:blipFill>
                  <a:blip r:embed="rId9"/>
                  <a:stretch>
                    <a:fillRect l="-9524" r="-4762" b="-13043"/>
                  </a:stretch>
                </a:blipFill>
              </p:spPr>
              <p:txBody>
                <a:bodyPr/>
                <a:lstStyle/>
                <a:p>
                  <a:r>
                    <a:rPr lang="en-US">
                      <a:noFill/>
                    </a:rPr>
                    <a:t> </a:t>
                  </a:r>
                </a:p>
              </p:txBody>
            </p:sp>
          </mc:Fallback>
        </mc:AlternateContent>
      </p:grpSp>
      <p:grpSp>
        <p:nvGrpSpPr>
          <p:cNvPr id="62" name="Group 61">
            <a:extLst>
              <a:ext uri="{FF2B5EF4-FFF2-40B4-BE49-F238E27FC236}">
                <a16:creationId xmlns:a16="http://schemas.microsoft.com/office/drawing/2014/main" id="{85A0110E-A92F-3F42-989F-B45552A296CB}"/>
              </a:ext>
            </a:extLst>
          </p:cNvPr>
          <p:cNvGrpSpPr/>
          <p:nvPr/>
        </p:nvGrpSpPr>
        <p:grpSpPr>
          <a:xfrm>
            <a:off x="628650" y="3919579"/>
            <a:ext cx="7660582" cy="732351"/>
            <a:chOff x="628650" y="3919579"/>
            <a:chExt cx="7660582" cy="732351"/>
          </a:xfrm>
        </p:grpSpPr>
        <p:sp>
          <p:nvSpPr>
            <p:cNvPr id="29" name="Rectangle 28">
              <a:extLst>
                <a:ext uri="{FF2B5EF4-FFF2-40B4-BE49-F238E27FC236}">
                  <a16:creationId xmlns:a16="http://schemas.microsoft.com/office/drawing/2014/main" id="{E0E29154-4B82-2F47-AF75-4F42966BC210}"/>
                </a:ext>
              </a:extLst>
            </p:cNvPr>
            <p:cNvSpPr/>
            <p:nvPr/>
          </p:nvSpPr>
          <p:spPr>
            <a:xfrm>
              <a:off x="628650" y="3919579"/>
              <a:ext cx="4937760" cy="2286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Branching Rule</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9C7B87-060D-5849-9F58-C8695486F5E6}"/>
                    </a:ext>
                  </a:extLst>
                </p:cNvPr>
                <p:cNvSpPr txBox="1"/>
                <p:nvPr/>
              </p:nvSpPr>
              <p:spPr>
                <a:xfrm>
                  <a:off x="628650" y="4327003"/>
                  <a:ext cx="42916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𝐶h𝑖𝑙𝑑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𝐶h𝑖𝑙𝑑</m:t>
                            </m:r>
                          </m:e>
                          <m:sup>
                            <m:r>
                              <a:rPr lang="en-US" b="0" i="1" smtClean="0">
                                <a:latin typeface="Cambria Math" panose="02040503050406030204" pitchFamily="18" charset="0"/>
                                <a:ea typeface="Cambria Math" panose="02040503050406030204" pitchFamily="18" charset="0"/>
                              </a:rPr>
                              <m:t>−1</m:t>
                            </m:r>
                          </m:sup>
                        </m:sSup>
                        <m:d>
                          <m:dPr>
                            <m:ctrlPr>
                              <a:rPr lang="en-US" i="1">
                                <a:latin typeface="Cambria Math" panose="02040503050406030204" pitchFamily="18" charset="0"/>
                              </a:rPr>
                            </m:ctrlPr>
                          </m:dPr>
                          <m:e>
                            <m:r>
                              <a:rPr lang="en-US" b="0" i="1" smtClean="0">
                                <a:latin typeface="Cambria Math" panose="02040503050406030204" pitchFamily="18" charset="0"/>
                              </a:rPr>
                              <m:t>𝑧</m:t>
                            </m:r>
                            <m:r>
                              <a:rPr lang="en-US" i="1">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𝑆𝑖𝑏𝑙𝑖𝑛𝑔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989C7B87-060D-5849-9F58-C8695486F5E6}"/>
                    </a:ext>
                  </a:extLst>
                </p:cNvPr>
                <p:cNvSpPr txBox="1">
                  <a:spLocks noRot="1" noChangeAspect="1" noMove="1" noResize="1" noEditPoints="1" noAdjustHandles="1" noChangeArrowheads="1" noChangeShapeType="1" noTextEdit="1"/>
                </p:cNvSpPr>
                <p:nvPr/>
              </p:nvSpPr>
              <p:spPr>
                <a:xfrm>
                  <a:off x="628650" y="4327003"/>
                  <a:ext cx="4291624" cy="276999"/>
                </a:xfrm>
                <a:prstGeom prst="rect">
                  <a:avLst/>
                </a:prstGeom>
                <a:blipFill>
                  <a:blip r:embed="rId10"/>
                  <a:stretch>
                    <a:fillRect l="-885" t="-4348" r="-1475" b="-34783"/>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2BB92B69-D466-4241-B7C7-5B460EE11E7A}"/>
                </a:ext>
              </a:extLst>
            </p:cNvPr>
            <p:cNvSpPr/>
            <p:nvPr/>
          </p:nvSpPr>
          <p:spPr>
            <a:xfrm>
              <a:off x="5998000" y="4300337"/>
              <a:ext cx="357809" cy="34859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p>
          </p:txBody>
        </p:sp>
        <p:cxnSp>
          <p:nvCxnSpPr>
            <p:cNvPr id="32" name="Straight Arrow Connector 31">
              <a:extLst>
                <a:ext uri="{FF2B5EF4-FFF2-40B4-BE49-F238E27FC236}">
                  <a16:creationId xmlns:a16="http://schemas.microsoft.com/office/drawing/2014/main" id="{2B6CC58E-25CD-F54C-8FD4-F0A7D1B9F3E7}"/>
                </a:ext>
              </a:extLst>
            </p:cNvPr>
            <p:cNvCxnSpPr>
              <a:cxnSpLocks/>
              <a:stCxn id="31" idx="6"/>
              <a:endCxn id="34" idx="2"/>
            </p:cNvCxnSpPr>
            <p:nvPr/>
          </p:nvCxnSpPr>
          <p:spPr>
            <a:xfrm>
              <a:off x="6355809" y="4474636"/>
              <a:ext cx="618843" cy="29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C9D9A054-5DAB-C04D-850B-7C61F7442ED5}"/>
                </a:ext>
              </a:extLst>
            </p:cNvPr>
            <p:cNvSpPr/>
            <p:nvPr/>
          </p:nvSpPr>
          <p:spPr>
            <a:xfrm>
              <a:off x="7931423" y="4300337"/>
              <a:ext cx="357809" cy="34859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34" name="Oval 33">
              <a:extLst>
                <a:ext uri="{FF2B5EF4-FFF2-40B4-BE49-F238E27FC236}">
                  <a16:creationId xmlns:a16="http://schemas.microsoft.com/office/drawing/2014/main" id="{B2447163-4B0D-C244-96F2-CC47AC684065}"/>
                </a:ext>
              </a:extLst>
            </p:cNvPr>
            <p:cNvSpPr/>
            <p:nvPr/>
          </p:nvSpPr>
          <p:spPr>
            <a:xfrm>
              <a:off x="6974652" y="4303332"/>
              <a:ext cx="357809" cy="34859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z</a:t>
              </a:r>
            </a:p>
          </p:txBody>
        </p:sp>
        <p:cxnSp>
          <p:nvCxnSpPr>
            <p:cNvPr id="35" name="Straight Arrow Connector 34">
              <a:extLst>
                <a:ext uri="{FF2B5EF4-FFF2-40B4-BE49-F238E27FC236}">
                  <a16:creationId xmlns:a16="http://schemas.microsoft.com/office/drawing/2014/main" id="{8DEB3E6E-94FC-054F-8127-D0B364F60EC7}"/>
                </a:ext>
              </a:extLst>
            </p:cNvPr>
            <p:cNvCxnSpPr>
              <a:cxnSpLocks/>
              <a:stCxn id="34" idx="6"/>
              <a:endCxn id="33" idx="2"/>
            </p:cNvCxnSpPr>
            <p:nvPr/>
          </p:nvCxnSpPr>
          <p:spPr>
            <a:xfrm flipV="1">
              <a:off x="7332461" y="4474636"/>
              <a:ext cx="598962" cy="29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3E95E90-D60D-E34D-8FEA-7226326B4996}"/>
                    </a:ext>
                  </a:extLst>
                </p:cNvPr>
                <p:cNvSpPr txBox="1"/>
                <p:nvPr/>
              </p:nvSpPr>
              <p:spPr>
                <a:xfrm>
                  <a:off x="6480073" y="4189226"/>
                  <a:ext cx="2417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oMath>
                    </m:oMathPara>
                  </a14:m>
                  <a:endParaRPr lang="en-US" dirty="0"/>
                </a:p>
              </p:txBody>
            </p:sp>
          </mc:Choice>
          <mc:Fallback xmlns="">
            <p:sp>
              <p:nvSpPr>
                <p:cNvPr id="40" name="TextBox 39">
                  <a:extLst>
                    <a:ext uri="{FF2B5EF4-FFF2-40B4-BE49-F238E27FC236}">
                      <a16:creationId xmlns:a16="http://schemas.microsoft.com/office/drawing/2014/main" id="{13E95E90-D60D-E34D-8FEA-7226326B4996}"/>
                    </a:ext>
                  </a:extLst>
                </p:cNvPr>
                <p:cNvSpPr txBox="1">
                  <a:spLocks noRot="1" noChangeAspect="1" noMove="1" noResize="1" noEditPoints="1" noAdjustHandles="1" noChangeArrowheads="1" noChangeShapeType="1" noTextEdit="1"/>
                </p:cNvSpPr>
                <p:nvPr/>
              </p:nvSpPr>
              <p:spPr>
                <a:xfrm>
                  <a:off x="6480073" y="4189226"/>
                  <a:ext cx="241733" cy="276999"/>
                </a:xfrm>
                <a:prstGeom prst="rect">
                  <a:avLst/>
                </a:prstGeom>
                <a:blipFill>
                  <a:blip r:embed="rId8"/>
                  <a:stretch>
                    <a:fillRect l="-15000" r="-5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BF83517-1EDC-8C47-A603-78EF818C7FD7}"/>
                    </a:ext>
                  </a:extLst>
                </p:cNvPr>
                <p:cNvSpPr txBox="1"/>
                <p:nvPr/>
              </p:nvSpPr>
              <p:spPr>
                <a:xfrm>
                  <a:off x="7476288" y="4184138"/>
                  <a:ext cx="405560" cy="2801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2</m:t>
                            </m:r>
                          </m:sub>
                          <m:sup>
                            <m:r>
                              <a:rPr lang="en-US" b="0" i="1" smtClean="0">
                                <a:latin typeface="Cambria Math" panose="02040503050406030204" pitchFamily="18" charset="0"/>
                              </a:rPr>
                              <m:t>−1</m:t>
                            </m:r>
                          </m:sup>
                        </m:sSubSup>
                      </m:oMath>
                    </m:oMathPara>
                  </a14:m>
                  <a:endParaRPr lang="en-US" dirty="0"/>
                </a:p>
              </p:txBody>
            </p:sp>
          </mc:Choice>
          <mc:Fallback xmlns="">
            <p:sp>
              <p:nvSpPr>
                <p:cNvPr id="41" name="TextBox 40">
                  <a:extLst>
                    <a:ext uri="{FF2B5EF4-FFF2-40B4-BE49-F238E27FC236}">
                      <a16:creationId xmlns:a16="http://schemas.microsoft.com/office/drawing/2014/main" id="{BBF83517-1EDC-8C47-A603-78EF818C7FD7}"/>
                    </a:ext>
                  </a:extLst>
                </p:cNvPr>
                <p:cNvSpPr txBox="1">
                  <a:spLocks noRot="1" noChangeAspect="1" noMove="1" noResize="1" noEditPoints="1" noAdjustHandles="1" noChangeArrowheads="1" noChangeShapeType="1" noTextEdit="1"/>
                </p:cNvSpPr>
                <p:nvPr/>
              </p:nvSpPr>
              <p:spPr>
                <a:xfrm>
                  <a:off x="7476288" y="4184138"/>
                  <a:ext cx="405560" cy="280141"/>
                </a:xfrm>
                <a:prstGeom prst="rect">
                  <a:avLst/>
                </a:prstGeom>
                <a:blipFill>
                  <a:blip r:embed="rId11"/>
                  <a:stretch>
                    <a:fillRect l="-6061" r="-3030" b="-17391"/>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0F5828AA-C2B6-2D43-9505-D89E5BF9E87F}"/>
              </a:ext>
            </a:extLst>
          </p:cNvPr>
          <p:cNvGrpSpPr/>
          <p:nvPr/>
        </p:nvGrpSpPr>
        <p:grpSpPr>
          <a:xfrm>
            <a:off x="628650" y="1033671"/>
            <a:ext cx="7872405" cy="742854"/>
            <a:chOff x="628650" y="1033671"/>
            <a:chExt cx="7872405" cy="742854"/>
          </a:xfrm>
        </p:grpSpPr>
        <p:grpSp>
          <p:nvGrpSpPr>
            <p:cNvPr id="59" name="Group 58">
              <a:extLst>
                <a:ext uri="{FF2B5EF4-FFF2-40B4-BE49-F238E27FC236}">
                  <a16:creationId xmlns:a16="http://schemas.microsoft.com/office/drawing/2014/main" id="{F33E00D6-376E-3647-AE69-52F03875BD09}"/>
                </a:ext>
              </a:extLst>
            </p:cNvPr>
            <p:cNvGrpSpPr/>
            <p:nvPr/>
          </p:nvGrpSpPr>
          <p:grpSpPr>
            <a:xfrm>
              <a:off x="628650" y="1033671"/>
              <a:ext cx="7660582" cy="742854"/>
              <a:chOff x="628650" y="1033671"/>
              <a:chExt cx="7660582" cy="742854"/>
            </a:xfrm>
          </p:grpSpPr>
          <p:sp>
            <p:nvSpPr>
              <p:cNvPr id="5" name="Rectangle 4">
                <a:extLst>
                  <a:ext uri="{FF2B5EF4-FFF2-40B4-BE49-F238E27FC236}">
                    <a16:creationId xmlns:a16="http://schemas.microsoft.com/office/drawing/2014/main" id="{4A9011FB-9249-A647-BFDE-31EE6B9017C4}"/>
                  </a:ext>
                </a:extLst>
              </p:cNvPr>
              <p:cNvSpPr/>
              <p:nvPr/>
            </p:nvSpPr>
            <p:spPr>
              <a:xfrm>
                <a:off x="628650" y="1033671"/>
                <a:ext cx="4937760" cy="2286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Sub-Relation Rule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E8D371B-60FA-8F45-B50D-36D5541F0F0D}"/>
                      </a:ext>
                    </a:extLst>
                  </p:cNvPr>
                  <p:cNvSpPr txBox="1"/>
                  <p:nvPr/>
                </p:nvSpPr>
                <p:spPr>
                  <a:xfrm>
                    <a:off x="628650" y="1441095"/>
                    <a:ext cx="2904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𝐹𝑎𝑡h𝑒𝑟</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𝑃𝑎𝑟𝑒𝑛𝑡</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DE8D371B-60FA-8F45-B50D-36D5541F0F0D}"/>
                      </a:ext>
                    </a:extLst>
                  </p:cNvPr>
                  <p:cNvSpPr txBox="1">
                    <a:spLocks noRot="1" noChangeAspect="1" noMove="1" noResize="1" noEditPoints="1" noAdjustHandles="1" noChangeArrowheads="1" noChangeShapeType="1" noTextEdit="1"/>
                  </p:cNvSpPr>
                  <p:nvPr/>
                </p:nvSpPr>
                <p:spPr>
                  <a:xfrm>
                    <a:off x="628650" y="1441095"/>
                    <a:ext cx="2904449" cy="276999"/>
                  </a:xfrm>
                  <a:prstGeom prst="rect">
                    <a:avLst/>
                  </a:prstGeom>
                  <a:blipFill>
                    <a:blip r:embed="rId3"/>
                    <a:stretch>
                      <a:fillRect l="-1304" t="-4348" r="-2174" b="-34783"/>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2B9E92D2-50DB-BB4D-9C05-C1DFBA707752}"/>
                  </a:ext>
                </a:extLst>
              </p:cNvPr>
              <p:cNvSpPr/>
              <p:nvPr/>
            </p:nvSpPr>
            <p:spPr>
              <a:xfrm>
                <a:off x="5998000" y="1427927"/>
                <a:ext cx="357809" cy="34859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p>
            </p:txBody>
          </p:sp>
          <p:cxnSp>
            <p:nvCxnSpPr>
              <p:cNvPr id="10" name="Straight Arrow Connector 9">
                <a:extLst>
                  <a:ext uri="{FF2B5EF4-FFF2-40B4-BE49-F238E27FC236}">
                    <a16:creationId xmlns:a16="http://schemas.microsoft.com/office/drawing/2014/main" id="{94BC337F-AEAB-7F4D-8A2F-135452C1ABBF}"/>
                  </a:ext>
                </a:extLst>
              </p:cNvPr>
              <p:cNvCxnSpPr>
                <a:cxnSpLocks/>
                <a:stCxn id="8" idx="6"/>
                <a:endCxn id="11" idx="2"/>
              </p:cNvCxnSpPr>
              <p:nvPr/>
            </p:nvCxnSpPr>
            <p:spPr>
              <a:xfrm>
                <a:off x="6355809" y="1602226"/>
                <a:ext cx="15756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B026046-A5CD-8049-BDD4-6C14406BB64E}"/>
                  </a:ext>
                </a:extLst>
              </p:cNvPr>
              <p:cNvSpPr/>
              <p:nvPr/>
            </p:nvSpPr>
            <p:spPr>
              <a:xfrm>
                <a:off x="7931423" y="1427927"/>
                <a:ext cx="357809" cy="34859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B66DC9E-643B-A647-B59D-0A72FE3F30E7}"/>
                      </a:ext>
                    </a:extLst>
                  </p:cNvPr>
                  <p:cNvSpPr txBox="1"/>
                  <p:nvPr/>
                </p:nvSpPr>
                <p:spPr>
                  <a:xfrm>
                    <a:off x="6971460" y="1289427"/>
                    <a:ext cx="2417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oMath>
                      </m:oMathPara>
                    </a14:m>
                    <a:endParaRPr lang="en-US" dirty="0"/>
                  </a:p>
                </p:txBody>
              </p:sp>
            </mc:Choice>
            <mc:Fallback xmlns="">
              <p:sp>
                <p:nvSpPr>
                  <p:cNvPr id="36" name="TextBox 35">
                    <a:extLst>
                      <a:ext uri="{FF2B5EF4-FFF2-40B4-BE49-F238E27FC236}">
                        <a16:creationId xmlns:a16="http://schemas.microsoft.com/office/drawing/2014/main" id="{EB66DC9E-643B-A647-B59D-0A72FE3F30E7}"/>
                      </a:ext>
                    </a:extLst>
                  </p:cNvPr>
                  <p:cNvSpPr txBox="1">
                    <a:spLocks noRot="1" noChangeAspect="1" noMove="1" noResize="1" noEditPoints="1" noAdjustHandles="1" noChangeArrowheads="1" noChangeShapeType="1" noTextEdit="1"/>
                  </p:cNvSpPr>
                  <p:nvPr/>
                </p:nvSpPr>
                <p:spPr>
                  <a:xfrm>
                    <a:off x="6971460" y="1289427"/>
                    <a:ext cx="241733" cy="276999"/>
                  </a:xfrm>
                  <a:prstGeom prst="rect">
                    <a:avLst/>
                  </a:prstGeom>
                  <a:blipFill>
                    <a:blip r:embed="rId4"/>
                    <a:stretch>
                      <a:fillRect l="-15789" r="-10526" b="-13043"/>
                    </a:stretch>
                  </a:blipFill>
                </p:spPr>
                <p:txBody>
                  <a:bodyPr/>
                  <a:lstStyle/>
                  <a:p>
                    <a:r>
                      <a:rPr lang="en-US">
                        <a:noFill/>
                      </a:rPr>
                      <a:t> </a:t>
                    </a:r>
                  </a:p>
                </p:txBody>
              </p:sp>
            </mc:Fallback>
          </mc:AlternateContent>
        </p:grpSp>
        <p:sp>
          <p:nvSpPr>
            <p:cNvPr id="50" name="Rectangle 49">
              <a:extLst>
                <a:ext uri="{FF2B5EF4-FFF2-40B4-BE49-F238E27FC236}">
                  <a16:creationId xmlns:a16="http://schemas.microsoft.com/office/drawing/2014/main" id="{40AF36AD-71B3-3D45-A8E5-556270C96DE3}"/>
                </a:ext>
              </a:extLst>
            </p:cNvPr>
            <p:cNvSpPr/>
            <p:nvPr/>
          </p:nvSpPr>
          <p:spPr>
            <a:xfrm>
              <a:off x="5806057" y="1033671"/>
              <a:ext cx="2694998" cy="2286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Expression</a:t>
              </a:r>
            </a:p>
          </p:txBody>
        </p:sp>
      </p:grpSp>
      <p:grpSp>
        <p:nvGrpSpPr>
          <p:cNvPr id="3" name="Group 2">
            <a:extLst>
              <a:ext uri="{FF2B5EF4-FFF2-40B4-BE49-F238E27FC236}">
                <a16:creationId xmlns:a16="http://schemas.microsoft.com/office/drawing/2014/main" id="{0E4D3FA8-DABE-764F-963F-E1381D492574}"/>
              </a:ext>
            </a:extLst>
          </p:cNvPr>
          <p:cNvGrpSpPr/>
          <p:nvPr/>
        </p:nvGrpSpPr>
        <p:grpSpPr>
          <a:xfrm>
            <a:off x="628650" y="5024975"/>
            <a:ext cx="7872358" cy="802015"/>
            <a:chOff x="628650" y="5024975"/>
            <a:chExt cx="7872358" cy="802015"/>
          </a:xfrm>
        </p:grpSpPr>
        <p:grpSp>
          <p:nvGrpSpPr>
            <p:cNvPr id="63" name="Group 62">
              <a:extLst>
                <a:ext uri="{FF2B5EF4-FFF2-40B4-BE49-F238E27FC236}">
                  <a16:creationId xmlns:a16="http://schemas.microsoft.com/office/drawing/2014/main" id="{7D42F198-AF7D-AD40-8A13-749EB0C8938C}"/>
                </a:ext>
              </a:extLst>
            </p:cNvPr>
            <p:cNvGrpSpPr/>
            <p:nvPr/>
          </p:nvGrpSpPr>
          <p:grpSpPr>
            <a:xfrm>
              <a:off x="628650" y="5032716"/>
              <a:ext cx="7660582" cy="794274"/>
              <a:chOff x="628650" y="5032716"/>
              <a:chExt cx="7660582" cy="794274"/>
            </a:xfrm>
          </p:grpSpPr>
          <p:sp>
            <p:nvSpPr>
              <p:cNvPr id="45" name="Rectangle 44">
                <a:extLst>
                  <a:ext uri="{FF2B5EF4-FFF2-40B4-BE49-F238E27FC236}">
                    <a16:creationId xmlns:a16="http://schemas.microsoft.com/office/drawing/2014/main" id="{8D4785E6-9AB7-DD4C-AC1C-ED70DED10CFA}"/>
                  </a:ext>
                </a:extLst>
              </p:cNvPr>
              <p:cNvSpPr/>
              <p:nvPr/>
            </p:nvSpPr>
            <p:spPr>
              <a:xfrm>
                <a:off x="628650" y="5032716"/>
                <a:ext cx="4937760" cy="2286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Generic Rule</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78B1609-64FE-8A45-8B9E-6737B27012F5}"/>
                      </a:ext>
                    </a:extLst>
                  </p:cNvPr>
                  <p:cNvSpPr txBox="1"/>
                  <p:nvPr/>
                </p:nvSpPr>
                <p:spPr>
                  <a:xfrm>
                    <a:off x="628650" y="5461107"/>
                    <a:ext cx="464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r>
                                <a:rPr lang="en-US" b="0" i="1" smtClean="0">
                                  <a:latin typeface="Cambria Math" panose="02040503050406030204" pitchFamily="18" charset="0"/>
                                </a:rPr>
                                <m:t>: </m:t>
                              </m:r>
                              <m:r>
                                <a:rPr lang="en-US" b="0" i="1" smtClean="0">
                                  <a:latin typeface="Cambria Math" panose="02040503050406030204" pitchFamily="18" charset="0"/>
                                </a:rPr>
                                <m:t>𝑟</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𝑛</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𝑛</m:t>
                                  </m:r>
                                </m:sub>
                              </m:sSub>
                              <m:r>
                                <a:rPr lang="en-US" i="1">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p:txBody>
              </p:sp>
            </mc:Choice>
            <mc:Fallback xmlns="">
              <p:sp>
                <p:nvSpPr>
                  <p:cNvPr id="46" name="TextBox 45">
                    <a:extLst>
                      <a:ext uri="{FF2B5EF4-FFF2-40B4-BE49-F238E27FC236}">
                        <a16:creationId xmlns:a16="http://schemas.microsoft.com/office/drawing/2014/main" id="{178B1609-64FE-8A45-8B9E-6737B27012F5}"/>
                      </a:ext>
                    </a:extLst>
                  </p:cNvPr>
                  <p:cNvSpPr txBox="1">
                    <a:spLocks noRot="1" noChangeAspect="1" noMove="1" noResize="1" noEditPoints="1" noAdjustHandles="1" noChangeArrowheads="1" noChangeShapeType="1" noTextEdit="1"/>
                  </p:cNvSpPr>
                  <p:nvPr/>
                </p:nvSpPr>
                <p:spPr>
                  <a:xfrm>
                    <a:off x="628650" y="5461107"/>
                    <a:ext cx="4640758" cy="276999"/>
                  </a:xfrm>
                  <a:prstGeom prst="rect">
                    <a:avLst/>
                  </a:prstGeom>
                  <a:blipFill>
                    <a:blip r:embed="rId12"/>
                    <a:stretch>
                      <a:fillRect l="-546" t="-9091" r="-1366" b="-40909"/>
                    </a:stretch>
                  </a:blipFill>
                </p:spPr>
                <p:txBody>
                  <a:bodyPr/>
                  <a:lstStyle/>
                  <a:p>
                    <a:r>
                      <a:rPr lang="en-US">
                        <a:noFill/>
                      </a:rPr>
                      <a:t> </a:t>
                    </a:r>
                  </a:p>
                </p:txBody>
              </p:sp>
            </mc:Fallback>
          </mc:AlternateContent>
          <p:sp>
            <p:nvSpPr>
              <p:cNvPr id="47" name="Oval 46">
                <a:extLst>
                  <a:ext uri="{FF2B5EF4-FFF2-40B4-BE49-F238E27FC236}">
                    <a16:creationId xmlns:a16="http://schemas.microsoft.com/office/drawing/2014/main" id="{A5A82488-8673-7B4A-870C-9574D2EE6AA9}"/>
                  </a:ext>
                </a:extLst>
              </p:cNvPr>
              <p:cNvSpPr/>
              <p:nvPr/>
            </p:nvSpPr>
            <p:spPr>
              <a:xfrm>
                <a:off x="5998000" y="5425949"/>
                <a:ext cx="357809" cy="34859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p>
            </p:txBody>
          </p:sp>
          <p:cxnSp>
            <p:nvCxnSpPr>
              <p:cNvPr id="48" name="Straight Arrow Connector 47">
                <a:extLst>
                  <a:ext uri="{FF2B5EF4-FFF2-40B4-BE49-F238E27FC236}">
                    <a16:creationId xmlns:a16="http://schemas.microsoft.com/office/drawing/2014/main" id="{D0EE5976-ABAE-3443-9D6E-B8794FEB6DCF}"/>
                  </a:ext>
                </a:extLst>
              </p:cNvPr>
              <p:cNvCxnSpPr>
                <a:cxnSpLocks/>
                <a:stCxn id="47" idx="6"/>
                <a:endCxn id="56" idx="1"/>
              </p:cNvCxnSpPr>
              <p:nvPr/>
            </p:nvCxnSpPr>
            <p:spPr>
              <a:xfrm flipV="1">
                <a:off x="6355809" y="5598390"/>
                <a:ext cx="552991" cy="18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155A9B8E-E105-EC42-B7FA-207E39ED2E8E}"/>
                  </a:ext>
                </a:extLst>
              </p:cNvPr>
              <p:cNvSpPr/>
              <p:nvPr/>
            </p:nvSpPr>
            <p:spPr>
              <a:xfrm>
                <a:off x="7931423" y="5425949"/>
                <a:ext cx="357809" cy="34859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cxnSp>
            <p:nvCxnSpPr>
              <p:cNvPr id="51" name="Straight Arrow Connector 50">
                <a:extLst>
                  <a:ext uri="{FF2B5EF4-FFF2-40B4-BE49-F238E27FC236}">
                    <a16:creationId xmlns:a16="http://schemas.microsoft.com/office/drawing/2014/main" id="{F9D73925-93B7-FA4E-81D2-C1F04DF99904}"/>
                  </a:ext>
                </a:extLst>
              </p:cNvPr>
              <p:cNvCxnSpPr>
                <a:cxnSpLocks/>
                <a:stCxn id="56" idx="3"/>
                <a:endCxn id="49" idx="2"/>
              </p:cNvCxnSpPr>
              <p:nvPr/>
            </p:nvCxnSpPr>
            <p:spPr>
              <a:xfrm>
                <a:off x="7366000" y="5598390"/>
                <a:ext cx="565423" cy="18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Graphic 55" descr="Question Mark with solid fill">
                <a:extLst>
                  <a:ext uri="{FF2B5EF4-FFF2-40B4-BE49-F238E27FC236}">
                    <a16:creationId xmlns:a16="http://schemas.microsoft.com/office/drawing/2014/main" id="{06B7E3A1-6D4D-6D41-ABE1-64B1A7ED174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08800" y="5369790"/>
                <a:ext cx="457200" cy="457200"/>
              </a:xfrm>
              <a:prstGeom prst="rect">
                <a:avLst/>
              </a:prstGeom>
            </p:spPr>
          </p:pic>
        </p:grpSp>
        <p:sp>
          <p:nvSpPr>
            <p:cNvPr id="52" name="Rectangle 51">
              <a:extLst>
                <a:ext uri="{FF2B5EF4-FFF2-40B4-BE49-F238E27FC236}">
                  <a16:creationId xmlns:a16="http://schemas.microsoft.com/office/drawing/2014/main" id="{F7C6C7E9-4459-5042-B5E7-A9793D1E9E0E}"/>
                </a:ext>
              </a:extLst>
            </p:cNvPr>
            <p:cNvSpPr/>
            <p:nvPr/>
          </p:nvSpPr>
          <p:spPr>
            <a:xfrm>
              <a:off x="5806010" y="5024975"/>
              <a:ext cx="2694998" cy="2286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Path Finding</a:t>
              </a:r>
            </a:p>
          </p:txBody>
        </p:sp>
      </p:grpSp>
    </p:spTree>
    <p:extLst>
      <p:ext uri="{BB962C8B-B14F-4D97-AF65-F5344CB8AC3E}">
        <p14:creationId xmlns:p14="http://schemas.microsoft.com/office/powerpoint/2010/main" val="66567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blinds(horizontal)">
                                      <p:cBhvr>
                                        <p:cTn id="10" dur="500"/>
                                        <p:tgtEl>
                                          <p:spTgt spid="60"/>
                                        </p:tgtEl>
                                      </p:cBhvr>
                                    </p:animEffect>
                                  </p:childTnLst>
                                </p:cTn>
                              </p:par>
                              <p:par>
                                <p:cTn id="11" presetID="3" presetClass="entr" presetSubtype="1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blinds(horizontal)">
                                      <p:cBhvr>
                                        <p:cTn id="13" dur="500"/>
                                        <p:tgtEl>
                                          <p:spTgt spid="61"/>
                                        </p:tgtEl>
                                      </p:cBhvr>
                                    </p:animEffect>
                                  </p:childTnLst>
                                </p:cTn>
                              </p:par>
                              <p:par>
                                <p:cTn id="14" presetID="3" presetClass="entr" presetSubtype="1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blinds(horizontal)">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FB187-0B5A-0746-ADD8-77E1DF48798B}"/>
              </a:ext>
            </a:extLst>
          </p:cNvPr>
          <p:cNvSpPr>
            <a:spLocks noGrp="1"/>
          </p:cNvSpPr>
          <p:nvPr>
            <p:ph type="title"/>
          </p:nvPr>
        </p:nvSpPr>
        <p:spPr/>
        <p:txBody>
          <a:bodyPr>
            <a:noAutofit/>
          </a:bodyPr>
          <a:lstStyle/>
          <a:p>
            <a:r>
              <a:rPr lang="en-US" dirty="0"/>
              <a:t>Neural Symbolic Reasoning</a:t>
            </a:r>
          </a:p>
        </p:txBody>
      </p:sp>
      <p:sp>
        <p:nvSpPr>
          <p:cNvPr id="6" name="Slide Number Placeholder 5">
            <a:extLst>
              <a:ext uri="{FF2B5EF4-FFF2-40B4-BE49-F238E27FC236}">
                <a16:creationId xmlns:a16="http://schemas.microsoft.com/office/drawing/2014/main" id="{4ABBAC3F-6090-9244-821F-B54C5D0EE6BF}"/>
              </a:ext>
            </a:extLst>
          </p:cNvPr>
          <p:cNvSpPr>
            <a:spLocks noGrp="1"/>
          </p:cNvSpPr>
          <p:nvPr>
            <p:ph type="sldNum" sz="quarter" idx="12"/>
          </p:nvPr>
        </p:nvSpPr>
        <p:spPr/>
        <p:txBody>
          <a:bodyPr/>
          <a:lstStyle/>
          <a:p>
            <a:fld id="{4FAB73BC-B049-4115-A692-8D63A059BFB8}" type="slidenum">
              <a:rPr lang="en-US" smtClean="0"/>
              <a:t>13</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2CFAE3-C130-E94A-8778-86AAD104E293}"/>
                  </a:ext>
                </a:extLst>
              </p:cNvPr>
              <p:cNvSpPr txBox="1"/>
              <p:nvPr/>
            </p:nvSpPr>
            <p:spPr>
              <a:xfrm>
                <a:off x="1985108" y="2506765"/>
                <a:ext cx="6205418"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𝐶𝑜𝑎𝑐h𝑒𝑑𝐵𝑦</m:t>
                    </m:r>
                    <m:d>
                      <m:dPr>
                        <m:ctrlPr>
                          <a:rPr lang="en-US" b="0" i="1" smtClean="0">
                            <a:solidFill>
                              <a:schemeClr val="tx1"/>
                            </a:solidFill>
                            <a:latin typeface="Cambria Math" panose="02040503050406030204" pitchFamily="18" charset="0"/>
                            <a:ea typeface="Cambria Math" panose="02040503050406030204" pitchFamily="18" charset="0"/>
                          </a:rPr>
                        </m:ctrlPr>
                      </m:dPr>
                      <m:e>
                        <m:r>
                          <m:rPr>
                            <m:sty m:val="p"/>
                          </m:rPr>
                          <a:rPr lang="en-US" b="0" i="0" smtClean="0">
                            <a:solidFill>
                              <a:schemeClr val="tx1"/>
                            </a:solidFill>
                            <a:latin typeface="Cambria Math" panose="02040503050406030204" pitchFamily="18" charset="0"/>
                            <a:ea typeface="Cambria Math" panose="02040503050406030204" pitchFamily="18" charset="0"/>
                          </a:rPr>
                          <m:t>x</m:t>
                        </m:r>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ea typeface="Cambria Math" panose="02040503050406030204" pitchFamily="18" charset="0"/>
                          </a:rPr>
                          <m:t>z</m:t>
                        </m:r>
                      </m:e>
                    </m:d>
                    <m:r>
                      <a:rPr lang="en-US" b="0"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𝐶𝑜𝑎𝑐h𝑂𝑓</m:t>
                    </m:r>
                    <m:d>
                      <m:dPr>
                        <m:ctrlPr>
                          <a:rPr lang="en-US" i="1">
                            <a:solidFill>
                              <a:schemeClr val="tx1"/>
                            </a:solidFill>
                            <a:latin typeface="Cambria Math" panose="02040503050406030204" pitchFamily="18" charset="0"/>
                            <a:ea typeface="Cambria Math" panose="02040503050406030204" pitchFamily="18" charset="0"/>
                          </a:rPr>
                        </m:ctrlPr>
                      </m:dPr>
                      <m:e>
                        <m:r>
                          <m:rPr>
                            <m:sty m:val="p"/>
                          </m:rPr>
                          <a:rPr lang="en-US" b="0" i="0" smtClean="0">
                            <a:solidFill>
                              <a:schemeClr val="tx1"/>
                            </a:solidFill>
                            <a:latin typeface="Cambria Math" panose="02040503050406030204" pitchFamily="18" charset="0"/>
                            <a:ea typeface="Cambria Math" panose="02040503050406030204" pitchFamily="18" charset="0"/>
                          </a:rPr>
                          <m:t>z</m:t>
                        </m:r>
                        <m:r>
                          <a:rPr lang="en-US">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𝑦</m:t>
                        </m:r>
                        <m:r>
                          <a:rPr lang="en-US" i="1" smtClean="0">
                            <a:solidFill>
                              <a:schemeClr val="tx1"/>
                            </a:solidFill>
                            <a:latin typeface="Cambria Math" panose="02040503050406030204" pitchFamily="18" charset="0"/>
                          </a:rPr>
                          <m:t> </m:t>
                        </m:r>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𝑃𝑙𝑎𝑦𝐹𝑜𝑟</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𝑦</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132CFAE3-C130-E94A-8778-86AAD104E293}"/>
                  </a:ext>
                </a:extLst>
              </p:cNvPr>
              <p:cNvSpPr txBox="1">
                <a:spLocks noRot="1" noChangeAspect="1" noMove="1" noResize="1" noEditPoints="1" noAdjustHandles="1" noChangeArrowheads="1" noChangeShapeType="1" noTextEdit="1"/>
              </p:cNvSpPr>
              <p:nvPr/>
            </p:nvSpPr>
            <p:spPr>
              <a:xfrm>
                <a:off x="1985108" y="2506765"/>
                <a:ext cx="6205418"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40E8B2F-36D9-E14D-9A61-6F63928A793D}"/>
                  </a:ext>
                </a:extLst>
              </p:cNvPr>
              <p:cNvSpPr/>
              <p:nvPr/>
            </p:nvSpPr>
            <p:spPr>
              <a:xfrm>
                <a:off x="2972196" y="3374428"/>
                <a:ext cx="3892559" cy="394082"/>
              </a:xfrm>
              <a:prstGeom prst="rect">
                <a:avLst/>
              </a:prstGeom>
            </p:spPr>
            <p:txBody>
              <a:bodyPr wrap="square">
                <a:spAutoFit/>
              </a:bodyPr>
              <a:lstStyle/>
              <a:p>
                <a:r>
                  <a:rPr lang="en-US" dirty="0"/>
                  <a:t>rule-discovery network</a:t>
                </a:r>
                <a14:m>
                  <m:oMath xmlns:m="http://schemas.openxmlformats.org/officeDocument/2006/math">
                    <m:r>
                      <a:rPr lang="en-US" b="0" i="0" smtClean="0">
                        <a:latin typeface="Cambria Math" panose="02040503050406030204" pitchFamily="18" charset="0"/>
                      </a:rPr>
                      <m:t> </m:t>
                    </m:r>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 </m:t>
                        </m:r>
                        <m:r>
                          <a:rPr lang="en-US" i="1">
                            <a:solidFill>
                              <a:schemeClr val="accent1"/>
                            </a:solidFill>
                            <a:latin typeface="Cambria Math" panose="02040503050406030204" pitchFamily="18" charset="0"/>
                          </a:rPr>
                          <m:t>𝑝</m:t>
                        </m:r>
                      </m:e>
                      <m:sub>
                        <m:r>
                          <a:rPr lang="en-US" i="1">
                            <a:solidFill>
                              <a:schemeClr val="accent1"/>
                            </a:solidFill>
                            <a:latin typeface="Cambria Math" panose="02040503050406030204" pitchFamily="18" charset="0"/>
                            <a:ea typeface="Cambria Math" panose="02040503050406030204" pitchFamily="18" charset="0"/>
                          </a:rPr>
                          <m:t>𝛽</m:t>
                        </m:r>
                      </m:sub>
                    </m:sSub>
                    <m:r>
                      <a:rPr lang="en-US" i="1">
                        <a:solidFill>
                          <a:schemeClr val="accent1"/>
                        </a:solidFill>
                        <a:latin typeface="Cambria Math" charset="0"/>
                      </a:rPr>
                      <m:t>(</m:t>
                    </m:r>
                    <m:r>
                      <a:rPr lang="en-US" i="1">
                        <a:solidFill>
                          <a:schemeClr val="accent1"/>
                        </a:solidFill>
                        <a:latin typeface="Cambria Math" charset="0"/>
                      </a:rPr>
                      <m:t>𝐿</m:t>
                    </m:r>
                    <m:r>
                      <a:rPr lang="en-US" i="1">
                        <a:solidFill>
                          <a:schemeClr val="accent1"/>
                        </a:solidFill>
                        <a:latin typeface="Cambria Math" charset="0"/>
                      </a:rPr>
                      <m:t>|</m:t>
                    </m:r>
                    <m:r>
                      <a:rPr lang="en-US" b="0" i="1" smtClean="0">
                        <a:solidFill>
                          <a:schemeClr val="accent1"/>
                        </a:solidFill>
                        <a:latin typeface="Cambria Math" panose="02040503050406030204" pitchFamily="18" charset="0"/>
                      </a:rPr>
                      <m:t>𝑥</m:t>
                    </m:r>
                    <m:r>
                      <a:rPr lang="en-US" i="1">
                        <a:solidFill>
                          <a:schemeClr val="accent1"/>
                        </a:solidFill>
                        <a:latin typeface="Cambria Math" charset="0"/>
                      </a:rPr>
                      <m:t>,</m:t>
                    </m:r>
                    <m:r>
                      <a:rPr lang="en-US" b="0" i="1" smtClean="0">
                        <a:solidFill>
                          <a:schemeClr val="accent1"/>
                        </a:solidFill>
                        <a:latin typeface="Cambria Math" panose="02040503050406030204" pitchFamily="18" charset="0"/>
                      </a:rPr>
                      <m:t>𝑦</m:t>
                    </m:r>
                    <m:r>
                      <a:rPr lang="en-US" i="1">
                        <a:solidFill>
                          <a:schemeClr val="accent1"/>
                        </a:solidFill>
                        <a:latin typeface="Cambria Math" panose="02040503050406030204" pitchFamily="18" charset="0"/>
                      </a:rPr>
                      <m:t>)</m:t>
                    </m:r>
                  </m:oMath>
                </a14:m>
                <a:endParaRPr lang="en-US" dirty="0"/>
              </a:p>
            </p:txBody>
          </p:sp>
        </mc:Choice>
        <mc:Fallback xmlns="">
          <p:sp>
            <p:nvSpPr>
              <p:cNvPr id="31" name="Rectangle 30">
                <a:extLst>
                  <a:ext uri="{FF2B5EF4-FFF2-40B4-BE49-F238E27FC236}">
                    <a16:creationId xmlns:a16="http://schemas.microsoft.com/office/drawing/2014/main" id="{340E8B2F-36D9-E14D-9A61-6F63928A793D}"/>
                  </a:ext>
                </a:extLst>
              </p:cNvPr>
              <p:cNvSpPr>
                <a:spLocks noRot="1" noChangeAspect="1" noMove="1" noResize="1" noEditPoints="1" noAdjustHandles="1" noChangeArrowheads="1" noChangeShapeType="1" noTextEdit="1"/>
              </p:cNvSpPr>
              <p:nvPr/>
            </p:nvSpPr>
            <p:spPr>
              <a:xfrm>
                <a:off x="2972196" y="3374428"/>
                <a:ext cx="3892559" cy="394082"/>
              </a:xfrm>
              <a:prstGeom prst="rect">
                <a:avLst/>
              </a:prstGeom>
              <a:blipFill>
                <a:blip r:embed="rId4"/>
                <a:stretch>
                  <a:fillRect l="-1629" t="-6250" b="-15625"/>
                </a:stretch>
              </a:blipFill>
            </p:spPr>
            <p:txBody>
              <a:bodyPr/>
              <a:lstStyle/>
              <a:p>
                <a:r>
                  <a:rPr lang="en-US">
                    <a:noFill/>
                  </a:rPr>
                  <a:t> </a:t>
                </a:r>
              </a:p>
            </p:txBody>
          </p:sp>
        </mc:Fallback>
      </mc:AlternateContent>
      <p:sp>
        <p:nvSpPr>
          <p:cNvPr id="55" name="Right Arrow 54">
            <a:extLst>
              <a:ext uri="{FF2B5EF4-FFF2-40B4-BE49-F238E27FC236}">
                <a16:creationId xmlns:a16="http://schemas.microsoft.com/office/drawing/2014/main" id="{954382FA-1213-7045-A395-36AA7ACCD877}"/>
              </a:ext>
            </a:extLst>
          </p:cNvPr>
          <p:cNvSpPr/>
          <p:nvPr/>
        </p:nvSpPr>
        <p:spPr>
          <a:xfrm rot="16200000">
            <a:off x="4529639" y="2985205"/>
            <a:ext cx="230400" cy="32400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15B75239-5FCA-5949-9600-94A3E488F7D3}"/>
              </a:ext>
            </a:extLst>
          </p:cNvPr>
          <p:cNvSpPr txBox="1"/>
          <p:nvPr/>
        </p:nvSpPr>
        <p:spPr>
          <a:xfrm>
            <a:off x="5715504" y="2118621"/>
            <a:ext cx="643125" cy="369332"/>
          </a:xfrm>
          <a:prstGeom prst="rect">
            <a:avLst/>
          </a:prstGeom>
          <a:noFill/>
        </p:spPr>
        <p:txBody>
          <a:bodyPr wrap="none" rtlCol="0">
            <a:spAutoFit/>
          </a:bodyPr>
          <a:lstStyle/>
          <a:p>
            <a:r>
              <a:rPr lang="en-US" dirty="0"/>
              <a:t>20%</a:t>
            </a:r>
          </a:p>
        </p:txBody>
      </p: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1C3EB9FE-7746-064C-9AD9-21E6393C1B1B}"/>
                  </a:ext>
                </a:extLst>
              </p:cNvPr>
              <p:cNvSpPr/>
              <p:nvPr/>
            </p:nvSpPr>
            <p:spPr>
              <a:xfrm>
                <a:off x="4090788" y="1273891"/>
                <a:ext cx="3892559" cy="369332"/>
              </a:xfrm>
              <a:prstGeom prst="rect">
                <a:avLst/>
              </a:prstGeom>
            </p:spPr>
            <p:txBody>
              <a:bodyPr wrap="square">
                <a:spAutoFit/>
              </a:bodyPr>
              <a:lstStyle/>
              <a:p>
                <a:r>
                  <a:rPr lang="en-US" dirty="0"/>
                  <a:t>weight assignment network  </a:t>
                </a:r>
                <a14:m>
                  <m:oMath xmlns:m="http://schemas.openxmlformats.org/officeDocument/2006/math">
                    <m:sSub>
                      <m:sSubPr>
                        <m:ctrlPr>
                          <a:rPr lang="en-US" i="1" smtClean="0">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𝑝</m:t>
                        </m:r>
                      </m:e>
                      <m:sub>
                        <m:r>
                          <a:rPr lang="en-US" i="1">
                            <a:solidFill>
                              <a:schemeClr val="accent2"/>
                            </a:solidFill>
                            <a:latin typeface="Cambria Math" panose="02040503050406030204" pitchFamily="18" charset="0"/>
                            <a:ea typeface="Cambria Math" panose="02040503050406030204" pitchFamily="18" charset="0"/>
                          </a:rPr>
                          <m:t>𝜃</m:t>
                        </m:r>
                      </m:sub>
                    </m:sSub>
                    <m:d>
                      <m:dPr>
                        <m:ctrlPr>
                          <a:rPr lang="en-US" i="1">
                            <a:solidFill>
                              <a:schemeClr val="accent2"/>
                            </a:solidFill>
                            <a:latin typeface="Cambria Math" panose="02040503050406030204" pitchFamily="18" charset="0"/>
                            <a:ea typeface="Cambria Math" panose="02040503050406030204" pitchFamily="18" charset="0"/>
                          </a:rPr>
                        </m:ctrlPr>
                      </m:dPr>
                      <m:e>
                        <m:r>
                          <a:rPr lang="en-US" b="0" i="1" smtClean="0">
                            <a:solidFill>
                              <a:schemeClr val="accent2"/>
                            </a:solidFill>
                            <a:latin typeface="Cambria Math" panose="02040503050406030204" pitchFamily="18" charset="0"/>
                            <a:ea typeface="Cambria Math" panose="02040503050406030204" pitchFamily="18" charset="0"/>
                          </a:rPr>
                          <m:t>𝑟</m:t>
                        </m:r>
                      </m:e>
                      <m:e>
                        <m:r>
                          <a:rPr lang="en-US" b="0" i="1" smtClean="0">
                            <a:solidFill>
                              <a:schemeClr val="accent2"/>
                            </a:solidFill>
                            <a:latin typeface="Cambria Math" panose="02040503050406030204" pitchFamily="18" charset="0"/>
                            <a:ea typeface="Cambria Math" panose="02040503050406030204" pitchFamily="18" charset="0"/>
                          </a:rPr>
                          <m:t>𝐿</m:t>
                        </m:r>
                      </m:e>
                    </m:d>
                  </m:oMath>
                </a14:m>
                <a:endParaRPr lang="en-US" dirty="0"/>
              </a:p>
            </p:txBody>
          </p:sp>
        </mc:Choice>
        <mc:Fallback xmlns="">
          <p:sp>
            <p:nvSpPr>
              <p:cNvPr id="57" name="Rectangle 56">
                <a:extLst>
                  <a:ext uri="{FF2B5EF4-FFF2-40B4-BE49-F238E27FC236}">
                    <a16:creationId xmlns:a16="http://schemas.microsoft.com/office/drawing/2014/main" id="{1C3EB9FE-7746-064C-9AD9-21E6393C1B1B}"/>
                  </a:ext>
                </a:extLst>
              </p:cNvPr>
              <p:cNvSpPr>
                <a:spLocks noRot="1" noChangeAspect="1" noMove="1" noResize="1" noEditPoints="1" noAdjustHandles="1" noChangeArrowheads="1" noChangeShapeType="1" noTextEdit="1"/>
              </p:cNvSpPr>
              <p:nvPr/>
            </p:nvSpPr>
            <p:spPr>
              <a:xfrm>
                <a:off x="4090788" y="1273891"/>
                <a:ext cx="3892559" cy="369332"/>
              </a:xfrm>
              <a:prstGeom prst="rect">
                <a:avLst/>
              </a:prstGeom>
              <a:blipFill>
                <a:blip r:embed="rId5"/>
                <a:stretch>
                  <a:fillRect l="-1303" t="-6667" b="-23333"/>
                </a:stretch>
              </a:blipFill>
            </p:spPr>
            <p:txBody>
              <a:bodyPr/>
              <a:lstStyle/>
              <a:p>
                <a:r>
                  <a:rPr lang="en-US">
                    <a:noFill/>
                  </a:rPr>
                  <a:t> </a:t>
                </a:r>
              </a:p>
            </p:txBody>
          </p:sp>
        </mc:Fallback>
      </mc:AlternateContent>
      <p:sp>
        <p:nvSpPr>
          <p:cNvPr id="58" name="Right Arrow 57">
            <a:extLst>
              <a:ext uri="{FF2B5EF4-FFF2-40B4-BE49-F238E27FC236}">
                <a16:creationId xmlns:a16="http://schemas.microsoft.com/office/drawing/2014/main" id="{80F6220F-B9F2-FD42-8D10-F2FF5472D0AA}"/>
              </a:ext>
            </a:extLst>
          </p:cNvPr>
          <p:cNvSpPr/>
          <p:nvPr/>
        </p:nvSpPr>
        <p:spPr>
          <a:xfrm rot="5400000">
            <a:off x="5921867" y="1740425"/>
            <a:ext cx="230400" cy="32400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523E2B87-0CD5-3747-A422-91C230F18FF3}"/>
              </a:ext>
            </a:extLst>
          </p:cNvPr>
          <p:cNvSpPr txBox="1"/>
          <p:nvPr/>
        </p:nvSpPr>
        <p:spPr>
          <a:xfrm>
            <a:off x="617490" y="2487953"/>
            <a:ext cx="1204176" cy="369332"/>
          </a:xfrm>
          <a:prstGeom prst="rect">
            <a:avLst/>
          </a:prstGeom>
          <a:noFill/>
        </p:spPr>
        <p:txBody>
          <a:bodyPr wrap="none" rtlCol="0">
            <a:spAutoFit/>
          </a:bodyPr>
          <a:lstStyle/>
          <a:p>
            <a:r>
              <a:rPr lang="en-US" dirty="0"/>
              <a:t>Soft Logic</a:t>
            </a:r>
          </a:p>
        </p:txBody>
      </p:sp>
      <p:grpSp>
        <p:nvGrpSpPr>
          <p:cNvPr id="63" name="Group 62">
            <a:extLst>
              <a:ext uri="{FF2B5EF4-FFF2-40B4-BE49-F238E27FC236}">
                <a16:creationId xmlns:a16="http://schemas.microsoft.com/office/drawing/2014/main" id="{0DA4E099-A0FE-1042-9255-3F881FC43459}"/>
              </a:ext>
            </a:extLst>
          </p:cNvPr>
          <p:cNvGrpSpPr/>
          <p:nvPr/>
        </p:nvGrpSpPr>
        <p:grpSpPr>
          <a:xfrm>
            <a:off x="3437145" y="3866256"/>
            <a:ext cx="2445315" cy="1128609"/>
            <a:chOff x="3402310" y="4548726"/>
            <a:chExt cx="2445315" cy="1128609"/>
          </a:xfrm>
        </p:grpSpPr>
        <p:grpSp>
          <p:nvGrpSpPr>
            <p:cNvPr id="8" name="Group 7">
              <a:extLst>
                <a:ext uri="{FF2B5EF4-FFF2-40B4-BE49-F238E27FC236}">
                  <a16:creationId xmlns:a16="http://schemas.microsoft.com/office/drawing/2014/main" id="{B83D329A-C1E4-2F45-B331-63A29E761101}"/>
                </a:ext>
              </a:extLst>
            </p:cNvPr>
            <p:cNvGrpSpPr/>
            <p:nvPr/>
          </p:nvGrpSpPr>
          <p:grpSpPr>
            <a:xfrm>
              <a:off x="3402310" y="4548726"/>
              <a:ext cx="2445315" cy="1128609"/>
              <a:chOff x="3763059" y="4638604"/>
              <a:chExt cx="2445315" cy="1128609"/>
            </a:xfrm>
          </p:grpSpPr>
          <p:sp>
            <p:nvSpPr>
              <p:cNvPr id="9" name="Rounded Rectangle 8">
                <a:extLst>
                  <a:ext uri="{FF2B5EF4-FFF2-40B4-BE49-F238E27FC236}">
                    <a16:creationId xmlns:a16="http://schemas.microsoft.com/office/drawing/2014/main" id="{92E20C8E-412A-744D-8587-87334AB89CA6}"/>
                  </a:ext>
                </a:extLst>
              </p:cNvPr>
              <p:cNvSpPr/>
              <p:nvPr/>
            </p:nvSpPr>
            <p:spPr>
              <a:xfrm>
                <a:off x="3763059" y="4638604"/>
                <a:ext cx="2445315" cy="11286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44463CB-A520-4248-B24E-1B23C0AAD39E}"/>
                  </a:ext>
                </a:extLst>
              </p:cNvPr>
              <p:cNvSpPr/>
              <p:nvPr/>
            </p:nvSpPr>
            <p:spPr>
              <a:xfrm>
                <a:off x="4137513" y="4951743"/>
                <a:ext cx="130791" cy="1548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998F4F6-4CBB-6A44-B50A-0728F74954BA}"/>
                  </a:ext>
                </a:extLst>
              </p:cNvPr>
              <p:cNvSpPr/>
              <p:nvPr/>
            </p:nvSpPr>
            <p:spPr>
              <a:xfrm>
                <a:off x="4202909" y="5334827"/>
                <a:ext cx="130791" cy="1548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80659C-8005-B645-8851-C48A38DE42B8}"/>
                  </a:ext>
                </a:extLst>
              </p:cNvPr>
              <p:cNvSpPr/>
              <p:nvPr/>
            </p:nvSpPr>
            <p:spPr>
              <a:xfrm>
                <a:off x="4700529" y="5489648"/>
                <a:ext cx="130791" cy="1548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8D5F086-874E-FA4E-BACF-102B3BF49DD1}"/>
                  </a:ext>
                </a:extLst>
              </p:cNvPr>
              <p:cNvSpPr/>
              <p:nvPr/>
            </p:nvSpPr>
            <p:spPr>
              <a:xfrm>
                <a:off x="5132753" y="5516412"/>
                <a:ext cx="130791" cy="1548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A77AE54-C3DC-E540-B737-3AD01A04C466}"/>
                  </a:ext>
                </a:extLst>
              </p:cNvPr>
              <p:cNvSpPr/>
              <p:nvPr/>
            </p:nvSpPr>
            <p:spPr>
              <a:xfrm>
                <a:off x="5263544" y="4701319"/>
                <a:ext cx="130791" cy="1548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55134BD-1694-1D4C-8810-02596A0317E1}"/>
                  </a:ext>
                </a:extLst>
              </p:cNvPr>
              <p:cNvSpPr/>
              <p:nvPr/>
            </p:nvSpPr>
            <p:spPr>
              <a:xfrm>
                <a:off x="4799354" y="4974416"/>
                <a:ext cx="130791" cy="15482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42EAD88-A70F-AC4B-BC90-A9C21EAE48C8}"/>
                  </a:ext>
                </a:extLst>
              </p:cNvPr>
              <p:cNvSpPr/>
              <p:nvPr/>
            </p:nvSpPr>
            <p:spPr>
              <a:xfrm>
                <a:off x="4660338" y="4717569"/>
                <a:ext cx="130791" cy="1548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2A57C31-4618-A743-9105-10E5862A7FF0}"/>
                  </a:ext>
                </a:extLst>
              </p:cNvPr>
              <p:cNvCxnSpPr/>
              <p:nvPr/>
            </p:nvCxnSpPr>
            <p:spPr>
              <a:xfrm flipV="1">
                <a:off x="4202909" y="4794980"/>
                <a:ext cx="457429" cy="1567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ABBAED-FA5C-2243-BBBB-8FFB4E0D58F1}"/>
                  </a:ext>
                </a:extLst>
              </p:cNvPr>
              <p:cNvCxnSpPr/>
              <p:nvPr/>
            </p:nvCxnSpPr>
            <p:spPr>
              <a:xfrm flipV="1">
                <a:off x="4791129" y="4778730"/>
                <a:ext cx="472416" cy="1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02A1B4-70DE-DB4D-95F7-F0358CA3E9AF}"/>
                  </a:ext>
                </a:extLst>
              </p:cNvPr>
              <p:cNvCxnSpPr/>
              <p:nvPr/>
            </p:nvCxnSpPr>
            <p:spPr>
              <a:xfrm>
                <a:off x="4831320" y="5567059"/>
                <a:ext cx="301433" cy="267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3332547-8095-A84F-8D36-3CC578A5800A}"/>
                  </a:ext>
                </a:extLst>
              </p:cNvPr>
              <p:cNvSpPr/>
              <p:nvPr/>
            </p:nvSpPr>
            <p:spPr>
              <a:xfrm>
                <a:off x="5641614" y="5151988"/>
                <a:ext cx="130791" cy="1548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958C71F-5ABA-DC44-B6EA-9E03FEFE05A6}"/>
                  </a:ext>
                </a:extLst>
              </p:cNvPr>
              <p:cNvCxnSpPr/>
              <p:nvPr/>
            </p:nvCxnSpPr>
            <p:spPr>
              <a:xfrm>
                <a:off x="4268304" y="5029154"/>
                <a:ext cx="531050" cy="226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CFCC1F-2F01-E045-8126-6F107AC481C6}"/>
                  </a:ext>
                </a:extLst>
              </p:cNvPr>
              <p:cNvCxnSpPr/>
              <p:nvPr/>
            </p:nvCxnSpPr>
            <p:spPr>
              <a:xfrm flipV="1">
                <a:off x="4812166" y="5229399"/>
                <a:ext cx="829448" cy="2829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89EA79-9651-DC4F-ACF4-871C4542925C}"/>
                  </a:ext>
                </a:extLst>
              </p:cNvPr>
              <p:cNvCxnSpPr/>
              <p:nvPr/>
            </p:nvCxnSpPr>
            <p:spPr>
              <a:xfrm flipH="1">
                <a:off x="5244390" y="5284136"/>
                <a:ext cx="416377" cy="2549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8FA699-B5D2-134F-A434-02571912C41F}"/>
                  </a:ext>
                </a:extLst>
              </p:cNvPr>
              <p:cNvCxnSpPr/>
              <p:nvPr/>
            </p:nvCxnSpPr>
            <p:spPr>
              <a:xfrm flipV="1">
                <a:off x="4930145" y="5022571"/>
                <a:ext cx="485799" cy="29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62DA925-627C-FE45-923E-340D4F274171}"/>
                  </a:ext>
                </a:extLst>
              </p:cNvPr>
              <p:cNvSpPr/>
              <p:nvPr/>
            </p:nvSpPr>
            <p:spPr>
              <a:xfrm>
                <a:off x="5711351" y="5426800"/>
                <a:ext cx="342286" cy="270976"/>
              </a:xfrm>
              <a:prstGeom prst="rect">
                <a:avLst/>
              </a:prstGeom>
            </p:spPr>
            <p:txBody>
              <a:bodyPr wrap="none">
                <a:spAutoFit/>
              </a:bodyPr>
              <a:lstStyle/>
              <a:p>
                <a:pPr algn="ctr"/>
                <a:r>
                  <a:rPr lang="en-US"/>
                  <a:t>KG</a:t>
                </a:r>
                <a:endParaRPr lang="en-US" dirty="0"/>
              </a:p>
            </p:txBody>
          </p:sp>
          <p:sp>
            <p:nvSpPr>
              <p:cNvPr id="26" name="Oval 25">
                <a:extLst>
                  <a:ext uri="{FF2B5EF4-FFF2-40B4-BE49-F238E27FC236}">
                    <a16:creationId xmlns:a16="http://schemas.microsoft.com/office/drawing/2014/main" id="{76FAC93D-1953-E14C-830C-6EE0B74C022E}"/>
                  </a:ext>
                </a:extLst>
              </p:cNvPr>
              <p:cNvSpPr/>
              <p:nvPr/>
            </p:nvSpPr>
            <p:spPr>
              <a:xfrm>
                <a:off x="5311440" y="4958223"/>
                <a:ext cx="130791" cy="15482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F58255E-D57F-D747-BB32-62537545BD95}"/>
                  </a:ext>
                </a:extLst>
              </p:cNvPr>
              <p:cNvCxnSpPr/>
              <p:nvPr/>
            </p:nvCxnSpPr>
            <p:spPr>
              <a:xfrm flipH="1" flipV="1">
                <a:off x="5442231" y="5035634"/>
                <a:ext cx="218538" cy="1390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EEEFC6-F4EE-B34F-B73F-910692D6ABF8}"/>
                  </a:ext>
                </a:extLst>
              </p:cNvPr>
              <p:cNvCxnSpPr/>
              <p:nvPr/>
            </p:nvCxnSpPr>
            <p:spPr>
              <a:xfrm>
                <a:off x="4333700" y="5412238"/>
                <a:ext cx="366829" cy="1548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ABE6D74-7A56-994D-9F1E-433EA4C22D66}"/>
                  </a:ext>
                </a:extLst>
              </p:cNvPr>
              <p:cNvCxnSpPr/>
              <p:nvPr/>
            </p:nvCxnSpPr>
            <p:spPr>
              <a:xfrm>
                <a:off x="4202909" y="5106564"/>
                <a:ext cx="19154" cy="250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87BA7F9-63A9-B14E-B08C-D7413A4E9E5B}"/>
                  </a:ext>
                </a:extLst>
              </p:cNvPr>
              <p:cNvCxnSpPr/>
              <p:nvPr/>
            </p:nvCxnSpPr>
            <p:spPr>
              <a:xfrm flipH="1" flipV="1">
                <a:off x="5394335" y="4778730"/>
                <a:ext cx="312675" cy="373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Oval 31">
              <a:extLst>
                <a:ext uri="{FF2B5EF4-FFF2-40B4-BE49-F238E27FC236}">
                  <a16:creationId xmlns:a16="http://schemas.microsoft.com/office/drawing/2014/main" id="{BE7C7B7F-C843-6349-ABDA-79B1C5B208E7}"/>
                </a:ext>
              </a:extLst>
            </p:cNvPr>
            <p:cNvSpPr/>
            <p:nvPr/>
          </p:nvSpPr>
          <p:spPr>
            <a:xfrm>
              <a:off x="4230306" y="5143252"/>
              <a:ext cx="130791" cy="1548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A93FA284-3EC5-E247-9D76-013F57801EB8}"/>
                </a:ext>
              </a:extLst>
            </p:cNvPr>
            <p:cNvCxnSpPr>
              <a:cxnSpLocks/>
              <a:stCxn id="10" idx="5"/>
              <a:endCxn id="32" idx="2"/>
            </p:cNvCxnSpPr>
            <p:nvPr/>
          </p:nvCxnSpPr>
          <p:spPr>
            <a:xfrm>
              <a:off x="3888401" y="4994013"/>
              <a:ext cx="341905" cy="226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B4ED8BE-0D84-7645-97EE-BE35E6E02333}"/>
                </a:ext>
              </a:extLst>
            </p:cNvPr>
            <p:cNvCxnSpPr>
              <a:cxnSpLocks/>
              <a:stCxn id="26" idx="3"/>
              <a:endCxn id="32" idx="6"/>
            </p:cNvCxnSpPr>
            <p:nvPr/>
          </p:nvCxnSpPr>
          <p:spPr>
            <a:xfrm flipH="1">
              <a:off x="4361097" y="5000493"/>
              <a:ext cx="608748" cy="2201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C40200D9-2667-2C44-8528-0BAC85CDA4CE}"/>
                    </a:ext>
                  </a:extLst>
                </p:cNvPr>
                <p:cNvSpPr/>
                <p:nvPr/>
              </p:nvSpPr>
              <p:spPr>
                <a:xfrm>
                  <a:off x="3402311" y="4748027"/>
                  <a:ext cx="3711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dirty="0"/>
                </a:p>
              </p:txBody>
            </p:sp>
          </mc:Choice>
          <mc:Fallback xmlns="">
            <p:sp>
              <p:nvSpPr>
                <p:cNvPr id="61" name="Rectangle 60">
                  <a:extLst>
                    <a:ext uri="{FF2B5EF4-FFF2-40B4-BE49-F238E27FC236}">
                      <a16:creationId xmlns:a16="http://schemas.microsoft.com/office/drawing/2014/main" id="{C40200D9-2667-2C44-8528-0BAC85CDA4CE}"/>
                    </a:ext>
                  </a:extLst>
                </p:cNvPr>
                <p:cNvSpPr>
                  <a:spLocks noRot="1" noChangeAspect="1" noMove="1" noResize="1" noEditPoints="1" noAdjustHandles="1" noChangeArrowheads="1" noChangeShapeType="1" noTextEdit="1"/>
                </p:cNvSpPr>
                <p:nvPr/>
              </p:nvSpPr>
              <p:spPr>
                <a:xfrm>
                  <a:off x="3402311" y="4748027"/>
                  <a:ext cx="37119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BE86FA5-FD28-D644-B6C6-F30E11451AD8}"/>
                    </a:ext>
                  </a:extLst>
                </p:cNvPr>
                <p:cNvSpPr/>
                <p:nvPr/>
              </p:nvSpPr>
              <p:spPr>
                <a:xfrm>
                  <a:off x="5356337" y="4907595"/>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oMath>
                    </m:oMathPara>
                  </a14:m>
                  <a:endParaRPr lang="en-US" dirty="0"/>
                </a:p>
              </p:txBody>
            </p:sp>
          </mc:Choice>
          <mc:Fallback xmlns="">
            <p:sp>
              <p:nvSpPr>
                <p:cNvPr id="62" name="Rectangle 61">
                  <a:extLst>
                    <a:ext uri="{FF2B5EF4-FFF2-40B4-BE49-F238E27FC236}">
                      <a16:creationId xmlns:a16="http://schemas.microsoft.com/office/drawing/2014/main" id="{5BE86FA5-FD28-D644-B6C6-F30E11451AD8}"/>
                    </a:ext>
                  </a:extLst>
                </p:cNvPr>
                <p:cNvSpPr>
                  <a:spLocks noRot="1" noChangeAspect="1" noMove="1" noResize="1" noEditPoints="1" noAdjustHandles="1" noChangeArrowheads="1" noChangeShapeType="1" noTextEdit="1"/>
                </p:cNvSpPr>
                <p:nvPr/>
              </p:nvSpPr>
              <p:spPr>
                <a:xfrm>
                  <a:off x="5356337" y="4907595"/>
                  <a:ext cx="374590" cy="369332"/>
                </a:xfrm>
                <a:prstGeom prst="rect">
                  <a:avLst/>
                </a:prstGeom>
                <a:blipFill>
                  <a:blip r:embed="rId7"/>
                  <a:stretch>
                    <a:fillRect b="-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A715443F-2C23-8048-806E-B9416CC85CAC}"/>
                  </a:ext>
                </a:extLst>
              </p:cNvPr>
              <p:cNvSpPr/>
              <p:nvPr/>
            </p:nvSpPr>
            <p:spPr>
              <a:xfrm>
                <a:off x="4650173" y="5182713"/>
                <a:ext cx="3867843" cy="7630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𝑎𝑟𝑔𝑚𝑎𝑥</m:t>
                          </m:r>
                        </m:e>
                        <m:sub>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i="1">
                              <a:latin typeface="Cambria Math" charset="0"/>
                            </a:rPr>
                            <m:t> </m:t>
                          </m:r>
                        </m:sub>
                      </m:sSub>
                      <m:nary>
                        <m:naryPr>
                          <m:chr m:val="∑"/>
                          <m:supHide m:val="on"/>
                          <m:ctrlPr>
                            <a:rPr lang="en-US" i="1">
                              <a:latin typeface="Cambria Math" panose="02040503050406030204" pitchFamily="18" charset="0"/>
                            </a:rPr>
                          </m:ctrlPr>
                        </m:naryPr>
                        <m:sub>
                          <m:r>
                            <m:rPr>
                              <m:brk m:alnAt="7"/>
                            </m:rPr>
                            <a:rPr lang="en-US" i="1">
                              <a:latin typeface="Cambria Math" charset="0"/>
                            </a:rPr>
                            <m:t>𝐿</m:t>
                          </m:r>
                        </m:sub>
                        <m:sup/>
                        <m:e>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𝑝</m:t>
                              </m:r>
                            </m:e>
                            <m:sub>
                              <m:r>
                                <a:rPr lang="en-US" i="1">
                                  <a:solidFill>
                                    <a:schemeClr val="accent1"/>
                                  </a:solidFill>
                                  <a:latin typeface="Cambria Math" panose="02040503050406030204" pitchFamily="18" charset="0"/>
                                  <a:ea typeface="Cambria Math" panose="02040503050406030204" pitchFamily="18" charset="0"/>
                                </a:rPr>
                                <m:t>𝛽</m:t>
                              </m:r>
                            </m:sub>
                          </m:sSub>
                          <m:r>
                            <a:rPr lang="en-US" i="1">
                              <a:solidFill>
                                <a:schemeClr val="accent1"/>
                              </a:solidFill>
                              <a:latin typeface="Cambria Math" charset="0"/>
                            </a:rPr>
                            <m:t>(</m:t>
                          </m:r>
                          <m:r>
                            <a:rPr lang="en-US" i="1">
                              <a:solidFill>
                                <a:schemeClr val="accent1"/>
                              </a:solidFill>
                              <a:latin typeface="Cambria Math" charset="0"/>
                            </a:rPr>
                            <m:t>𝐿</m:t>
                          </m:r>
                          <m:r>
                            <a:rPr lang="en-US" i="1">
                              <a:solidFill>
                                <a:schemeClr val="accent1"/>
                              </a:solidFill>
                              <a:latin typeface="Cambria Math" charset="0"/>
                            </a:rPr>
                            <m:t>|</m:t>
                          </m:r>
                          <m:r>
                            <a:rPr lang="en-US" b="0" i="1" smtClean="0">
                              <a:solidFill>
                                <a:schemeClr val="accent1"/>
                              </a:solidFill>
                              <a:latin typeface="Cambria Math" panose="02040503050406030204" pitchFamily="18" charset="0"/>
                            </a:rPr>
                            <m:t>𝑥</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𝑦</m:t>
                          </m:r>
                          <m:r>
                            <a:rPr lang="en-US" i="1">
                              <a:solidFill>
                                <a:schemeClr val="accent1"/>
                              </a:solidFill>
                              <a:latin typeface="Cambria Math" panose="02040503050406030204" pitchFamily="18" charset="0"/>
                            </a:rPr>
                            <m:t>)</m:t>
                          </m:r>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 </m:t>
                              </m:r>
                              <m:r>
                                <a:rPr lang="en-US" i="1">
                                  <a:solidFill>
                                    <a:schemeClr val="accent2"/>
                                  </a:solidFill>
                                  <a:latin typeface="Cambria Math" panose="02040503050406030204" pitchFamily="18" charset="0"/>
                                </a:rPr>
                                <m:t>𝑝</m:t>
                              </m:r>
                            </m:e>
                            <m:sub>
                              <m:r>
                                <a:rPr lang="en-US" i="1">
                                  <a:solidFill>
                                    <a:schemeClr val="accent2"/>
                                  </a:solidFill>
                                  <a:latin typeface="Cambria Math" panose="02040503050406030204" pitchFamily="18" charset="0"/>
                                  <a:ea typeface="Cambria Math" panose="02040503050406030204" pitchFamily="18" charset="0"/>
                                </a:rPr>
                                <m:t>𝜃</m:t>
                              </m:r>
                            </m:sub>
                          </m:sSub>
                          <m:r>
                            <a:rPr lang="en-US" b="0" i="1" smtClean="0">
                              <a:solidFill>
                                <a:schemeClr val="accent2"/>
                              </a:solidFill>
                              <a:latin typeface="Cambria Math" panose="02040503050406030204" pitchFamily="18" charset="0"/>
                              <a:ea typeface="Cambria Math" panose="02040503050406030204" pitchFamily="18" charset="0"/>
                            </a:rPr>
                            <m:t>(</m:t>
                          </m:r>
                          <m:r>
                            <a:rPr lang="en-US" b="0" i="1" smtClean="0">
                              <a:solidFill>
                                <a:schemeClr val="accent2"/>
                              </a:solidFill>
                              <a:latin typeface="Cambria Math" panose="02040503050406030204" pitchFamily="18" charset="0"/>
                              <a:ea typeface="Cambria Math" panose="02040503050406030204" pitchFamily="18" charset="0"/>
                            </a:rPr>
                            <m:t>𝑟</m:t>
                          </m:r>
                          <m:r>
                            <a:rPr lang="en-US" b="0" i="1" smtClean="0">
                              <a:solidFill>
                                <a:schemeClr val="accent2"/>
                              </a:solidFill>
                              <a:latin typeface="Cambria Math" panose="02040503050406030204" pitchFamily="18" charset="0"/>
                              <a:ea typeface="Cambria Math" panose="02040503050406030204" pitchFamily="18" charset="0"/>
                            </a:rPr>
                            <m:t>|</m:t>
                          </m:r>
                          <m:r>
                            <a:rPr lang="en-US" b="0" i="1" smtClean="0">
                              <a:solidFill>
                                <a:schemeClr val="accent2"/>
                              </a:solidFill>
                              <a:latin typeface="Cambria Math" panose="02040503050406030204" pitchFamily="18" charset="0"/>
                              <a:ea typeface="Cambria Math" panose="02040503050406030204" pitchFamily="18" charset="0"/>
                            </a:rPr>
                            <m:t>𝐿</m:t>
                          </m:r>
                          <m:r>
                            <a:rPr lang="en-US" b="0" i="1" smtClean="0">
                              <a:solidFill>
                                <a:schemeClr val="accent2"/>
                              </a:solidFill>
                              <a:latin typeface="Cambria Math" panose="02040503050406030204" pitchFamily="18" charset="0"/>
                              <a:ea typeface="Cambria Math" panose="02040503050406030204" pitchFamily="18" charset="0"/>
                            </a:rPr>
                            <m:t>)</m:t>
                          </m:r>
                        </m:e>
                      </m:nary>
                    </m:oMath>
                  </m:oMathPara>
                </a14:m>
                <a:endParaRPr lang="en-US" dirty="0"/>
              </a:p>
            </p:txBody>
          </p:sp>
        </mc:Choice>
        <mc:Fallback xmlns="">
          <p:sp>
            <p:nvSpPr>
              <p:cNvPr id="64" name="Rectangle 63">
                <a:extLst>
                  <a:ext uri="{FF2B5EF4-FFF2-40B4-BE49-F238E27FC236}">
                    <a16:creationId xmlns:a16="http://schemas.microsoft.com/office/drawing/2014/main" id="{A715443F-2C23-8048-806E-B9416CC85CAC}"/>
                  </a:ext>
                </a:extLst>
              </p:cNvPr>
              <p:cNvSpPr>
                <a:spLocks noRot="1" noChangeAspect="1" noMove="1" noResize="1" noEditPoints="1" noAdjustHandles="1" noChangeArrowheads="1" noChangeShapeType="1" noTextEdit="1"/>
              </p:cNvSpPr>
              <p:nvPr/>
            </p:nvSpPr>
            <p:spPr>
              <a:xfrm>
                <a:off x="4650173" y="5182713"/>
                <a:ext cx="3867843" cy="763029"/>
              </a:xfrm>
              <a:prstGeom prst="rect">
                <a:avLst/>
              </a:prstGeom>
              <a:blipFill>
                <a:blip r:embed="rId8"/>
                <a:stretch>
                  <a:fillRect t="-122951" b="-170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754419B9-589C-3242-9351-9BFB37C18062}"/>
                  </a:ext>
                </a:extLst>
              </p:cNvPr>
              <p:cNvSpPr/>
              <p:nvPr/>
            </p:nvSpPr>
            <p:spPr>
              <a:xfrm>
                <a:off x="805253" y="5365875"/>
                <a:ext cx="20660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𝑎𝑟𝑔𝑚𝑎𝑥</m:t>
                          </m:r>
                        </m:e>
                        <m:sub>
                          <m:r>
                            <a:rPr lang="en-US" b="0" i="1" smtClean="0">
                              <a:latin typeface="Cambria Math" panose="02040503050406030204" pitchFamily="18" charset="0"/>
                            </a:rPr>
                            <m:t>𝑟</m:t>
                          </m:r>
                          <m:r>
                            <a:rPr lang="en-US" i="1">
                              <a:latin typeface="Cambria Math" charset="0"/>
                            </a:rPr>
                            <m:t> </m:t>
                          </m:r>
                        </m:sub>
                      </m:sSub>
                      <m:r>
                        <a:rPr lang="en-US" i="1">
                          <a:latin typeface="Cambria Math" charset="0"/>
                        </a:rPr>
                        <m:t>𝑝</m:t>
                      </m:r>
                      <m:r>
                        <a:rPr lang="en-US" i="1">
                          <a:latin typeface="Cambria Math" charset="0"/>
                        </a:rPr>
                        <m:t>(</m:t>
                      </m:r>
                      <m:r>
                        <a:rPr lang="en-US" i="1">
                          <a:latin typeface="Cambria Math" charset="0"/>
                        </a:rPr>
                        <m:t>𝑟</m:t>
                      </m:r>
                      <m:r>
                        <a:rPr lang="en-US" i="1">
                          <a:latin typeface="Cambria Math" charset="0"/>
                        </a:rPr>
                        <m:t>|</m:t>
                      </m:r>
                      <m:r>
                        <a:rPr lang="en-US" b="0" i="1" smtClean="0">
                          <a:latin typeface="Cambria Math" panose="02040503050406030204" pitchFamily="18" charset="0"/>
                        </a:rPr>
                        <m:t>𝑥</m:t>
                      </m:r>
                      <m:r>
                        <a:rPr lang="en-US" i="1">
                          <a:latin typeface="Cambria Math"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p:txBody>
          </p:sp>
        </mc:Choice>
        <mc:Fallback xmlns="">
          <p:sp>
            <p:nvSpPr>
              <p:cNvPr id="65" name="Rectangle 64">
                <a:extLst>
                  <a:ext uri="{FF2B5EF4-FFF2-40B4-BE49-F238E27FC236}">
                    <a16:creationId xmlns:a16="http://schemas.microsoft.com/office/drawing/2014/main" id="{754419B9-589C-3242-9351-9BFB37C18062}"/>
                  </a:ext>
                </a:extLst>
              </p:cNvPr>
              <p:cNvSpPr>
                <a:spLocks noRot="1" noChangeAspect="1" noMove="1" noResize="1" noEditPoints="1" noAdjustHandles="1" noChangeArrowheads="1" noChangeShapeType="1" noTextEdit="1"/>
              </p:cNvSpPr>
              <p:nvPr/>
            </p:nvSpPr>
            <p:spPr>
              <a:xfrm>
                <a:off x="805253" y="5365875"/>
                <a:ext cx="2066015" cy="369332"/>
              </a:xfrm>
              <a:prstGeom prst="rect">
                <a:avLst/>
              </a:prstGeom>
              <a:blipFill>
                <a:blip r:embed="rId9"/>
                <a:stretch>
                  <a:fillRect b="-16667"/>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DBD52A8F-0F8C-F341-B958-5C5624983670}"/>
              </a:ext>
            </a:extLst>
          </p:cNvPr>
          <p:cNvSpPr txBox="1"/>
          <p:nvPr/>
        </p:nvSpPr>
        <p:spPr>
          <a:xfrm>
            <a:off x="3152847" y="5587346"/>
            <a:ext cx="1385316" cy="338554"/>
          </a:xfrm>
          <a:prstGeom prst="rect">
            <a:avLst/>
          </a:prstGeom>
          <a:noFill/>
        </p:spPr>
        <p:txBody>
          <a:bodyPr wrap="none" rtlCol="0">
            <a:spAutoFit/>
          </a:bodyPr>
          <a:lstStyle/>
          <a:p>
            <a:r>
              <a:rPr lang="en-US" sz="1600" dirty="0"/>
              <a:t>Logic Rule: L</a:t>
            </a:r>
          </a:p>
        </p:txBody>
      </p:sp>
      <p:cxnSp>
        <p:nvCxnSpPr>
          <p:cNvPr id="70" name="Straight Arrow Connector 69">
            <a:extLst>
              <a:ext uri="{FF2B5EF4-FFF2-40B4-BE49-F238E27FC236}">
                <a16:creationId xmlns:a16="http://schemas.microsoft.com/office/drawing/2014/main" id="{1261807C-4B06-BD4E-A423-0BA2A6C04160}"/>
              </a:ext>
            </a:extLst>
          </p:cNvPr>
          <p:cNvCxnSpPr>
            <a:endCxn id="64" idx="1"/>
          </p:cNvCxnSpPr>
          <p:nvPr/>
        </p:nvCxnSpPr>
        <p:spPr>
          <a:xfrm>
            <a:off x="3090008" y="5551714"/>
            <a:ext cx="156016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22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linds(horizontal)">
                                      <p:cBhvr>
                                        <p:cTn id="7" dur="500"/>
                                        <p:tgtEl>
                                          <p:spTgt spid="65"/>
                                        </p:tgtEl>
                                      </p:cBhvr>
                                    </p:animEffect>
                                  </p:childTnLst>
                                </p:cTn>
                              </p:par>
                              <p:par>
                                <p:cTn id="8" presetID="3" presetClass="entr" presetSubtype="1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blinds(horizontal)">
                                      <p:cBhvr>
                                        <p:cTn id="10" dur="500"/>
                                        <p:tgtEl>
                                          <p:spTgt spid="7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blinds(horizontal)">
                                      <p:cBhvr>
                                        <p:cTn id="13" dur="500"/>
                                        <p:tgtEl>
                                          <p:spTgt spid="6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linds(horizontal)">
                                      <p:cBhvr>
                                        <p:cTn id="18" dur="500"/>
                                        <p:tgtEl>
                                          <p:spTgt spid="6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blinds(horizontal)">
                                      <p:cBhvr>
                                        <p:cTn id="23" dur="500"/>
                                        <p:tgtEl>
                                          <p:spTgt spid="3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blinds(horizontal)">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blinds(horizontal)">
                                      <p:cBhvr>
                                        <p:cTn id="31" dur="500"/>
                                        <p:tgtEl>
                                          <p:spTgt spid="6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blinds(horizontal)">
                                      <p:cBhvr>
                                        <p:cTn id="34" dur="500"/>
                                        <p:tgtEl>
                                          <p:spTgt spid="55"/>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blinds(horizontal)">
                                      <p:cBhvr>
                                        <p:cTn id="42" dur="500"/>
                                        <p:tgtEl>
                                          <p:spTgt spid="58"/>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blinds(horizontal)">
                                      <p:cBhvr>
                                        <p:cTn id="45" dur="500"/>
                                        <p:tgtEl>
                                          <p:spTgt spid="5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blinds(horizontal)">
                                      <p:cBhvr>
                                        <p:cTn id="5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1" grpId="0"/>
      <p:bldP spid="55" grpId="0" animBg="1"/>
      <p:bldP spid="56" grpId="0"/>
      <p:bldP spid="57" grpId="0"/>
      <p:bldP spid="58" grpId="0" animBg="1"/>
      <p:bldP spid="60" grpId="0"/>
      <p:bldP spid="64" grpId="0"/>
      <p:bldP spid="65" grpId="0"/>
      <p:bldP spid="6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CFFDF-4B64-F544-9CF6-D031CDD2E1BB}"/>
              </a:ext>
            </a:extLst>
          </p:cNvPr>
          <p:cNvSpPr>
            <a:spLocks noGrp="1"/>
          </p:cNvSpPr>
          <p:nvPr>
            <p:ph type="title"/>
          </p:nvPr>
        </p:nvSpPr>
        <p:spPr/>
        <p:txBody>
          <a:bodyPr/>
          <a:lstStyle/>
          <a:p>
            <a:r>
              <a:rPr lang="en-US" dirty="0"/>
              <a:t>Variational Inference</a:t>
            </a:r>
          </a:p>
        </p:txBody>
      </p:sp>
      <p:sp>
        <p:nvSpPr>
          <p:cNvPr id="4" name="Slide Number Placeholder 3">
            <a:extLst>
              <a:ext uri="{FF2B5EF4-FFF2-40B4-BE49-F238E27FC236}">
                <a16:creationId xmlns:a16="http://schemas.microsoft.com/office/drawing/2014/main" id="{7F63D907-791A-454A-9C2E-B60C01F7752B}"/>
              </a:ext>
            </a:extLst>
          </p:cNvPr>
          <p:cNvSpPr>
            <a:spLocks noGrp="1"/>
          </p:cNvSpPr>
          <p:nvPr>
            <p:ph type="sldNum" sz="quarter" idx="12"/>
          </p:nvPr>
        </p:nvSpPr>
        <p:spPr/>
        <p:txBody>
          <a:bodyPr/>
          <a:lstStyle/>
          <a:p>
            <a:fld id="{4FAB73BC-B049-4115-A692-8D63A059BFB8}" type="slidenum">
              <a:rPr lang="en-US" smtClean="0"/>
              <a:t>14</a:t>
            </a:fld>
            <a:endParaRPr lang="en-US"/>
          </a:p>
        </p:txBody>
      </p:sp>
      <p:sp>
        <p:nvSpPr>
          <p:cNvPr id="40" name="Right Arrow 39">
            <a:extLst>
              <a:ext uri="{FF2B5EF4-FFF2-40B4-BE49-F238E27FC236}">
                <a16:creationId xmlns:a16="http://schemas.microsoft.com/office/drawing/2014/main" id="{2B958C4B-4F1A-724D-9481-59512CE819E9}"/>
              </a:ext>
            </a:extLst>
          </p:cNvPr>
          <p:cNvSpPr/>
          <p:nvPr/>
        </p:nvSpPr>
        <p:spPr>
          <a:xfrm rot="5400000">
            <a:off x="4429391" y="2327688"/>
            <a:ext cx="230400" cy="32400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00AEA80-7C48-1045-847A-84C18118D766}"/>
              </a:ext>
            </a:extLst>
          </p:cNvPr>
          <p:cNvSpPr txBox="1"/>
          <p:nvPr/>
        </p:nvSpPr>
        <p:spPr>
          <a:xfrm>
            <a:off x="6066671" y="3406856"/>
            <a:ext cx="1388522" cy="369332"/>
          </a:xfrm>
          <a:prstGeom prst="rect">
            <a:avLst/>
          </a:prstGeom>
          <a:noFill/>
        </p:spPr>
        <p:txBody>
          <a:bodyPr wrap="none" rtlCol="0">
            <a:spAutoFit/>
          </a:bodyPr>
          <a:lstStyle/>
          <a:p>
            <a:r>
              <a:rPr lang="en-US" dirty="0"/>
              <a:t>Intractable!</a:t>
            </a:r>
          </a:p>
        </p:txBody>
      </p:sp>
      <p:sp>
        <p:nvSpPr>
          <p:cNvPr id="43" name="Right Arrow 42">
            <a:extLst>
              <a:ext uri="{FF2B5EF4-FFF2-40B4-BE49-F238E27FC236}">
                <a16:creationId xmlns:a16="http://schemas.microsoft.com/office/drawing/2014/main" id="{25594F4A-40CE-9944-95FD-E4AF512FEAA6}"/>
              </a:ext>
            </a:extLst>
          </p:cNvPr>
          <p:cNvSpPr/>
          <p:nvPr/>
        </p:nvSpPr>
        <p:spPr>
          <a:xfrm rot="5400000">
            <a:off x="4429391" y="4472146"/>
            <a:ext cx="230400" cy="32400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1357E09-9FF9-B345-A26F-3EB6428C7947}"/>
                  </a:ext>
                </a:extLst>
              </p:cNvPr>
              <p:cNvSpPr txBox="1"/>
              <p:nvPr/>
            </p:nvSpPr>
            <p:spPr>
              <a:xfrm>
                <a:off x="977300" y="4886047"/>
                <a:ext cx="7266028" cy="4218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 </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charset="0"/>
                                    </a:rPr>
                                    <m:t>𝑎𝑟𝑔𝑚𝑎𝑥</m:t>
                                  </m:r>
                                </m:e>
                                <m:sub>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𝜑</m:t>
                                  </m:r>
                                  <m:r>
                                    <a:rPr lang="en-US" i="1">
                                      <a:latin typeface="Cambria Math" charset="0"/>
                                    </a:rPr>
                                    <m:t> </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𝔼</m:t>
                              </m:r>
                            </m:e>
                            <m:sub>
                              <m:sSub>
                                <m:sSubPr>
                                  <m:ctrlPr>
                                    <a:rPr lang="en-US"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ea typeface="Cambria Math" panose="02040503050406030204" pitchFamily="18" charset="0"/>
                                    </a:rPr>
                                    <m:t>𝜑</m:t>
                                  </m:r>
                                </m:sub>
                              </m:s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𝐿</m:t>
                              </m:r>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𝑥</m:t>
                              </m:r>
                              <m:r>
                                <a:rPr lang="en-US" i="1">
                                  <a:solidFill>
                                    <a:srgbClr val="7030A0"/>
                                  </a:solidFill>
                                  <a:latin typeface="Cambria Math" charset="0"/>
                                </a:rPr>
                                <m:t>,</m:t>
                              </m:r>
                              <m:r>
                                <a:rPr lang="en-US" b="0" i="1" smtClean="0">
                                  <a:solidFill>
                                    <a:srgbClr val="7030A0"/>
                                  </a:solidFill>
                                  <a:latin typeface="Cambria Math" panose="02040503050406030204" pitchFamily="18" charset="0"/>
                                </a:rPr>
                                <m:t>𝑦</m:t>
                              </m:r>
                              <m:r>
                                <a:rPr lang="en-US" b="0" i="1" smtClean="0">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𝑟</m:t>
                              </m:r>
                              <m:r>
                                <a:rPr lang="en-US" i="1">
                                  <a:solidFill>
                                    <a:srgbClr val="7030A0"/>
                                  </a:solidFill>
                                  <a:latin typeface="Cambria Math" panose="02040503050406030204" pitchFamily="18" charset="0"/>
                                </a:rPr>
                                <m:t>)</m:t>
                              </m:r>
                            </m:sub>
                          </m:sSub>
                          <m:r>
                            <m:rPr>
                              <m:sty m:val="p"/>
                            </m:rPr>
                            <a:rPr lang="en-US">
                              <a:latin typeface="Cambria Math" panose="02040503050406030204" pitchFamily="18" charset="0"/>
                            </a:rPr>
                            <m:t>log</m:t>
                          </m:r>
                        </m:fName>
                        <m:e>
                          <m:sSub>
                            <m:sSubPr>
                              <m:ctrlPr>
                                <a:rPr lang="en-US" i="1" smtClean="0">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𝑝</m:t>
                              </m:r>
                            </m:e>
                            <m:sub>
                              <m:r>
                                <a:rPr lang="en-US" i="1">
                                  <a:solidFill>
                                    <a:schemeClr val="accent2"/>
                                  </a:solidFill>
                                  <a:latin typeface="Cambria Math" panose="02040503050406030204" pitchFamily="18" charset="0"/>
                                  <a:ea typeface="Cambria Math" panose="02040503050406030204" pitchFamily="18" charset="0"/>
                                </a:rPr>
                                <m:t>𝛽</m:t>
                              </m:r>
                            </m:sub>
                          </m:sSub>
                          <m:r>
                            <a:rPr lang="en-US"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𝑟</m:t>
                          </m:r>
                          <m:r>
                            <a:rPr lang="en-US"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𝐿</m:t>
                          </m:r>
                          <m:r>
                            <a:rPr lang="en-US" i="1">
                              <a:solidFill>
                                <a:schemeClr val="accent2"/>
                              </a:solidFill>
                              <a:latin typeface="Cambria Math" panose="02040503050406030204" pitchFamily="18" charset="0"/>
                            </a:rPr>
                            <m:t>)</m:t>
                          </m:r>
                        </m:e>
                      </m:func>
                      <m:r>
                        <a:rPr lang="en-US" b="0" i="1" smtClean="0">
                          <a:latin typeface="Cambria Math" panose="02040503050406030204" pitchFamily="18" charset="0"/>
                        </a:rPr>
                        <m:t>−</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𝐾𝐿</m:t>
                          </m:r>
                        </m:sub>
                      </m:sSub>
                      <m:r>
                        <a:rPr lang="en-US" b="0" i="1" smtClean="0">
                          <a:latin typeface="Cambria Math" panose="02040503050406030204" pitchFamily="18" charset="0"/>
                        </a:rPr>
                        <m:t>(</m:t>
                      </m:r>
                      <m:sSub>
                        <m:sSubPr>
                          <m:ctrlPr>
                            <a:rPr lang="en-US"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ea typeface="Cambria Math" panose="02040503050406030204" pitchFamily="18" charset="0"/>
                            </a:rPr>
                            <m:t>𝜑</m:t>
                          </m:r>
                        </m:sub>
                      </m:sSub>
                      <m:d>
                        <m:dPr>
                          <m:ctrlPr>
                            <a:rPr lang="en-US" b="0" i="1" smtClean="0">
                              <a:solidFill>
                                <a:srgbClr val="7030A0"/>
                              </a:solidFill>
                              <a:latin typeface="Cambria Math" panose="02040503050406030204" pitchFamily="18" charset="0"/>
                              <a:ea typeface="Cambria Math" panose="02040503050406030204" pitchFamily="18" charset="0"/>
                            </a:rPr>
                          </m:ctrlPr>
                        </m:dPr>
                        <m:e>
                          <m:r>
                            <a:rPr lang="en-US" b="0" i="1" smtClean="0">
                              <a:solidFill>
                                <a:srgbClr val="7030A0"/>
                              </a:solidFill>
                              <a:latin typeface="Cambria Math" panose="02040503050406030204" pitchFamily="18" charset="0"/>
                              <a:ea typeface="Cambria Math" panose="02040503050406030204" pitchFamily="18" charset="0"/>
                            </a:rPr>
                            <m:t>𝐿</m:t>
                          </m:r>
                        </m:e>
                        <m:e>
                          <m:r>
                            <a:rPr lang="en-US" b="0" i="1" smtClean="0">
                              <a:solidFill>
                                <a:srgbClr val="7030A0"/>
                              </a:solidFill>
                              <a:latin typeface="Cambria Math" panose="02040503050406030204" pitchFamily="18" charset="0"/>
                              <a:ea typeface="Cambria Math" panose="02040503050406030204" pitchFamily="18" charset="0"/>
                            </a:rPr>
                            <m:t>𝑥</m:t>
                          </m:r>
                          <m:r>
                            <a:rPr lang="en-US" i="1">
                              <a:solidFill>
                                <a:srgbClr val="7030A0"/>
                              </a:solidFill>
                              <a:latin typeface="Cambria Math" charset="0"/>
                            </a:rPr>
                            <m:t>,</m:t>
                          </m:r>
                          <m:r>
                            <a:rPr lang="en-US" b="0" i="1" smtClean="0">
                              <a:solidFill>
                                <a:srgbClr val="7030A0"/>
                              </a:solidFill>
                              <a:latin typeface="Cambria Math" panose="02040503050406030204" pitchFamily="18" charset="0"/>
                            </a:rPr>
                            <m:t>𝑦</m:t>
                          </m:r>
                          <m:r>
                            <a:rPr lang="en-US" b="0" i="1" smtClean="0">
                              <a:solidFill>
                                <a:srgbClr val="7030A0"/>
                              </a:solidFill>
                              <a:latin typeface="Cambria Math" panose="02040503050406030204" pitchFamily="18" charset="0"/>
                            </a:rPr>
                            <m:t>, </m:t>
                          </m:r>
                          <m:r>
                            <a:rPr lang="en-US" b="0" i="1" smtClean="0">
                              <a:solidFill>
                                <a:srgbClr val="7030A0"/>
                              </a:solidFill>
                              <a:latin typeface="Cambria Math" panose="02040503050406030204" pitchFamily="18" charset="0"/>
                              <a:ea typeface="Cambria Math" panose="02040503050406030204" pitchFamily="18" charset="0"/>
                            </a:rPr>
                            <m:t>𝑟</m:t>
                          </m:r>
                        </m:e>
                      </m:d>
                      <m:r>
                        <a:rPr lang="en-US" b="0" i="1" smtClean="0">
                          <a:latin typeface="Cambria Math" panose="02040503050406030204" pitchFamily="18" charset="0"/>
                          <a:ea typeface="Cambria Math" panose="02040503050406030204" pitchFamily="18" charset="0"/>
                        </a:rPr>
                        <m:t>∥</m:t>
                      </m:r>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𝑝</m:t>
                          </m:r>
                        </m:e>
                        <m:sub>
                          <m:r>
                            <a:rPr lang="en-US" i="1">
                              <a:solidFill>
                                <a:schemeClr val="accent1"/>
                              </a:solidFill>
                              <a:latin typeface="Cambria Math" panose="02040503050406030204" pitchFamily="18" charset="0"/>
                              <a:ea typeface="Cambria Math" panose="02040503050406030204" pitchFamily="18" charset="0"/>
                            </a:rPr>
                            <m:t>𝛽</m:t>
                          </m:r>
                        </m:sub>
                      </m:sSub>
                      <m:r>
                        <a:rPr lang="en-US" i="1">
                          <a:solidFill>
                            <a:schemeClr val="accent1"/>
                          </a:solidFill>
                          <a:latin typeface="Cambria Math" charset="0"/>
                        </a:rPr>
                        <m:t>(</m:t>
                      </m:r>
                      <m:r>
                        <a:rPr lang="en-US" i="1">
                          <a:solidFill>
                            <a:schemeClr val="accent1"/>
                          </a:solidFill>
                          <a:latin typeface="Cambria Math" charset="0"/>
                        </a:rPr>
                        <m:t>𝐿</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𝑥</m:t>
                      </m:r>
                      <m:r>
                        <a:rPr lang="en-US" i="1">
                          <a:solidFill>
                            <a:schemeClr val="accent1"/>
                          </a:solidFill>
                          <a:latin typeface="Cambria Math" charset="0"/>
                        </a:rPr>
                        <m:t>,</m:t>
                      </m:r>
                      <m:r>
                        <a:rPr lang="en-US" b="0" i="1" smtClean="0">
                          <a:solidFill>
                            <a:schemeClr val="accent1"/>
                          </a:solidFill>
                          <a:latin typeface="Cambria Math" panose="02040503050406030204" pitchFamily="18" charset="0"/>
                        </a:rPr>
                        <m:t>𝑦</m:t>
                      </m:r>
                      <m:r>
                        <a:rPr lang="en-US" i="1">
                          <a:solidFill>
                            <a:schemeClr val="accent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r>
                        <a:rPr lang="en-US" b="0" i="0"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D1357E09-9FF9-B345-A26F-3EB6428C7947}"/>
                  </a:ext>
                </a:extLst>
              </p:cNvPr>
              <p:cNvSpPr txBox="1">
                <a:spLocks noRot="1" noChangeAspect="1" noMove="1" noResize="1" noEditPoints="1" noAdjustHandles="1" noChangeArrowheads="1" noChangeShapeType="1" noTextEdit="1"/>
              </p:cNvSpPr>
              <p:nvPr/>
            </p:nvSpPr>
            <p:spPr>
              <a:xfrm>
                <a:off x="977300" y="4886047"/>
                <a:ext cx="7266028" cy="42184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DE17A3B1-CEBA-F343-9E6B-35AF254BE48E}"/>
                  </a:ext>
                </a:extLst>
              </p:cNvPr>
              <p:cNvSpPr/>
              <p:nvPr/>
            </p:nvSpPr>
            <p:spPr>
              <a:xfrm>
                <a:off x="2673778" y="1428789"/>
                <a:ext cx="3867843" cy="7630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𝑎𝑟𝑔𝑚𝑎𝑥</m:t>
                          </m:r>
                        </m:e>
                        <m:sub>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i="1">
                              <a:latin typeface="Cambria Math" charset="0"/>
                            </a:rPr>
                            <m:t> </m:t>
                          </m:r>
                        </m:sub>
                      </m:sSub>
                      <m:func>
                        <m:funcPr>
                          <m:ctrlPr>
                            <a:rPr lang="en-US" i="1">
                              <a:latin typeface="Cambria Math" panose="02040503050406030204" pitchFamily="18" charset="0"/>
                            </a:rPr>
                          </m:ctrlPr>
                        </m:funcPr>
                        <m:fName>
                          <m:r>
                            <m:rPr>
                              <m:sty m:val="p"/>
                            </m:rPr>
                            <a:rPr lang="en-US">
                              <a:latin typeface="Cambria Math" charset="0"/>
                            </a:rPr>
                            <m:t>log</m:t>
                          </m:r>
                        </m:fName>
                        <m:e>
                          <m:nary>
                            <m:naryPr>
                              <m:chr m:val="∑"/>
                              <m:supHide m:val="on"/>
                              <m:ctrlPr>
                                <a:rPr lang="en-US" i="1">
                                  <a:latin typeface="Cambria Math" panose="02040503050406030204" pitchFamily="18" charset="0"/>
                                </a:rPr>
                              </m:ctrlPr>
                            </m:naryPr>
                            <m:sub>
                              <m:r>
                                <m:rPr>
                                  <m:brk m:alnAt="7"/>
                                </m:rPr>
                                <a:rPr lang="en-US" i="1">
                                  <a:latin typeface="Cambria Math" charset="0"/>
                                </a:rPr>
                                <m:t>𝐿</m:t>
                              </m:r>
                            </m:sub>
                            <m:sup/>
                            <m:e>
                              <m:sSub>
                                <m:sSubPr>
                                  <m:ctrlPr>
                                    <a:rPr lang="en-US" i="1" smtClean="0">
                                      <a:solidFill>
                                        <a:schemeClr val="accent2"/>
                                      </a:solidFill>
                                      <a:latin typeface="Cambria Math" panose="02040503050406030204" pitchFamily="18" charset="0"/>
                                    </a:rPr>
                                  </m:ctrlPr>
                                </m:sSubPr>
                                <m:e>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𝑝</m:t>
                                      </m:r>
                                    </m:e>
                                    <m:sub>
                                      <m:r>
                                        <a:rPr lang="en-US" i="1">
                                          <a:solidFill>
                                            <a:schemeClr val="accent1"/>
                                          </a:solidFill>
                                          <a:latin typeface="Cambria Math" panose="02040503050406030204" pitchFamily="18" charset="0"/>
                                          <a:ea typeface="Cambria Math" panose="02040503050406030204" pitchFamily="18" charset="0"/>
                                        </a:rPr>
                                        <m:t>𝛽</m:t>
                                      </m:r>
                                    </m:sub>
                                  </m:sSub>
                                  <m:d>
                                    <m:dPr>
                                      <m:ctrlPr>
                                        <a:rPr lang="en-US" i="1">
                                          <a:solidFill>
                                            <a:schemeClr val="accent1"/>
                                          </a:solidFill>
                                          <a:latin typeface="Cambria Math" panose="02040503050406030204" pitchFamily="18" charset="0"/>
                                          <a:ea typeface="Cambria Math" panose="02040503050406030204" pitchFamily="18" charset="0"/>
                                        </a:rPr>
                                      </m:ctrlPr>
                                    </m:dPr>
                                    <m:e>
                                      <m:r>
                                        <a:rPr lang="en-US" i="1">
                                          <a:solidFill>
                                            <a:schemeClr val="accent1"/>
                                          </a:solidFill>
                                          <a:latin typeface="Cambria Math" charset="0"/>
                                        </a:rPr>
                                        <m:t>𝐿</m:t>
                                      </m:r>
                                    </m:e>
                                    <m:e>
                                      <m:r>
                                        <a:rPr lang="en-US" b="0" i="1" smtClean="0">
                                          <a:solidFill>
                                            <a:schemeClr val="accent1"/>
                                          </a:solidFill>
                                          <a:latin typeface="Cambria Math" panose="02040503050406030204" pitchFamily="18" charset="0"/>
                                        </a:rPr>
                                        <m:t>𝑥</m:t>
                                      </m:r>
                                      <m:r>
                                        <a:rPr lang="en-US" i="1">
                                          <a:solidFill>
                                            <a:schemeClr val="accent1"/>
                                          </a:solidFill>
                                          <a:latin typeface="Cambria Math" charset="0"/>
                                        </a:rPr>
                                        <m:t>,</m:t>
                                      </m:r>
                                      <m:r>
                                        <a:rPr lang="en-US" b="0" i="1" smtClean="0">
                                          <a:solidFill>
                                            <a:schemeClr val="accent1"/>
                                          </a:solidFill>
                                          <a:latin typeface="Cambria Math" panose="02040503050406030204" pitchFamily="18" charset="0"/>
                                        </a:rPr>
                                        <m:t>𝑦</m:t>
                                      </m:r>
                                    </m:e>
                                  </m:d>
                                  <m:r>
                                    <a:rPr lang="en-US" b="0" i="1" smtClean="0">
                                      <a:solidFill>
                                        <a:schemeClr val="accent1"/>
                                      </a:solidFill>
                                      <a:latin typeface="Cambria Math" panose="02040503050406030204" pitchFamily="18" charset="0"/>
                                    </a:rPr>
                                    <m:t> </m:t>
                                  </m:r>
                                  <m:r>
                                    <a:rPr lang="en-US" i="1">
                                      <a:solidFill>
                                        <a:schemeClr val="accent2"/>
                                      </a:solidFill>
                                      <a:latin typeface="Cambria Math" panose="02040503050406030204" pitchFamily="18" charset="0"/>
                                    </a:rPr>
                                    <m:t>𝑝</m:t>
                                  </m:r>
                                </m:e>
                                <m:sub>
                                  <m:r>
                                    <a:rPr lang="en-US" i="1">
                                      <a:solidFill>
                                        <a:schemeClr val="accent2"/>
                                      </a:solidFill>
                                      <a:latin typeface="Cambria Math" panose="02040503050406030204" pitchFamily="18" charset="0"/>
                                      <a:ea typeface="Cambria Math" panose="02040503050406030204" pitchFamily="18" charset="0"/>
                                    </a:rPr>
                                    <m:t>𝜃</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charset="0"/>
                                    </a:rPr>
                                    <m:t>𝑟</m:t>
                                  </m:r>
                                </m:e>
                                <m:e>
                                  <m:r>
                                    <a:rPr lang="en-US" i="1">
                                      <a:solidFill>
                                        <a:schemeClr val="accent2"/>
                                      </a:solidFill>
                                      <a:latin typeface="Cambria Math" charset="0"/>
                                    </a:rPr>
                                    <m:t>𝐿</m:t>
                                  </m:r>
                                </m:e>
                              </m:d>
                            </m:e>
                          </m:nary>
                        </m:e>
                      </m:func>
                    </m:oMath>
                  </m:oMathPara>
                </a14:m>
                <a:endParaRPr lang="en-US" dirty="0"/>
              </a:p>
            </p:txBody>
          </p:sp>
        </mc:Choice>
        <mc:Fallback xmlns="">
          <p:sp>
            <p:nvSpPr>
              <p:cNvPr id="45" name="Rectangle 44">
                <a:extLst>
                  <a:ext uri="{FF2B5EF4-FFF2-40B4-BE49-F238E27FC236}">
                    <a16:creationId xmlns:a16="http://schemas.microsoft.com/office/drawing/2014/main" id="{DE17A3B1-CEBA-F343-9E6B-35AF254BE48E}"/>
                  </a:ext>
                </a:extLst>
              </p:cNvPr>
              <p:cNvSpPr>
                <a:spLocks noRot="1" noChangeAspect="1" noMove="1" noResize="1" noEditPoints="1" noAdjustHandles="1" noChangeArrowheads="1" noChangeShapeType="1" noTextEdit="1"/>
              </p:cNvSpPr>
              <p:nvPr/>
            </p:nvSpPr>
            <p:spPr>
              <a:xfrm>
                <a:off x="2673778" y="1428789"/>
                <a:ext cx="3867843" cy="763029"/>
              </a:xfrm>
              <a:prstGeom prst="rect">
                <a:avLst/>
              </a:prstGeom>
              <a:blipFill>
                <a:blip r:embed="rId4"/>
                <a:stretch>
                  <a:fillRect t="-122951" b="-170492"/>
                </a:stretch>
              </a:blipFill>
            </p:spPr>
            <p:txBody>
              <a:bodyPr/>
              <a:lstStyle/>
              <a:p>
                <a:r>
                  <a:rPr lang="en-US">
                    <a:noFill/>
                  </a:rPr>
                  <a:t> </a:t>
                </a:r>
              </a:p>
            </p:txBody>
          </p:sp>
        </mc:Fallback>
      </mc:AlternateContent>
      <p:grpSp>
        <p:nvGrpSpPr>
          <p:cNvPr id="55" name="Group 54">
            <a:extLst>
              <a:ext uri="{FF2B5EF4-FFF2-40B4-BE49-F238E27FC236}">
                <a16:creationId xmlns:a16="http://schemas.microsoft.com/office/drawing/2014/main" id="{B2B674A5-2747-7743-9A15-3B985567B16A}"/>
              </a:ext>
            </a:extLst>
          </p:cNvPr>
          <p:cNvGrpSpPr/>
          <p:nvPr/>
        </p:nvGrpSpPr>
        <p:grpSpPr>
          <a:xfrm>
            <a:off x="777141" y="2544548"/>
            <a:ext cx="1644074" cy="1831646"/>
            <a:chOff x="777141" y="2544548"/>
            <a:chExt cx="1644074" cy="1831646"/>
          </a:xfrm>
        </p:grpSpPr>
        <p:sp>
          <p:nvSpPr>
            <p:cNvPr id="41" name="Rectangle 40">
              <a:extLst>
                <a:ext uri="{FF2B5EF4-FFF2-40B4-BE49-F238E27FC236}">
                  <a16:creationId xmlns:a16="http://schemas.microsoft.com/office/drawing/2014/main" id="{7F37A78F-1841-A146-9B2E-F945BFA2F86F}"/>
                </a:ext>
              </a:extLst>
            </p:cNvPr>
            <p:cNvSpPr/>
            <p:nvPr/>
          </p:nvSpPr>
          <p:spPr>
            <a:xfrm>
              <a:off x="777142" y="2956339"/>
              <a:ext cx="1644073" cy="115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6516F9F-2A23-624D-89F2-D81B2E2A519C}"/>
                </a:ext>
              </a:extLst>
            </p:cNvPr>
            <p:cNvSpPr/>
            <p:nvPr/>
          </p:nvSpPr>
          <p:spPr>
            <a:xfrm>
              <a:off x="777141" y="4260994"/>
              <a:ext cx="1644073" cy="115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D6EFC530-1F5A-294C-AB48-7E461528381C}"/>
                </a:ext>
              </a:extLst>
            </p:cNvPr>
            <p:cNvCxnSpPr/>
            <p:nvPr/>
          </p:nvCxnSpPr>
          <p:spPr>
            <a:xfrm>
              <a:off x="777141" y="3420364"/>
              <a:ext cx="16440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686968C-9168-FC41-9263-C4B20515A2A8}"/>
                </a:ext>
              </a:extLst>
            </p:cNvPr>
            <p:cNvCxnSpPr/>
            <p:nvPr/>
          </p:nvCxnSpPr>
          <p:spPr>
            <a:xfrm flipH="1">
              <a:off x="1599175" y="3057032"/>
              <a:ext cx="2" cy="34882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2781D52-6D05-BA4B-81D8-1F80DC99D00F}"/>
                </a:ext>
              </a:extLst>
            </p:cNvPr>
            <p:cNvCxnSpPr>
              <a:cxnSpLocks/>
              <a:endCxn id="49" idx="0"/>
            </p:cNvCxnSpPr>
            <p:nvPr/>
          </p:nvCxnSpPr>
          <p:spPr>
            <a:xfrm flipH="1">
              <a:off x="1599178" y="3440871"/>
              <a:ext cx="2" cy="82012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1572C6A-5B2F-3E4A-ABF8-6249D85BD527}"/>
                </a:ext>
              </a:extLst>
            </p:cNvPr>
            <p:cNvSpPr txBox="1"/>
            <p:nvPr/>
          </p:nvSpPr>
          <p:spPr>
            <a:xfrm>
              <a:off x="777141" y="3694133"/>
              <a:ext cx="660758" cy="307777"/>
            </a:xfrm>
            <a:prstGeom prst="rect">
              <a:avLst/>
            </a:prstGeom>
            <a:noFill/>
          </p:spPr>
          <p:txBody>
            <a:bodyPr wrap="none" rtlCol="0">
              <a:spAutoFit/>
            </a:bodyPr>
            <a:lstStyle/>
            <a:p>
              <a:r>
                <a:rPr lang="en-US" sz="1400" dirty="0"/>
                <a:t>ELBO</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F92032D-5703-7341-BB91-8F04286ABF5B}"/>
                    </a:ext>
                  </a:extLst>
                </p:cNvPr>
                <p:cNvSpPr txBox="1"/>
                <p:nvPr/>
              </p:nvSpPr>
              <p:spPr>
                <a:xfrm>
                  <a:off x="872854" y="2544548"/>
                  <a:ext cx="1452642"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Log p(r |x</a:t>
                  </a:r>
                  <a14:m>
                    <m:oMath xmlns:m="http://schemas.openxmlformats.org/officeDocument/2006/math">
                      <m:r>
                        <a:rPr lang="en-US" i="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y</m:t>
                      </m:r>
                    </m:oMath>
                  </a14:m>
                  <a:r>
                    <a:rPr lang="en-US" dirty="0">
                      <a:latin typeface="Cambria Math" panose="02040503050406030204" pitchFamily="18" charset="0"/>
                      <a:ea typeface="Cambria Math" panose="02040503050406030204" pitchFamily="18" charset="0"/>
                    </a:rPr>
                    <a:t>)</a:t>
                  </a:r>
                </a:p>
              </p:txBody>
            </p:sp>
          </mc:Choice>
          <mc:Fallback xmlns="">
            <p:sp>
              <p:nvSpPr>
                <p:cNvPr id="51" name="TextBox 50">
                  <a:extLst>
                    <a:ext uri="{FF2B5EF4-FFF2-40B4-BE49-F238E27FC236}">
                      <a16:creationId xmlns:a16="http://schemas.microsoft.com/office/drawing/2014/main" id="{0F92032D-5703-7341-BB91-8F04286ABF5B}"/>
                    </a:ext>
                  </a:extLst>
                </p:cNvPr>
                <p:cNvSpPr txBox="1">
                  <a:spLocks noRot="1" noChangeAspect="1" noMove="1" noResize="1" noEditPoints="1" noAdjustHandles="1" noChangeArrowheads="1" noChangeShapeType="1" noTextEdit="1"/>
                </p:cNvSpPr>
                <p:nvPr/>
              </p:nvSpPr>
              <p:spPr>
                <a:xfrm>
                  <a:off x="872854" y="2544548"/>
                  <a:ext cx="1452642" cy="369332"/>
                </a:xfrm>
                <a:prstGeom prst="rect">
                  <a:avLst/>
                </a:prstGeom>
                <a:blipFill>
                  <a:blip r:embed="rId5"/>
                  <a:stretch>
                    <a:fillRect l="-3478" t="-6667" r="-3478"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BB0C0005-53C0-A849-AC26-5D1C03B434F6}"/>
                  </a:ext>
                </a:extLst>
              </p:cNvPr>
              <p:cNvSpPr/>
              <p:nvPr/>
            </p:nvSpPr>
            <p:spPr>
              <a:xfrm>
                <a:off x="2713963" y="5498367"/>
                <a:ext cx="3766480" cy="394019"/>
              </a:xfrm>
              <a:prstGeom prst="rect">
                <a:avLst/>
              </a:prstGeom>
            </p:spPr>
            <p:txBody>
              <a:bodyPr wrap="none">
                <a:spAutoFit/>
              </a:bodyPr>
              <a:lstStyle/>
              <a:p>
                <a:r>
                  <a:rPr lang="en-US" dirty="0">
                    <a:ea typeface="Cambria Math" panose="02040503050406030204" pitchFamily="18" charset="0"/>
                  </a:rPr>
                  <a:t>Posterior Distribution: </a:t>
                </a:r>
                <a14:m>
                  <m:oMath xmlns:m="http://schemas.openxmlformats.org/officeDocument/2006/math">
                    <m:sSub>
                      <m:sSubPr>
                        <m:ctrlPr>
                          <a:rPr lang="en-US"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ea typeface="Cambria Math" panose="02040503050406030204" pitchFamily="18" charset="0"/>
                          </a:rPr>
                          <m:t>𝜑</m:t>
                        </m:r>
                      </m:sub>
                    </m:sSub>
                    <m:d>
                      <m:dPr>
                        <m:ctrlPr>
                          <a:rPr lang="en-US" i="1">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𝐿</m:t>
                        </m:r>
                      </m:e>
                      <m:e>
                        <m:r>
                          <a:rPr lang="en-US" b="0" i="1" smtClean="0">
                            <a:solidFill>
                              <a:srgbClr val="7030A0"/>
                            </a:solidFill>
                            <a:latin typeface="Cambria Math" panose="02040503050406030204" pitchFamily="18" charset="0"/>
                            <a:ea typeface="Cambria Math" panose="02040503050406030204" pitchFamily="18" charset="0"/>
                          </a:rPr>
                          <m:t>𝑥</m:t>
                        </m:r>
                        <m:r>
                          <a:rPr lang="en-US" i="1">
                            <a:solidFill>
                              <a:srgbClr val="7030A0"/>
                            </a:solidFill>
                            <a:latin typeface="Cambria Math" charset="0"/>
                          </a:rPr>
                          <m:t>,</m:t>
                        </m:r>
                        <m:r>
                          <a:rPr lang="en-US" b="0" i="1" smtClean="0">
                            <a:solidFill>
                              <a:srgbClr val="7030A0"/>
                            </a:solidFill>
                            <a:latin typeface="Cambria Math" panose="02040503050406030204" pitchFamily="18" charset="0"/>
                          </a:rPr>
                          <m:t>𝑦</m:t>
                        </m:r>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ea typeface="Cambria Math" panose="02040503050406030204" pitchFamily="18" charset="0"/>
                          </a:rPr>
                          <m:t>𝑟</m:t>
                        </m:r>
                      </m:e>
                    </m:d>
                  </m:oMath>
                </a14:m>
                <a:endParaRPr lang="en-US" dirty="0"/>
              </a:p>
            </p:txBody>
          </p:sp>
        </mc:Choice>
        <mc:Fallback xmlns="">
          <p:sp>
            <p:nvSpPr>
              <p:cNvPr id="61" name="Rectangle 60">
                <a:extLst>
                  <a:ext uri="{FF2B5EF4-FFF2-40B4-BE49-F238E27FC236}">
                    <a16:creationId xmlns:a16="http://schemas.microsoft.com/office/drawing/2014/main" id="{BB0C0005-53C0-A849-AC26-5D1C03B434F6}"/>
                  </a:ext>
                </a:extLst>
              </p:cNvPr>
              <p:cNvSpPr>
                <a:spLocks noRot="1" noChangeAspect="1" noMove="1" noResize="1" noEditPoints="1" noAdjustHandles="1" noChangeArrowheads="1" noChangeShapeType="1" noTextEdit="1"/>
              </p:cNvSpPr>
              <p:nvPr/>
            </p:nvSpPr>
            <p:spPr>
              <a:xfrm>
                <a:off x="2713963" y="5498367"/>
                <a:ext cx="3766480" cy="394019"/>
              </a:xfrm>
              <a:prstGeom prst="rect">
                <a:avLst/>
              </a:prstGeom>
              <a:blipFill>
                <a:blip r:embed="rId6"/>
                <a:stretch>
                  <a:fillRect l="-1342" t="-3030" b="-12121"/>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47DBC769-440E-4941-A5AF-124E7B9D298F}"/>
              </a:ext>
            </a:extLst>
          </p:cNvPr>
          <p:cNvGrpSpPr/>
          <p:nvPr/>
        </p:nvGrpSpPr>
        <p:grpSpPr>
          <a:xfrm>
            <a:off x="3388723" y="2716094"/>
            <a:ext cx="2445315" cy="1640408"/>
            <a:chOff x="3388723" y="2716094"/>
            <a:chExt cx="2445315" cy="1640408"/>
          </a:xfrm>
        </p:grpSpPr>
        <p:grpSp>
          <p:nvGrpSpPr>
            <p:cNvPr id="7" name="Group 6">
              <a:extLst>
                <a:ext uri="{FF2B5EF4-FFF2-40B4-BE49-F238E27FC236}">
                  <a16:creationId xmlns:a16="http://schemas.microsoft.com/office/drawing/2014/main" id="{A6A74544-8878-3941-B58F-23C5DF5C1829}"/>
                </a:ext>
              </a:extLst>
            </p:cNvPr>
            <p:cNvGrpSpPr/>
            <p:nvPr/>
          </p:nvGrpSpPr>
          <p:grpSpPr>
            <a:xfrm>
              <a:off x="3388723" y="2961569"/>
              <a:ext cx="2445315" cy="1128609"/>
              <a:chOff x="3402310" y="4548726"/>
              <a:chExt cx="2445315" cy="1128609"/>
            </a:xfrm>
          </p:grpSpPr>
          <p:grpSp>
            <p:nvGrpSpPr>
              <p:cNvPr id="10" name="Group 9">
                <a:extLst>
                  <a:ext uri="{FF2B5EF4-FFF2-40B4-BE49-F238E27FC236}">
                    <a16:creationId xmlns:a16="http://schemas.microsoft.com/office/drawing/2014/main" id="{5807F3CD-3211-8B41-9A39-679403149DAC}"/>
                  </a:ext>
                </a:extLst>
              </p:cNvPr>
              <p:cNvGrpSpPr/>
              <p:nvPr/>
            </p:nvGrpSpPr>
            <p:grpSpPr>
              <a:xfrm>
                <a:off x="3402310" y="4548726"/>
                <a:ext cx="2445315" cy="1128609"/>
                <a:chOff x="3763059" y="4638604"/>
                <a:chExt cx="2445315" cy="1128609"/>
              </a:xfrm>
            </p:grpSpPr>
            <p:sp>
              <p:nvSpPr>
                <p:cNvPr id="16" name="Rounded Rectangle 15">
                  <a:extLst>
                    <a:ext uri="{FF2B5EF4-FFF2-40B4-BE49-F238E27FC236}">
                      <a16:creationId xmlns:a16="http://schemas.microsoft.com/office/drawing/2014/main" id="{9D4D5F88-B58B-8540-BA76-AE226E44BDCB}"/>
                    </a:ext>
                  </a:extLst>
                </p:cNvPr>
                <p:cNvSpPr/>
                <p:nvPr/>
              </p:nvSpPr>
              <p:spPr>
                <a:xfrm>
                  <a:off x="3763059" y="4638604"/>
                  <a:ext cx="2445315" cy="11286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ED3EDC9-13F0-4841-93D6-9532A49D6ACB}"/>
                    </a:ext>
                  </a:extLst>
                </p:cNvPr>
                <p:cNvSpPr/>
                <p:nvPr/>
              </p:nvSpPr>
              <p:spPr>
                <a:xfrm>
                  <a:off x="4137513" y="4951743"/>
                  <a:ext cx="130791" cy="1548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7EEA793-5D58-0347-B41C-46B652E7F3AD}"/>
                    </a:ext>
                  </a:extLst>
                </p:cNvPr>
                <p:cNvSpPr/>
                <p:nvPr/>
              </p:nvSpPr>
              <p:spPr>
                <a:xfrm>
                  <a:off x="4202909" y="5334827"/>
                  <a:ext cx="130791" cy="1548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48C758A-1B72-CE4D-A90B-94891209851A}"/>
                    </a:ext>
                  </a:extLst>
                </p:cNvPr>
                <p:cNvSpPr/>
                <p:nvPr/>
              </p:nvSpPr>
              <p:spPr>
                <a:xfrm>
                  <a:off x="4700529" y="5489648"/>
                  <a:ext cx="130791" cy="1548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D173D93-79C4-3D4A-B615-D1553C301728}"/>
                    </a:ext>
                  </a:extLst>
                </p:cNvPr>
                <p:cNvSpPr/>
                <p:nvPr/>
              </p:nvSpPr>
              <p:spPr>
                <a:xfrm>
                  <a:off x="5132753" y="5516412"/>
                  <a:ext cx="130791" cy="1548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03B2806-4555-D346-BDAC-B96EA72CEC04}"/>
                    </a:ext>
                  </a:extLst>
                </p:cNvPr>
                <p:cNvSpPr/>
                <p:nvPr/>
              </p:nvSpPr>
              <p:spPr>
                <a:xfrm>
                  <a:off x="5263544" y="4701319"/>
                  <a:ext cx="130791" cy="1548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E6C2202-E4CD-4047-856D-ED1695769590}"/>
                    </a:ext>
                  </a:extLst>
                </p:cNvPr>
                <p:cNvSpPr/>
                <p:nvPr/>
              </p:nvSpPr>
              <p:spPr>
                <a:xfrm>
                  <a:off x="4799354" y="4974416"/>
                  <a:ext cx="130791" cy="15482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49B67263-FADF-5A40-B3D5-393369EDC295}"/>
                    </a:ext>
                  </a:extLst>
                </p:cNvPr>
                <p:cNvSpPr/>
                <p:nvPr/>
              </p:nvSpPr>
              <p:spPr>
                <a:xfrm>
                  <a:off x="4660338" y="4717569"/>
                  <a:ext cx="130791" cy="1548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FB77CCE1-4AF7-6B42-968E-DBEEF1F23532}"/>
                    </a:ext>
                  </a:extLst>
                </p:cNvPr>
                <p:cNvCxnSpPr/>
                <p:nvPr/>
              </p:nvCxnSpPr>
              <p:spPr>
                <a:xfrm flipV="1">
                  <a:off x="4202909" y="4794980"/>
                  <a:ext cx="457429" cy="1567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DB71BF7-DB5F-AC43-B266-EFF51DE38169}"/>
                    </a:ext>
                  </a:extLst>
                </p:cNvPr>
                <p:cNvCxnSpPr/>
                <p:nvPr/>
              </p:nvCxnSpPr>
              <p:spPr>
                <a:xfrm flipV="1">
                  <a:off x="4791129" y="4778730"/>
                  <a:ext cx="472416" cy="1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8B3D79-7087-7A45-952C-37D8D21A1766}"/>
                    </a:ext>
                  </a:extLst>
                </p:cNvPr>
                <p:cNvCxnSpPr/>
                <p:nvPr/>
              </p:nvCxnSpPr>
              <p:spPr>
                <a:xfrm>
                  <a:off x="4831320" y="5567059"/>
                  <a:ext cx="301433" cy="267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6FDF81F-9B09-B64C-91C0-AF64F9251781}"/>
                    </a:ext>
                  </a:extLst>
                </p:cNvPr>
                <p:cNvSpPr/>
                <p:nvPr/>
              </p:nvSpPr>
              <p:spPr>
                <a:xfrm>
                  <a:off x="5641614" y="5151988"/>
                  <a:ext cx="130791" cy="1548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24A0D519-632D-E246-9736-3119AD3DF95D}"/>
                    </a:ext>
                  </a:extLst>
                </p:cNvPr>
                <p:cNvCxnSpPr/>
                <p:nvPr/>
              </p:nvCxnSpPr>
              <p:spPr>
                <a:xfrm>
                  <a:off x="4268304" y="5029154"/>
                  <a:ext cx="531050" cy="226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C36A65-71B3-2148-929C-81C2653F1F5C}"/>
                    </a:ext>
                  </a:extLst>
                </p:cNvPr>
                <p:cNvCxnSpPr/>
                <p:nvPr/>
              </p:nvCxnSpPr>
              <p:spPr>
                <a:xfrm flipV="1">
                  <a:off x="4812166" y="5229399"/>
                  <a:ext cx="829448" cy="2829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118154-DC70-0A4F-8AF5-6453C7220C8A}"/>
                    </a:ext>
                  </a:extLst>
                </p:cNvPr>
                <p:cNvCxnSpPr/>
                <p:nvPr/>
              </p:nvCxnSpPr>
              <p:spPr>
                <a:xfrm flipH="1">
                  <a:off x="5244390" y="5284136"/>
                  <a:ext cx="416377" cy="2549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1C556BE-4580-904E-BE6F-54B50E59BD44}"/>
                    </a:ext>
                  </a:extLst>
                </p:cNvPr>
                <p:cNvCxnSpPr/>
                <p:nvPr/>
              </p:nvCxnSpPr>
              <p:spPr>
                <a:xfrm flipV="1">
                  <a:off x="4930145" y="5022571"/>
                  <a:ext cx="485799" cy="29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C56EA8C-164D-BA41-9EFB-C2B706C099A2}"/>
                    </a:ext>
                  </a:extLst>
                </p:cNvPr>
                <p:cNvSpPr/>
                <p:nvPr/>
              </p:nvSpPr>
              <p:spPr>
                <a:xfrm>
                  <a:off x="5711351" y="5426800"/>
                  <a:ext cx="342286" cy="270976"/>
                </a:xfrm>
                <a:prstGeom prst="rect">
                  <a:avLst/>
                </a:prstGeom>
              </p:spPr>
              <p:txBody>
                <a:bodyPr wrap="none">
                  <a:spAutoFit/>
                </a:bodyPr>
                <a:lstStyle/>
                <a:p>
                  <a:pPr algn="ctr"/>
                  <a:r>
                    <a:rPr lang="en-US"/>
                    <a:t>KG</a:t>
                  </a:r>
                  <a:endParaRPr lang="en-US" dirty="0"/>
                </a:p>
              </p:txBody>
            </p:sp>
            <p:sp>
              <p:nvSpPr>
                <p:cNvPr id="33" name="Oval 32">
                  <a:extLst>
                    <a:ext uri="{FF2B5EF4-FFF2-40B4-BE49-F238E27FC236}">
                      <a16:creationId xmlns:a16="http://schemas.microsoft.com/office/drawing/2014/main" id="{514B5F80-08E6-AA40-A966-02BE15BF3773}"/>
                    </a:ext>
                  </a:extLst>
                </p:cNvPr>
                <p:cNvSpPr/>
                <p:nvPr/>
              </p:nvSpPr>
              <p:spPr>
                <a:xfrm>
                  <a:off x="5311440" y="4958223"/>
                  <a:ext cx="130791" cy="15482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7D11FD63-D864-AB4E-A8F3-06ACCB88C162}"/>
                    </a:ext>
                  </a:extLst>
                </p:cNvPr>
                <p:cNvCxnSpPr/>
                <p:nvPr/>
              </p:nvCxnSpPr>
              <p:spPr>
                <a:xfrm flipH="1" flipV="1">
                  <a:off x="5442231" y="5035634"/>
                  <a:ext cx="218538" cy="1390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CE4B58A-90CB-0643-BF7C-7B91E9908CE8}"/>
                    </a:ext>
                  </a:extLst>
                </p:cNvPr>
                <p:cNvCxnSpPr/>
                <p:nvPr/>
              </p:nvCxnSpPr>
              <p:spPr>
                <a:xfrm>
                  <a:off x="4333700" y="5412238"/>
                  <a:ext cx="366829" cy="1548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B3A7C7D-41FF-F44F-857D-24986FE6DB99}"/>
                    </a:ext>
                  </a:extLst>
                </p:cNvPr>
                <p:cNvCxnSpPr/>
                <p:nvPr/>
              </p:nvCxnSpPr>
              <p:spPr>
                <a:xfrm>
                  <a:off x="4202909" y="5106564"/>
                  <a:ext cx="19154" cy="250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612D149-E455-1645-8FE9-E54CE5931D32}"/>
                    </a:ext>
                  </a:extLst>
                </p:cNvPr>
                <p:cNvCxnSpPr/>
                <p:nvPr/>
              </p:nvCxnSpPr>
              <p:spPr>
                <a:xfrm flipH="1" flipV="1">
                  <a:off x="5394335" y="4778730"/>
                  <a:ext cx="312675" cy="373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0A22F7AE-8574-E648-8E08-3A75235FE750}"/>
                  </a:ext>
                </a:extLst>
              </p:cNvPr>
              <p:cNvSpPr/>
              <p:nvPr/>
            </p:nvSpPr>
            <p:spPr>
              <a:xfrm>
                <a:off x="4230306" y="5143252"/>
                <a:ext cx="130791" cy="1548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1333257-CCA2-5841-870F-9DC28A486CC2}"/>
                  </a:ext>
                </a:extLst>
              </p:cNvPr>
              <p:cNvCxnSpPr>
                <a:cxnSpLocks/>
                <a:stCxn id="17" idx="5"/>
                <a:endCxn id="11" idx="2"/>
              </p:cNvCxnSpPr>
              <p:nvPr/>
            </p:nvCxnSpPr>
            <p:spPr>
              <a:xfrm>
                <a:off x="3888401" y="4994013"/>
                <a:ext cx="341905" cy="226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8D1F9A4-C0C2-6A46-89C2-8F2099C2F23B}"/>
                  </a:ext>
                </a:extLst>
              </p:cNvPr>
              <p:cNvCxnSpPr>
                <a:cxnSpLocks/>
                <a:stCxn id="33" idx="3"/>
                <a:endCxn id="11" idx="6"/>
              </p:cNvCxnSpPr>
              <p:nvPr/>
            </p:nvCxnSpPr>
            <p:spPr>
              <a:xfrm flipH="1">
                <a:off x="4361097" y="5000493"/>
                <a:ext cx="608748" cy="2201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1E8ED71-11AC-364C-A813-506ED10BCB90}"/>
                      </a:ext>
                    </a:extLst>
                  </p:cNvPr>
                  <p:cNvSpPr/>
                  <p:nvPr/>
                </p:nvSpPr>
                <p:spPr>
                  <a:xfrm>
                    <a:off x="3416599" y="4719451"/>
                    <a:ext cx="3711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dirty="0"/>
                  </a:p>
                </p:txBody>
              </p:sp>
            </mc:Choice>
            <mc:Fallback xmlns="">
              <p:sp>
                <p:nvSpPr>
                  <p:cNvPr id="14" name="Rectangle 13">
                    <a:extLst>
                      <a:ext uri="{FF2B5EF4-FFF2-40B4-BE49-F238E27FC236}">
                        <a16:creationId xmlns:a16="http://schemas.microsoft.com/office/drawing/2014/main" id="{81E8ED71-11AC-364C-A813-506ED10BCB90}"/>
                      </a:ext>
                    </a:extLst>
                  </p:cNvPr>
                  <p:cNvSpPr>
                    <a:spLocks noRot="1" noChangeAspect="1" noMove="1" noResize="1" noEditPoints="1" noAdjustHandles="1" noChangeArrowheads="1" noChangeShapeType="1" noTextEdit="1"/>
                  </p:cNvSpPr>
                  <p:nvPr/>
                </p:nvSpPr>
                <p:spPr>
                  <a:xfrm>
                    <a:off x="3416599" y="4719451"/>
                    <a:ext cx="37119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A298568-6740-2B4B-A2A8-9B8E70247FA3}"/>
                      </a:ext>
                    </a:extLst>
                  </p:cNvPr>
                  <p:cNvSpPr/>
                  <p:nvPr/>
                </p:nvSpPr>
                <p:spPr>
                  <a:xfrm>
                    <a:off x="5399201" y="496474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oMath>
                      </m:oMathPara>
                    </a14:m>
                    <a:endParaRPr lang="en-US" dirty="0"/>
                  </a:p>
                </p:txBody>
              </p:sp>
            </mc:Choice>
            <mc:Fallback xmlns="">
              <p:sp>
                <p:nvSpPr>
                  <p:cNvPr id="15" name="Rectangle 14">
                    <a:extLst>
                      <a:ext uri="{FF2B5EF4-FFF2-40B4-BE49-F238E27FC236}">
                        <a16:creationId xmlns:a16="http://schemas.microsoft.com/office/drawing/2014/main" id="{3A298568-6740-2B4B-A2A8-9B8E70247FA3}"/>
                      </a:ext>
                    </a:extLst>
                  </p:cNvPr>
                  <p:cNvSpPr>
                    <a:spLocks noRot="1" noChangeAspect="1" noMove="1" noResize="1" noEditPoints="1" noAdjustHandles="1" noChangeArrowheads="1" noChangeShapeType="1" noTextEdit="1"/>
                  </p:cNvSpPr>
                  <p:nvPr/>
                </p:nvSpPr>
                <p:spPr>
                  <a:xfrm>
                    <a:off x="5399201" y="4964747"/>
                    <a:ext cx="374590" cy="369332"/>
                  </a:xfrm>
                  <a:prstGeom prst="rect">
                    <a:avLst/>
                  </a:prstGeom>
                  <a:blipFill>
                    <a:blip r:embed="rId8"/>
                    <a:stretch>
                      <a:fillRect b="-6452"/>
                    </a:stretch>
                  </a:blipFill>
                </p:spPr>
                <p:txBody>
                  <a:bodyPr/>
                  <a:lstStyle/>
                  <a:p>
                    <a:r>
                      <a:rPr lang="en-US">
                        <a:noFill/>
                      </a:rPr>
                      <a:t> </a:t>
                    </a:r>
                  </a:p>
                </p:txBody>
              </p:sp>
            </mc:Fallback>
          </mc:AlternateContent>
        </p:grpSp>
        <p:pic>
          <p:nvPicPr>
            <p:cNvPr id="9218" name="Picture 2">
              <a:extLst>
                <a:ext uri="{FF2B5EF4-FFF2-40B4-BE49-F238E27FC236}">
                  <a16:creationId xmlns:a16="http://schemas.microsoft.com/office/drawing/2014/main" id="{DE886881-676B-F249-8247-31B13331AC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83446" y="2716094"/>
              <a:ext cx="1777108" cy="1640408"/>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Footer Placeholder 7">
            <a:extLst>
              <a:ext uri="{FF2B5EF4-FFF2-40B4-BE49-F238E27FC236}">
                <a16:creationId xmlns:a16="http://schemas.microsoft.com/office/drawing/2014/main" id="{7D1A1271-5D8A-3D41-B4E2-A96426C76F93}"/>
              </a:ext>
            </a:extLst>
          </p:cNvPr>
          <p:cNvSpPr>
            <a:spLocks noGrp="1"/>
          </p:cNvSpPr>
          <p:nvPr>
            <p:ph type="ftr" sz="quarter" idx="11"/>
          </p:nvPr>
        </p:nvSpPr>
        <p:spPr/>
        <p:txBody>
          <a:bodyPr/>
          <a:lstStyle/>
          <a:p>
            <a:pPr algn="l"/>
            <a:r>
              <a:rPr lang="en-US"/>
              <a:t>Blei et al. 2016</a:t>
            </a:r>
            <a:endParaRPr lang="en-US" dirty="0"/>
          </a:p>
        </p:txBody>
      </p:sp>
    </p:spTree>
    <p:extLst>
      <p:ext uri="{BB962C8B-B14F-4D97-AF65-F5344CB8AC3E}">
        <p14:creationId xmlns:p14="http://schemas.microsoft.com/office/powerpoint/2010/main" val="394956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linds(horizontal)">
                                      <p:cBhvr>
                                        <p:cTn id="7" dur="500"/>
                                        <p:tgtEl>
                                          <p:spTgt spid="40"/>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blinds(horizontal)">
                                      <p:cBhvr>
                                        <p:cTn id="18" dur="500"/>
                                        <p:tgtEl>
                                          <p:spTgt spid="5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linds(horizontal)">
                                      <p:cBhvr>
                                        <p:cTn id="23" dur="500"/>
                                        <p:tgtEl>
                                          <p:spTgt spid="4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blinds(horizontal)">
                                      <p:cBhvr>
                                        <p:cTn id="2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 grpId="0"/>
      <p:bldP spid="43" grpId="0" animBg="1"/>
      <p:bldP spid="6" grpId="0"/>
      <p:bldP spid="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AB5A7-7DE2-C846-8051-D4109BD872F4}"/>
              </a:ext>
            </a:extLst>
          </p:cNvPr>
          <p:cNvSpPr>
            <a:spLocks noGrp="1"/>
          </p:cNvSpPr>
          <p:nvPr>
            <p:ph type="title"/>
          </p:nvPr>
        </p:nvSpPr>
        <p:spPr/>
        <p:txBody>
          <a:bodyPr>
            <a:noAutofit/>
          </a:bodyPr>
          <a:lstStyle/>
          <a:p>
            <a:r>
              <a:rPr lang="en-US" dirty="0"/>
              <a:t>Variational Inference (ELBO)</a:t>
            </a:r>
          </a:p>
        </p:txBody>
      </p:sp>
      <p:sp>
        <p:nvSpPr>
          <p:cNvPr id="6" name="TextBox 5">
            <a:extLst>
              <a:ext uri="{FF2B5EF4-FFF2-40B4-BE49-F238E27FC236}">
                <a16:creationId xmlns:a16="http://schemas.microsoft.com/office/drawing/2014/main" id="{7B841DBB-9156-C846-A3D5-ED08B96DCC84}"/>
              </a:ext>
            </a:extLst>
          </p:cNvPr>
          <p:cNvSpPr txBox="1"/>
          <p:nvPr/>
        </p:nvSpPr>
        <p:spPr>
          <a:xfrm>
            <a:off x="4087494" y="5560298"/>
            <a:ext cx="797013" cy="369332"/>
          </a:xfrm>
          <a:prstGeom prst="rect">
            <a:avLst/>
          </a:prstGeom>
          <a:noFill/>
        </p:spPr>
        <p:txBody>
          <a:bodyPr wrap="none" rtlCol="0">
            <a:spAutoFit/>
          </a:bodyPr>
          <a:lstStyle/>
          <a:p>
            <a:r>
              <a:rPr lang="en-US" dirty="0"/>
              <a:t>ELBO</a:t>
            </a:r>
          </a:p>
        </p:txBody>
      </p:sp>
      <p:grpSp>
        <p:nvGrpSpPr>
          <p:cNvPr id="49" name="Group 48">
            <a:extLst>
              <a:ext uri="{FF2B5EF4-FFF2-40B4-BE49-F238E27FC236}">
                <a16:creationId xmlns:a16="http://schemas.microsoft.com/office/drawing/2014/main" id="{53F064E4-05B9-7546-83FF-04ADA08699CC}"/>
              </a:ext>
            </a:extLst>
          </p:cNvPr>
          <p:cNvGrpSpPr/>
          <p:nvPr/>
        </p:nvGrpSpPr>
        <p:grpSpPr>
          <a:xfrm>
            <a:off x="628649" y="4182081"/>
            <a:ext cx="3607727" cy="804529"/>
            <a:chOff x="628649" y="4182081"/>
            <a:chExt cx="3607727" cy="804529"/>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B564B5E-53DE-084C-A506-D74F25995466}"/>
                    </a:ext>
                  </a:extLst>
                </p:cNvPr>
                <p:cNvSpPr/>
                <p:nvPr/>
              </p:nvSpPr>
              <p:spPr>
                <a:xfrm>
                  <a:off x="628650" y="4543732"/>
                  <a:ext cx="3607726" cy="442878"/>
                </a:xfrm>
                <a:prstGeom prst="rect">
                  <a:avLst/>
                </a:prstGeom>
                <a:noFill/>
                <a:ln w="127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sSub>
                              <m:sSubPr>
                                <m:ctrlPr>
                                  <a:rPr lang="en-US" i="1" smtClean="0">
                                    <a:solidFill>
                                      <a:srgbClr val="7030A0"/>
                                    </a:solidFill>
                                    <a:latin typeface="Cambria Math" panose="02040503050406030204" pitchFamily="18" charset="0"/>
                                    <a:ea typeface="Cambria Math" panose="02040503050406030204" pitchFamily="18" charset="0"/>
                                  </a:rPr>
                                </m:ctrlPr>
                              </m:sSubPr>
                              <m:e>
                                <m:r>
                                  <a:rPr lang="en-US" i="1">
                                    <a:solidFill>
                                      <a:srgbClr val="7030A0"/>
                                    </a:solidFill>
                                    <a:latin typeface="Cambria Math" panose="02040503050406030204" pitchFamily="18" charset="0"/>
                                    <a:ea typeface="Cambria Math" panose="02040503050406030204" pitchFamily="18" charset="0"/>
                                  </a:rPr>
                                  <m:t>𝑞</m:t>
                                </m:r>
                              </m:e>
                              <m:sub>
                                <m:r>
                                  <a:rPr lang="en-US" i="1">
                                    <a:solidFill>
                                      <a:srgbClr val="7030A0"/>
                                    </a:solidFill>
                                    <a:latin typeface="Cambria Math" panose="02040503050406030204" pitchFamily="18" charset="0"/>
                                    <a:ea typeface="Cambria Math" panose="02040503050406030204" pitchFamily="18" charset="0"/>
                                  </a:rPr>
                                  <m:t>𝜑</m:t>
                                </m:r>
                              </m:sub>
                            </m:sSub>
                            <m:d>
                              <m:dPr>
                                <m:ctrlPr>
                                  <a:rPr lang="en-US" i="1" smtClean="0">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𝐿</m:t>
                                </m:r>
                              </m:e>
                              <m:e>
                                <m:r>
                                  <a:rPr lang="en-US" b="0" i="1" smtClean="0">
                                    <a:solidFill>
                                      <a:srgbClr val="7030A0"/>
                                    </a:solidFill>
                                    <a:latin typeface="Cambria Math" panose="02040503050406030204" pitchFamily="18" charset="0"/>
                                    <a:ea typeface="Cambria Math" panose="02040503050406030204" pitchFamily="18" charset="0"/>
                                  </a:rPr>
                                  <m:t>𝑥</m:t>
                                </m:r>
                                <m:r>
                                  <a:rPr lang="en-US" i="1">
                                    <a:solidFill>
                                      <a:srgbClr val="7030A0"/>
                                    </a:solidFill>
                                    <a:latin typeface="Cambria Math" panose="02040503050406030204" pitchFamily="18" charset="0"/>
                                    <a:ea typeface="Cambria Math" panose="02040503050406030204" pitchFamily="18" charset="0"/>
                                  </a:rPr>
                                  <m:t>,</m:t>
                                </m:r>
                                <m:r>
                                  <a:rPr lang="en-US" b="0" i="1" smtClean="0">
                                    <a:solidFill>
                                      <a:srgbClr val="7030A0"/>
                                    </a:solidFill>
                                    <a:latin typeface="Cambria Math" panose="02040503050406030204" pitchFamily="18" charset="0"/>
                                    <a:ea typeface="Cambria Math" panose="02040503050406030204" pitchFamily="18" charset="0"/>
                                  </a:rPr>
                                  <m:t>𝑦</m:t>
                                </m:r>
                                <m:r>
                                  <a:rPr lang="en-US" i="1">
                                    <a:solidFill>
                                      <a:srgbClr val="7030A0"/>
                                    </a:solidFill>
                                    <a:latin typeface="Cambria Math" panose="02040503050406030204" pitchFamily="18" charset="0"/>
                                    <a:ea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rPr>
                                  <m:t>𝑟</m:t>
                                </m:r>
                              </m:e>
                            </m:d>
                          </m:sub>
                        </m:sSub>
                        <m:d>
                          <m:dPr>
                            <m:begChr m:val="["/>
                            <m:endChr m:val="]"/>
                            <m:ctrlPr>
                              <a:rPr lang="en-US" i="1">
                                <a:latin typeface="Cambria Math" panose="02040503050406030204" pitchFamily="18" charset="0"/>
                                <a:ea typeface="Cambria Math" panose="02040503050406030204" pitchFamily="18" charset="0"/>
                              </a:rPr>
                            </m:ctrlPr>
                          </m:dPr>
                          <m:e>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𝑝</m:t>
                                    </m:r>
                                  </m:e>
                                  <m:sub>
                                    <m:r>
                                      <a:rPr lang="en-US" i="1">
                                        <a:solidFill>
                                          <a:schemeClr val="accent2"/>
                                        </a:solidFill>
                                        <a:latin typeface="Cambria Math" panose="02040503050406030204" pitchFamily="18" charset="0"/>
                                        <a:ea typeface="Cambria Math" panose="02040503050406030204" pitchFamily="18" charset="0"/>
                                      </a:rPr>
                                      <m:t>𝜃</m:t>
                                    </m:r>
                                  </m:sub>
                                </m:sSub>
                                <m:d>
                                  <m:dPr>
                                    <m:ctrlPr>
                                      <a:rPr lang="en-US" i="1">
                                        <a:solidFill>
                                          <a:schemeClr val="accent2"/>
                                        </a:solidFill>
                                        <a:latin typeface="Cambria Math" panose="02040503050406030204" pitchFamily="18" charset="0"/>
                                        <a:ea typeface="Cambria Math" panose="02040503050406030204" pitchFamily="18" charset="0"/>
                                      </a:rPr>
                                    </m:ctrlPr>
                                  </m:dPr>
                                  <m:e>
                                    <m:r>
                                      <a:rPr lang="en-US" i="1">
                                        <a:solidFill>
                                          <a:schemeClr val="accent2"/>
                                        </a:solidFill>
                                        <a:latin typeface="Cambria Math" panose="02040503050406030204" pitchFamily="18" charset="0"/>
                                        <a:ea typeface="Cambria Math" panose="02040503050406030204" pitchFamily="18" charset="0"/>
                                      </a:rPr>
                                      <m:t>𝑟</m:t>
                                    </m:r>
                                  </m:e>
                                  <m:e>
                                    <m:r>
                                      <a:rPr lang="en-US" i="1">
                                        <a:solidFill>
                                          <a:schemeClr val="accent2"/>
                                        </a:solidFill>
                                        <a:latin typeface="Cambria Math" panose="02040503050406030204" pitchFamily="18" charset="0"/>
                                        <a:ea typeface="Cambria Math" panose="02040503050406030204" pitchFamily="18" charset="0"/>
                                      </a:rPr>
                                      <m:t>𝐿</m:t>
                                    </m:r>
                                  </m:e>
                                </m:d>
                              </m:e>
                            </m:func>
                          </m:e>
                        </m:d>
                      </m:oMath>
                    </m:oMathPara>
                  </a14:m>
                  <a:endParaRPr lang="en-US" dirty="0"/>
                </a:p>
              </p:txBody>
            </p:sp>
          </mc:Choice>
          <mc:Fallback xmlns="">
            <p:sp>
              <p:nvSpPr>
                <p:cNvPr id="4" name="Rectangle 3">
                  <a:extLst>
                    <a:ext uri="{FF2B5EF4-FFF2-40B4-BE49-F238E27FC236}">
                      <a16:creationId xmlns:a16="http://schemas.microsoft.com/office/drawing/2014/main" id="{2B564B5E-53DE-084C-A506-D74F25995466}"/>
                    </a:ext>
                  </a:extLst>
                </p:cNvPr>
                <p:cNvSpPr>
                  <a:spLocks noRot="1" noChangeAspect="1" noMove="1" noResize="1" noEditPoints="1" noAdjustHandles="1" noChangeArrowheads="1" noChangeShapeType="1" noTextEdit="1"/>
                </p:cNvSpPr>
                <p:nvPr/>
              </p:nvSpPr>
              <p:spPr>
                <a:xfrm>
                  <a:off x="628650" y="4543732"/>
                  <a:ext cx="3607726" cy="442878"/>
                </a:xfrm>
                <a:prstGeom prst="rect">
                  <a:avLst/>
                </a:prstGeom>
                <a:blipFill>
                  <a:blip r:embed="rId3"/>
                  <a:stretch>
                    <a:fillRect b="-2703"/>
                  </a:stretch>
                </a:blipFill>
                <a:ln w="12700">
                  <a:solidFill>
                    <a:schemeClr val="tx1"/>
                  </a:solidFill>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9910CB97-490C-FC40-966F-1FF71E68EDB6}"/>
                </a:ext>
              </a:extLst>
            </p:cNvPr>
            <p:cNvSpPr/>
            <p:nvPr/>
          </p:nvSpPr>
          <p:spPr>
            <a:xfrm>
              <a:off x="628649" y="4182081"/>
              <a:ext cx="3607725" cy="369332"/>
            </a:xfrm>
            <a:prstGeom prst="rect">
              <a:avLst/>
            </a:prstGeom>
            <a:solidFill>
              <a:schemeClr val="accent3">
                <a:lumMod val="20000"/>
                <a:lumOff val="80000"/>
              </a:schemeClr>
            </a:solidFill>
            <a:ln w="12700">
              <a:solidFill>
                <a:schemeClr val="tx1"/>
              </a:solidFill>
            </a:ln>
          </p:spPr>
          <p:txBody>
            <a:bodyPr wrap="square">
              <a:spAutoFit/>
            </a:bodyPr>
            <a:lstStyle/>
            <a:p>
              <a:pPr algn="ctr"/>
              <a:r>
                <a:rPr lang="en-US" dirty="0"/>
                <a:t>Reconstruction Likelihood</a:t>
              </a:r>
            </a:p>
          </p:txBody>
        </p:sp>
      </p:grpSp>
      <p:grpSp>
        <p:nvGrpSpPr>
          <p:cNvPr id="50" name="Group 49">
            <a:extLst>
              <a:ext uri="{FF2B5EF4-FFF2-40B4-BE49-F238E27FC236}">
                <a16:creationId xmlns:a16="http://schemas.microsoft.com/office/drawing/2014/main" id="{B12D960F-D861-3345-8781-5E7CFF6EB3F6}"/>
              </a:ext>
            </a:extLst>
          </p:cNvPr>
          <p:cNvGrpSpPr/>
          <p:nvPr/>
        </p:nvGrpSpPr>
        <p:grpSpPr>
          <a:xfrm>
            <a:off x="4776720" y="4202771"/>
            <a:ext cx="3752521" cy="761496"/>
            <a:chOff x="4722128" y="4202771"/>
            <a:chExt cx="3752521" cy="761496"/>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EFDD4CC-B912-7D4C-A7C5-02C5AED28490}"/>
                    </a:ext>
                  </a:extLst>
                </p:cNvPr>
                <p:cNvSpPr/>
                <p:nvPr/>
              </p:nvSpPr>
              <p:spPr>
                <a:xfrm>
                  <a:off x="4722128" y="4570120"/>
                  <a:ext cx="3752521" cy="394147"/>
                </a:xfrm>
                <a:prstGeom prst="rect">
                  <a:avLst/>
                </a:prstGeom>
                <a:ln w="12700">
                  <a:solidFill>
                    <a:schemeClr val="tx1"/>
                  </a:solid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charset="0"/>
                            <a:cs typeface="Cambria Math"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𝐾𝐿</m:t>
                            </m:r>
                          </m:sub>
                        </m:sSub>
                        <m:r>
                          <a:rPr lang="en-US" i="1">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ea typeface="Cambria Math" panose="02040503050406030204" pitchFamily="18" charset="0"/>
                              </a:rPr>
                              <m:t>𝜑</m:t>
                            </m:r>
                          </m:sub>
                        </m:sSub>
                        <m:d>
                          <m:dPr>
                            <m:ctrlPr>
                              <a:rPr lang="en-US" i="1">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𝐿</m:t>
                            </m:r>
                          </m:e>
                          <m:e>
                            <m:r>
                              <a:rPr lang="en-US" b="0" i="1" smtClean="0">
                                <a:solidFill>
                                  <a:srgbClr val="7030A0"/>
                                </a:solidFill>
                                <a:latin typeface="Cambria Math" panose="02040503050406030204" pitchFamily="18" charset="0"/>
                                <a:ea typeface="Cambria Math" panose="02040503050406030204" pitchFamily="18" charset="0"/>
                              </a:rPr>
                              <m:t>𝑥</m:t>
                            </m:r>
                            <m:r>
                              <a:rPr lang="en-US" i="1">
                                <a:solidFill>
                                  <a:srgbClr val="7030A0"/>
                                </a:solidFill>
                                <a:latin typeface="Cambria Math" charset="0"/>
                              </a:rPr>
                              <m:t>,</m:t>
                            </m:r>
                            <m:r>
                              <a:rPr lang="en-US" b="0" i="1" smtClean="0">
                                <a:solidFill>
                                  <a:srgbClr val="7030A0"/>
                                </a:solidFill>
                                <a:latin typeface="Cambria Math" panose="02040503050406030204" pitchFamily="18" charset="0"/>
                              </a:rPr>
                              <m:t>𝑦</m:t>
                            </m:r>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ea typeface="Cambria Math" panose="02040503050406030204" pitchFamily="18" charset="0"/>
                              </a:rPr>
                              <m:t>𝑟</m:t>
                            </m:r>
                          </m:e>
                        </m:d>
                        <m:r>
                          <a:rPr lang="en-US" i="1">
                            <a:latin typeface="Cambria Math" panose="02040503050406030204" pitchFamily="18" charset="0"/>
                            <a:ea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𝑝</m:t>
                            </m:r>
                          </m:e>
                          <m:sub>
                            <m:r>
                              <a:rPr lang="en-US" i="1">
                                <a:solidFill>
                                  <a:schemeClr val="accent1"/>
                                </a:solidFill>
                                <a:latin typeface="Cambria Math" panose="02040503050406030204" pitchFamily="18" charset="0"/>
                                <a:ea typeface="Cambria Math" panose="02040503050406030204" pitchFamily="18" charset="0"/>
                              </a:rPr>
                              <m:t>𝛽</m:t>
                            </m:r>
                          </m:sub>
                        </m:sSub>
                        <m:r>
                          <a:rPr lang="en-US" i="1">
                            <a:solidFill>
                              <a:schemeClr val="accent1"/>
                            </a:solidFill>
                            <a:latin typeface="Cambria Math" charset="0"/>
                          </a:rPr>
                          <m:t>(</m:t>
                        </m:r>
                        <m:r>
                          <a:rPr lang="en-US" i="1">
                            <a:solidFill>
                              <a:schemeClr val="accent1"/>
                            </a:solidFill>
                            <a:latin typeface="Cambria Math" charset="0"/>
                          </a:rPr>
                          <m:t>𝐿</m:t>
                        </m:r>
                        <m:r>
                          <a:rPr lang="en-US" i="1">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𝑥</m:t>
                        </m:r>
                        <m:r>
                          <a:rPr lang="en-US" i="1">
                            <a:solidFill>
                              <a:schemeClr val="accent1"/>
                            </a:solidFill>
                            <a:latin typeface="Cambria Math" charset="0"/>
                          </a:rPr>
                          <m:t>,</m:t>
                        </m:r>
                        <m:r>
                          <a:rPr lang="en-US" b="0" i="1" smtClean="0">
                            <a:solidFill>
                              <a:schemeClr val="accent1"/>
                            </a:solidFill>
                            <a:latin typeface="Cambria Math" panose="02040503050406030204" pitchFamily="18" charset="0"/>
                          </a:rPr>
                          <m:t>𝑦</m:t>
                        </m:r>
                        <m:r>
                          <a:rPr lang="en-US" i="1">
                            <a:solidFill>
                              <a:schemeClr val="accent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m:t>
                        </m:r>
                      </m:oMath>
                    </m:oMathPara>
                  </a14:m>
                  <a:br>
                    <a:rPr lang="en-US" i="1" dirty="0">
                      <a:latin typeface="Cambria Math" charset="0"/>
                      <a:ea typeface="Cambria Math" charset="0"/>
                      <a:cs typeface="Cambria Math" charset="0"/>
                    </a:rPr>
                  </a:br>
                  <a:endParaRPr lang="en-US" dirty="0"/>
                </a:p>
              </p:txBody>
            </p:sp>
          </mc:Choice>
          <mc:Fallback xmlns="">
            <p:sp>
              <p:nvSpPr>
                <p:cNvPr id="5" name="Rectangle 4">
                  <a:extLst>
                    <a:ext uri="{FF2B5EF4-FFF2-40B4-BE49-F238E27FC236}">
                      <a16:creationId xmlns:a16="http://schemas.microsoft.com/office/drawing/2014/main" id="{9EFDD4CC-B912-7D4C-A7C5-02C5AED28490}"/>
                    </a:ext>
                  </a:extLst>
                </p:cNvPr>
                <p:cNvSpPr>
                  <a:spLocks noRot="1" noChangeAspect="1" noMove="1" noResize="1" noEditPoints="1" noAdjustHandles="1" noChangeArrowheads="1" noChangeShapeType="1" noTextEdit="1"/>
                </p:cNvSpPr>
                <p:nvPr/>
              </p:nvSpPr>
              <p:spPr>
                <a:xfrm>
                  <a:off x="4722128" y="4570120"/>
                  <a:ext cx="3752521" cy="394147"/>
                </a:xfrm>
                <a:prstGeom prst="rect">
                  <a:avLst/>
                </a:prstGeom>
                <a:blipFill>
                  <a:blip r:embed="rId4"/>
                  <a:stretch>
                    <a:fillRect b="-6061"/>
                  </a:stretch>
                </a:blipFill>
                <a:ln w="12700">
                  <a:solidFill>
                    <a:schemeClr val="tx1"/>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A38E7289-FC59-5542-B171-E6345A2DC2B9}"/>
                </a:ext>
              </a:extLst>
            </p:cNvPr>
            <p:cNvSpPr/>
            <p:nvPr/>
          </p:nvSpPr>
          <p:spPr>
            <a:xfrm>
              <a:off x="4722128" y="4202771"/>
              <a:ext cx="3752521" cy="369332"/>
            </a:xfrm>
            <a:prstGeom prst="rect">
              <a:avLst/>
            </a:prstGeom>
            <a:solidFill>
              <a:schemeClr val="accent3">
                <a:lumMod val="20000"/>
                <a:lumOff val="80000"/>
              </a:schemeClr>
            </a:solidFill>
            <a:ln w="12700">
              <a:solidFill>
                <a:schemeClr val="tx1"/>
              </a:solidFill>
            </a:ln>
          </p:spPr>
          <p:txBody>
            <a:bodyPr wrap="square">
              <a:spAutoFit/>
            </a:bodyPr>
            <a:lstStyle/>
            <a:p>
              <a:pPr algn="ctr"/>
              <a:r>
                <a:rPr lang="en-US" dirty="0"/>
                <a:t>KL-Divergence</a:t>
              </a:r>
            </a:p>
          </p:txBody>
        </p:sp>
      </p:grpSp>
      <p:sp>
        <p:nvSpPr>
          <p:cNvPr id="14" name="Slide Number Placeholder 13">
            <a:extLst>
              <a:ext uri="{FF2B5EF4-FFF2-40B4-BE49-F238E27FC236}">
                <a16:creationId xmlns:a16="http://schemas.microsoft.com/office/drawing/2014/main" id="{A1FB0512-6849-0246-B334-0C3BAAF889C6}"/>
              </a:ext>
            </a:extLst>
          </p:cNvPr>
          <p:cNvSpPr>
            <a:spLocks noGrp="1"/>
          </p:cNvSpPr>
          <p:nvPr>
            <p:ph type="sldNum" sz="quarter" idx="12"/>
          </p:nvPr>
        </p:nvSpPr>
        <p:spPr/>
        <p:txBody>
          <a:bodyPr/>
          <a:lstStyle/>
          <a:p>
            <a:fld id="{4FAB73BC-B049-4115-A692-8D63A059BFB8}" type="slidenum">
              <a:rPr lang="en-US" smtClean="0"/>
              <a:t>15</a:t>
            </a:fld>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DE2829-4DD9-154E-A12C-FC9B0F7C9FE3}"/>
                  </a:ext>
                </a:extLst>
              </p:cNvPr>
              <p:cNvSpPr txBox="1"/>
              <p:nvPr/>
            </p:nvSpPr>
            <p:spPr>
              <a:xfrm>
                <a:off x="420336" y="2552731"/>
                <a:ext cx="3869457"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𝑧</m:t>
                    </m:r>
                    <m:r>
                      <a:rPr lang="en-US"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𝐶𝑜𝑎𝑐h𝑒𝑑𝐵𝑦</m:t>
                    </m:r>
                    <m:d>
                      <m:dPr>
                        <m:ctrlPr>
                          <a:rPr lang="en-US" i="1">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x</m:t>
                        </m:r>
                        <m:r>
                          <a:rPr lang="en-US">
                            <a:latin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z</m:t>
                        </m:r>
                      </m:e>
                    </m:d>
                    <m:r>
                      <a:rPr lang="en-US" i="1">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𝐶𝑜𝑎𝑐h𝑂𝑓</m:t>
                    </m:r>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z</m:t>
                        </m:r>
                        <m:r>
                          <a:rPr lang="en-US">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oMath>
                </a14:m>
                <a:endParaRPr lang="en-US" dirty="0"/>
              </a:p>
            </p:txBody>
          </p:sp>
        </mc:Choice>
        <mc:Fallback xmlns="">
          <p:sp>
            <p:nvSpPr>
              <p:cNvPr id="13" name="TextBox 12">
                <a:extLst>
                  <a:ext uri="{FF2B5EF4-FFF2-40B4-BE49-F238E27FC236}">
                    <a16:creationId xmlns:a16="http://schemas.microsoft.com/office/drawing/2014/main" id="{14DE2829-4DD9-154E-A12C-FC9B0F7C9FE3}"/>
                  </a:ext>
                </a:extLst>
              </p:cNvPr>
              <p:cNvSpPr txBox="1">
                <a:spLocks noRot="1" noChangeAspect="1" noMove="1" noResize="1" noEditPoints="1" noAdjustHandles="1" noChangeArrowheads="1" noChangeShapeType="1" noTextEdit="1"/>
              </p:cNvSpPr>
              <p:nvPr/>
            </p:nvSpPr>
            <p:spPr>
              <a:xfrm>
                <a:off x="420336" y="2552731"/>
                <a:ext cx="3869457" cy="369332"/>
              </a:xfrm>
              <a:prstGeom prst="rect">
                <a:avLst/>
              </a:prstGeom>
              <a:blipFill>
                <a:blip r:embed="rId5"/>
                <a:stretch>
                  <a:fillRect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63B45E4-49B6-A24F-B5F1-62627AD138D2}"/>
                  </a:ext>
                </a:extLst>
              </p:cNvPr>
              <p:cNvSpPr/>
              <p:nvPr/>
            </p:nvSpPr>
            <p:spPr>
              <a:xfrm>
                <a:off x="1681281" y="3471588"/>
                <a:ext cx="15092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𝑃𝑙𝑎𝑦𝐹𝑜𝑟</m:t>
                      </m:r>
                    </m:oMath>
                  </m:oMathPara>
                </a14:m>
                <a:endParaRPr lang="en-US" i="1" dirty="0"/>
              </a:p>
            </p:txBody>
          </p:sp>
        </mc:Choice>
        <mc:Fallback xmlns="">
          <p:sp>
            <p:nvSpPr>
              <p:cNvPr id="12" name="Rectangle 11">
                <a:extLst>
                  <a:ext uri="{FF2B5EF4-FFF2-40B4-BE49-F238E27FC236}">
                    <a16:creationId xmlns:a16="http://schemas.microsoft.com/office/drawing/2014/main" id="{063B45E4-49B6-A24F-B5F1-62627AD138D2}"/>
                  </a:ext>
                </a:extLst>
              </p:cNvPr>
              <p:cNvSpPr>
                <a:spLocks noRot="1" noChangeAspect="1" noMove="1" noResize="1" noEditPoints="1" noAdjustHandles="1" noChangeArrowheads="1" noChangeShapeType="1" noTextEdit="1"/>
              </p:cNvSpPr>
              <p:nvPr/>
            </p:nvSpPr>
            <p:spPr>
              <a:xfrm>
                <a:off x="1681281" y="3471588"/>
                <a:ext cx="1509259" cy="369332"/>
              </a:xfrm>
              <a:prstGeom prst="rect">
                <a:avLst/>
              </a:prstGeom>
              <a:blipFill>
                <a:blip r:embed="rId6"/>
                <a:stretch>
                  <a:fillRect b="-13333"/>
                </a:stretch>
              </a:blipFill>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FF4024C9-885D-624B-B17A-57FAB8A79B9F}"/>
              </a:ext>
            </a:extLst>
          </p:cNvPr>
          <p:cNvSpPr/>
          <p:nvPr/>
        </p:nvSpPr>
        <p:spPr>
          <a:xfrm rot="16200000">
            <a:off x="2326926" y="3006234"/>
            <a:ext cx="230400" cy="32400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86D1842-AB65-884D-95FE-73700B1313E4}"/>
                  </a:ext>
                </a:extLst>
              </p:cNvPr>
              <p:cNvSpPr/>
              <p:nvPr/>
            </p:nvSpPr>
            <p:spPr>
              <a:xfrm>
                <a:off x="2726431" y="2956162"/>
                <a:ext cx="1446806" cy="3940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7030A0"/>
                              </a:solidFill>
                              <a:latin typeface="Cambria Math" panose="02040503050406030204" pitchFamily="18" charset="0"/>
                              <a:ea typeface="Cambria Math" panose="02040503050406030204" pitchFamily="18" charset="0"/>
                            </a:rPr>
                          </m:ctrlPr>
                        </m:sSubPr>
                        <m:e>
                          <m:r>
                            <a:rPr lang="en-US" i="1">
                              <a:solidFill>
                                <a:srgbClr val="7030A0"/>
                              </a:solidFill>
                              <a:latin typeface="Cambria Math" panose="02040503050406030204" pitchFamily="18" charset="0"/>
                              <a:ea typeface="Cambria Math" panose="02040503050406030204" pitchFamily="18" charset="0"/>
                            </a:rPr>
                            <m:t>𝑞</m:t>
                          </m:r>
                        </m:e>
                        <m:sub>
                          <m:r>
                            <a:rPr lang="en-US" i="1">
                              <a:solidFill>
                                <a:srgbClr val="7030A0"/>
                              </a:solidFill>
                              <a:latin typeface="Cambria Math" panose="02040503050406030204" pitchFamily="18" charset="0"/>
                              <a:ea typeface="Cambria Math" panose="02040503050406030204" pitchFamily="18" charset="0"/>
                            </a:rPr>
                            <m:t>𝜑</m:t>
                          </m:r>
                        </m:sub>
                      </m:sSub>
                      <m:r>
                        <a:rPr lang="en-US" b="0" i="1" smtClean="0">
                          <a:solidFill>
                            <a:srgbClr val="7030A0"/>
                          </a:solidFill>
                          <a:latin typeface="Cambria Math" panose="02040503050406030204" pitchFamily="18" charset="0"/>
                          <a:ea typeface="Cambria Math" panose="02040503050406030204" pitchFamily="18" charset="0"/>
                        </a:rPr>
                        <m:t>(</m:t>
                      </m:r>
                      <m:r>
                        <a:rPr lang="en-US" b="0" i="1" smtClean="0">
                          <a:solidFill>
                            <a:srgbClr val="7030A0"/>
                          </a:solidFill>
                          <a:latin typeface="Cambria Math" panose="02040503050406030204" pitchFamily="18" charset="0"/>
                          <a:ea typeface="Cambria Math" panose="02040503050406030204" pitchFamily="18" charset="0"/>
                        </a:rPr>
                        <m:t>𝐿</m:t>
                      </m:r>
                      <m:r>
                        <a:rPr lang="en-US" b="0" i="1" smtClean="0">
                          <a:solidFill>
                            <a:srgbClr val="7030A0"/>
                          </a:solidFill>
                          <a:latin typeface="Cambria Math" panose="02040503050406030204" pitchFamily="18" charset="0"/>
                          <a:ea typeface="Cambria Math" panose="02040503050406030204" pitchFamily="18" charset="0"/>
                        </a:rPr>
                        <m:t>|</m:t>
                      </m:r>
                      <m:r>
                        <a:rPr lang="en-US" b="0" i="1" smtClean="0">
                          <a:solidFill>
                            <a:srgbClr val="7030A0"/>
                          </a:solidFill>
                          <a:latin typeface="Cambria Math" panose="02040503050406030204" pitchFamily="18" charset="0"/>
                          <a:ea typeface="Cambria Math" panose="02040503050406030204" pitchFamily="18" charset="0"/>
                        </a:rPr>
                        <m:t>𝑥</m:t>
                      </m:r>
                      <m:r>
                        <a:rPr lang="en-US" b="0" i="1" smtClean="0">
                          <a:solidFill>
                            <a:srgbClr val="7030A0"/>
                          </a:solidFill>
                          <a:latin typeface="Cambria Math" panose="02040503050406030204" pitchFamily="18" charset="0"/>
                          <a:ea typeface="Cambria Math" panose="02040503050406030204" pitchFamily="18" charset="0"/>
                        </a:rPr>
                        <m:t>,</m:t>
                      </m:r>
                      <m:r>
                        <a:rPr lang="en-US" b="0" i="1" smtClean="0">
                          <a:solidFill>
                            <a:srgbClr val="7030A0"/>
                          </a:solidFill>
                          <a:latin typeface="Cambria Math" panose="02040503050406030204" pitchFamily="18" charset="0"/>
                          <a:ea typeface="Cambria Math" panose="02040503050406030204" pitchFamily="18" charset="0"/>
                        </a:rPr>
                        <m:t>𝑦</m:t>
                      </m:r>
                      <m:r>
                        <a:rPr lang="en-US" b="0" i="1" smtClean="0">
                          <a:solidFill>
                            <a:srgbClr val="7030A0"/>
                          </a:solidFill>
                          <a:latin typeface="Cambria Math" panose="02040503050406030204" pitchFamily="18" charset="0"/>
                          <a:ea typeface="Cambria Math" panose="02040503050406030204" pitchFamily="18" charset="0"/>
                        </a:rPr>
                        <m:t>, </m:t>
                      </m:r>
                      <m:r>
                        <a:rPr lang="en-US" b="0" i="1" smtClean="0">
                          <a:solidFill>
                            <a:srgbClr val="7030A0"/>
                          </a:solidFill>
                          <a:latin typeface="Cambria Math" panose="02040503050406030204" pitchFamily="18" charset="0"/>
                          <a:ea typeface="Cambria Math" panose="02040503050406030204" pitchFamily="18" charset="0"/>
                        </a:rPr>
                        <m:t>𝑟</m:t>
                      </m:r>
                      <m:r>
                        <a:rPr lang="en-US" b="0" i="1" smtClean="0">
                          <a:solidFill>
                            <a:srgbClr val="7030A0"/>
                          </a:solidFill>
                          <a:latin typeface="Cambria Math" panose="02040503050406030204" pitchFamily="18" charset="0"/>
                          <a:ea typeface="Cambria Math" panose="02040503050406030204" pitchFamily="18" charset="0"/>
                        </a:rPr>
                        <m:t>)</m:t>
                      </m:r>
                    </m:oMath>
                  </m:oMathPara>
                </a14:m>
                <a:endParaRPr lang="en-US" dirty="0">
                  <a:solidFill>
                    <a:srgbClr val="7030A0"/>
                  </a:solidFill>
                </a:endParaRPr>
              </a:p>
            </p:txBody>
          </p:sp>
        </mc:Choice>
        <mc:Fallback xmlns="">
          <p:sp>
            <p:nvSpPr>
              <p:cNvPr id="16" name="Rectangle 15">
                <a:extLst>
                  <a:ext uri="{FF2B5EF4-FFF2-40B4-BE49-F238E27FC236}">
                    <a16:creationId xmlns:a16="http://schemas.microsoft.com/office/drawing/2014/main" id="{F86D1842-AB65-884D-95FE-73700B1313E4}"/>
                  </a:ext>
                </a:extLst>
              </p:cNvPr>
              <p:cNvSpPr>
                <a:spLocks noRot="1" noChangeAspect="1" noMove="1" noResize="1" noEditPoints="1" noAdjustHandles="1" noChangeArrowheads="1" noChangeShapeType="1" noTextEdit="1"/>
              </p:cNvSpPr>
              <p:nvPr/>
            </p:nvSpPr>
            <p:spPr>
              <a:xfrm>
                <a:off x="2726431" y="2956162"/>
                <a:ext cx="1446806" cy="394019"/>
              </a:xfrm>
              <a:prstGeom prst="rect">
                <a:avLst/>
              </a:prstGeom>
              <a:blipFill>
                <a:blip r:embed="rId7"/>
                <a:stretch>
                  <a:fillRect b="-6250"/>
                </a:stretch>
              </a:blipFill>
            </p:spPr>
            <p:txBody>
              <a:bodyPr/>
              <a:lstStyle/>
              <a:p>
                <a:r>
                  <a:rPr lang="en-US">
                    <a:noFill/>
                  </a:rPr>
                  <a:t> </a:t>
                </a:r>
              </a:p>
            </p:txBody>
          </p:sp>
        </mc:Fallback>
      </mc:AlternateContent>
      <p:sp>
        <p:nvSpPr>
          <p:cNvPr id="17" name="Right Arrow 16">
            <a:extLst>
              <a:ext uri="{FF2B5EF4-FFF2-40B4-BE49-F238E27FC236}">
                <a16:creationId xmlns:a16="http://schemas.microsoft.com/office/drawing/2014/main" id="{CEEDC00A-CD0B-9C41-8EF8-AD95EE5409AE}"/>
              </a:ext>
            </a:extLst>
          </p:cNvPr>
          <p:cNvSpPr/>
          <p:nvPr/>
        </p:nvSpPr>
        <p:spPr>
          <a:xfrm rot="16200000">
            <a:off x="2317311" y="2118174"/>
            <a:ext cx="230400" cy="32400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A462B21-DFD2-9446-874A-7D6D0E3ADD01}"/>
                  </a:ext>
                </a:extLst>
              </p:cNvPr>
              <p:cNvSpPr/>
              <p:nvPr/>
            </p:nvSpPr>
            <p:spPr>
              <a:xfrm>
                <a:off x="1681281" y="1619355"/>
                <a:ext cx="15092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𝑟</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𝑃𝑙𝑎𝑦𝐹𝑜𝑟</m:t>
                      </m:r>
                    </m:oMath>
                  </m:oMathPara>
                </a14:m>
                <a:endParaRPr lang="en-US" dirty="0"/>
              </a:p>
            </p:txBody>
          </p:sp>
        </mc:Choice>
        <mc:Fallback xmlns="">
          <p:sp>
            <p:nvSpPr>
              <p:cNvPr id="18" name="Rectangle 17">
                <a:extLst>
                  <a:ext uri="{FF2B5EF4-FFF2-40B4-BE49-F238E27FC236}">
                    <a16:creationId xmlns:a16="http://schemas.microsoft.com/office/drawing/2014/main" id="{FA462B21-DFD2-9446-874A-7D6D0E3ADD01}"/>
                  </a:ext>
                </a:extLst>
              </p:cNvPr>
              <p:cNvSpPr>
                <a:spLocks noRot="1" noChangeAspect="1" noMove="1" noResize="1" noEditPoints="1" noAdjustHandles="1" noChangeArrowheads="1" noChangeShapeType="1" noTextEdit="1"/>
              </p:cNvSpPr>
              <p:nvPr/>
            </p:nvSpPr>
            <p:spPr>
              <a:xfrm>
                <a:off x="1681281" y="1619355"/>
                <a:ext cx="1509259"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F3082ED2-444D-414F-9C77-4F155F244B95}"/>
                  </a:ext>
                </a:extLst>
              </p:cNvPr>
              <p:cNvSpPr/>
              <p:nvPr/>
            </p:nvSpPr>
            <p:spPr>
              <a:xfrm>
                <a:off x="2716459" y="2083348"/>
                <a:ext cx="9919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𝑝</m:t>
                          </m:r>
                        </m:e>
                        <m:sub>
                          <m:r>
                            <a:rPr lang="en-US" i="1" smtClean="0">
                              <a:solidFill>
                                <a:schemeClr val="accent2"/>
                              </a:solidFill>
                              <a:latin typeface="Cambria Math" panose="02040503050406030204" pitchFamily="18" charset="0"/>
                              <a:ea typeface="Cambria Math" panose="02040503050406030204" pitchFamily="18" charset="0"/>
                            </a:rPr>
                            <m:t>𝜃</m:t>
                          </m:r>
                        </m:sub>
                      </m:sSub>
                      <m:r>
                        <a:rPr lang="en-US" b="0" i="1" smtClean="0">
                          <a:solidFill>
                            <a:schemeClr val="accent2"/>
                          </a:solidFill>
                          <a:latin typeface="Cambria Math" panose="02040503050406030204" pitchFamily="18" charset="0"/>
                          <a:ea typeface="Cambria Math" panose="02040503050406030204" pitchFamily="18" charset="0"/>
                        </a:rPr>
                        <m:t>(</m:t>
                      </m:r>
                      <m:r>
                        <a:rPr lang="en-US" b="0" i="1" smtClean="0">
                          <a:solidFill>
                            <a:schemeClr val="accent2"/>
                          </a:solidFill>
                          <a:latin typeface="Cambria Math" panose="02040503050406030204" pitchFamily="18" charset="0"/>
                          <a:ea typeface="Cambria Math" panose="02040503050406030204" pitchFamily="18" charset="0"/>
                        </a:rPr>
                        <m:t>𝑟</m:t>
                      </m:r>
                      <m:r>
                        <a:rPr lang="en-US" b="0" i="1" smtClean="0">
                          <a:solidFill>
                            <a:schemeClr val="accent2"/>
                          </a:solidFill>
                          <a:latin typeface="Cambria Math" panose="02040503050406030204" pitchFamily="18" charset="0"/>
                          <a:ea typeface="Cambria Math" panose="02040503050406030204" pitchFamily="18" charset="0"/>
                        </a:rPr>
                        <m:t>|</m:t>
                      </m:r>
                      <m:r>
                        <a:rPr lang="en-US" b="0" i="1" smtClean="0">
                          <a:solidFill>
                            <a:schemeClr val="accent2"/>
                          </a:solidFill>
                          <a:latin typeface="Cambria Math" panose="02040503050406030204" pitchFamily="18" charset="0"/>
                          <a:ea typeface="Cambria Math" panose="02040503050406030204" pitchFamily="18" charset="0"/>
                        </a:rPr>
                        <m:t>𝐿</m:t>
                      </m:r>
                      <m:r>
                        <a:rPr lang="en-US" b="0" i="1" smtClean="0">
                          <a:solidFill>
                            <a:schemeClr val="accent2"/>
                          </a:solidFill>
                          <a:latin typeface="Cambria Math" panose="02040503050406030204" pitchFamily="18" charset="0"/>
                          <a:ea typeface="Cambria Math" panose="02040503050406030204" pitchFamily="18" charset="0"/>
                        </a:rPr>
                        <m:t>)</m:t>
                      </m:r>
                    </m:oMath>
                  </m:oMathPara>
                </a14:m>
                <a:endParaRPr lang="en-US" dirty="0">
                  <a:solidFill>
                    <a:schemeClr val="accent2"/>
                  </a:solidFill>
                </a:endParaRPr>
              </a:p>
            </p:txBody>
          </p:sp>
        </mc:Choice>
        <mc:Fallback xmlns="">
          <p:sp>
            <p:nvSpPr>
              <p:cNvPr id="19" name="Rectangle 18">
                <a:extLst>
                  <a:ext uri="{FF2B5EF4-FFF2-40B4-BE49-F238E27FC236}">
                    <a16:creationId xmlns:a16="http://schemas.microsoft.com/office/drawing/2014/main" id="{F3082ED2-444D-414F-9C77-4F155F244B95}"/>
                  </a:ext>
                </a:extLst>
              </p:cNvPr>
              <p:cNvSpPr>
                <a:spLocks noRot="1" noChangeAspect="1" noMove="1" noResize="1" noEditPoints="1" noAdjustHandles="1" noChangeArrowheads="1" noChangeShapeType="1" noTextEdit="1"/>
              </p:cNvSpPr>
              <p:nvPr/>
            </p:nvSpPr>
            <p:spPr>
              <a:xfrm>
                <a:off x="2716459" y="2083348"/>
                <a:ext cx="991938" cy="369332"/>
              </a:xfrm>
              <a:prstGeom prst="rect">
                <a:avLst/>
              </a:prstGeom>
              <a:blipFill>
                <a:blip r:embed="rId8"/>
                <a:stretch>
                  <a:fillRect b="-17241"/>
                </a:stretch>
              </a:blipFill>
            </p:spPr>
            <p:txBody>
              <a:bodyPr/>
              <a:lstStyle/>
              <a:p>
                <a:r>
                  <a:rPr lang="en-US">
                    <a:noFill/>
                  </a:rPr>
                  <a:t> </a:t>
                </a:r>
              </a:p>
            </p:txBody>
          </p:sp>
        </mc:Fallback>
      </mc:AlternateContent>
      <p:sp>
        <p:nvSpPr>
          <p:cNvPr id="34" name="Triangle 33">
            <a:extLst>
              <a:ext uri="{FF2B5EF4-FFF2-40B4-BE49-F238E27FC236}">
                <a16:creationId xmlns:a16="http://schemas.microsoft.com/office/drawing/2014/main" id="{FBB156ED-6043-DF4D-96E6-DFEC03C2A82C}"/>
              </a:ext>
            </a:extLst>
          </p:cNvPr>
          <p:cNvSpPr/>
          <p:nvPr/>
        </p:nvSpPr>
        <p:spPr>
          <a:xfrm>
            <a:off x="4897271" y="2377906"/>
            <a:ext cx="1504407" cy="1189215"/>
          </a:xfrm>
          <a:custGeom>
            <a:avLst/>
            <a:gdLst>
              <a:gd name="connsiteX0" fmla="*/ 0 w 2721429"/>
              <a:gd name="connsiteY0" fmla="*/ 1189215 h 1189215"/>
              <a:gd name="connsiteX1" fmla="*/ 1360715 w 2721429"/>
              <a:gd name="connsiteY1" fmla="*/ 0 h 1189215"/>
              <a:gd name="connsiteX2" fmla="*/ 2721429 w 2721429"/>
              <a:gd name="connsiteY2" fmla="*/ 1189215 h 1189215"/>
              <a:gd name="connsiteX3" fmla="*/ 0 w 2721429"/>
              <a:gd name="connsiteY3" fmla="*/ 1189215 h 1189215"/>
              <a:gd name="connsiteX0" fmla="*/ 29656 w 2780741"/>
              <a:gd name="connsiteY0" fmla="*/ 1189215 h 1189215"/>
              <a:gd name="connsiteX1" fmla="*/ 1390371 w 2780741"/>
              <a:gd name="connsiteY1" fmla="*/ 0 h 1189215"/>
              <a:gd name="connsiteX2" fmla="*/ 2751085 w 2780741"/>
              <a:gd name="connsiteY2" fmla="*/ 1189215 h 1189215"/>
              <a:gd name="connsiteX3" fmla="*/ 29656 w 2780741"/>
              <a:gd name="connsiteY3" fmla="*/ 1189215 h 1189215"/>
              <a:gd name="connsiteX0" fmla="*/ 0 w 2751085"/>
              <a:gd name="connsiteY0" fmla="*/ 1189215 h 1189215"/>
              <a:gd name="connsiteX1" fmla="*/ 1360715 w 2751085"/>
              <a:gd name="connsiteY1" fmla="*/ 0 h 1189215"/>
              <a:gd name="connsiteX2" fmla="*/ 2721429 w 2751085"/>
              <a:gd name="connsiteY2" fmla="*/ 1189215 h 1189215"/>
              <a:gd name="connsiteX3" fmla="*/ 0 w 2751085"/>
              <a:gd name="connsiteY3" fmla="*/ 1189215 h 1189215"/>
              <a:gd name="connsiteX0" fmla="*/ 0 w 2721429"/>
              <a:gd name="connsiteY0" fmla="*/ 1189215 h 1189215"/>
              <a:gd name="connsiteX1" fmla="*/ 1360715 w 2721429"/>
              <a:gd name="connsiteY1" fmla="*/ 0 h 1189215"/>
              <a:gd name="connsiteX2" fmla="*/ 2721429 w 2721429"/>
              <a:gd name="connsiteY2" fmla="*/ 1189215 h 1189215"/>
              <a:gd name="connsiteX3" fmla="*/ 0 w 2721429"/>
              <a:gd name="connsiteY3" fmla="*/ 1189215 h 1189215"/>
              <a:gd name="connsiteX0" fmla="*/ 0 w 2721429"/>
              <a:gd name="connsiteY0" fmla="*/ 1189215 h 1189215"/>
              <a:gd name="connsiteX1" fmla="*/ 1360715 w 2721429"/>
              <a:gd name="connsiteY1" fmla="*/ 0 h 1189215"/>
              <a:gd name="connsiteX2" fmla="*/ 2721429 w 2721429"/>
              <a:gd name="connsiteY2" fmla="*/ 1189215 h 1189215"/>
              <a:gd name="connsiteX3" fmla="*/ 0 w 2721429"/>
              <a:gd name="connsiteY3" fmla="*/ 1189215 h 1189215"/>
              <a:gd name="connsiteX0" fmla="*/ 0 w 2721429"/>
              <a:gd name="connsiteY0" fmla="*/ 1189215 h 1189215"/>
              <a:gd name="connsiteX1" fmla="*/ 1360715 w 2721429"/>
              <a:gd name="connsiteY1" fmla="*/ 0 h 1189215"/>
              <a:gd name="connsiteX2" fmla="*/ 2721429 w 2721429"/>
              <a:gd name="connsiteY2" fmla="*/ 1189215 h 1189215"/>
              <a:gd name="connsiteX3" fmla="*/ 0 w 2721429"/>
              <a:gd name="connsiteY3" fmla="*/ 1189215 h 1189215"/>
            </a:gdLst>
            <a:ahLst/>
            <a:cxnLst>
              <a:cxn ang="0">
                <a:pos x="connsiteX0" y="connsiteY0"/>
              </a:cxn>
              <a:cxn ang="0">
                <a:pos x="connsiteX1" y="connsiteY1"/>
              </a:cxn>
              <a:cxn ang="0">
                <a:pos x="connsiteX2" y="connsiteY2"/>
              </a:cxn>
              <a:cxn ang="0">
                <a:pos x="connsiteX3" y="connsiteY3"/>
              </a:cxn>
            </a:cxnLst>
            <a:rect l="l" t="t" r="r" b="b"/>
            <a:pathLst>
              <a:path w="2721429" h="1189215">
                <a:moveTo>
                  <a:pt x="0" y="1189215"/>
                </a:moveTo>
                <a:cubicBezTo>
                  <a:pt x="713739" y="991013"/>
                  <a:pt x="907144" y="0"/>
                  <a:pt x="1360715" y="0"/>
                </a:cubicBezTo>
                <a:cubicBezTo>
                  <a:pt x="1814286" y="0"/>
                  <a:pt x="1981563" y="1017139"/>
                  <a:pt x="2721429" y="1189215"/>
                </a:cubicBezTo>
                <a:lnTo>
                  <a:pt x="0" y="1189215"/>
                </a:lnTo>
                <a:close/>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36" name="Triangle 33">
            <a:extLst>
              <a:ext uri="{FF2B5EF4-FFF2-40B4-BE49-F238E27FC236}">
                <a16:creationId xmlns:a16="http://schemas.microsoft.com/office/drawing/2014/main" id="{470035A0-8241-574A-910D-4F37216D1126}"/>
              </a:ext>
            </a:extLst>
          </p:cNvPr>
          <p:cNvSpPr/>
          <p:nvPr/>
        </p:nvSpPr>
        <p:spPr>
          <a:xfrm>
            <a:off x="5793921" y="2377906"/>
            <a:ext cx="2721429" cy="1189215"/>
          </a:xfrm>
          <a:custGeom>
            <a:avLst/>
            <a:gdLst>
              <a:gd name="connsiteX0" fmla="*/ 0 w 2721429"/>
              <a:gd name="connsiteY0" fmla="*/ 1189215 h 1189215"/>
              <a:gd name="connsiteX1" fmla="*/ 1360715 w 2721429"/>
              <a:gd name="connsiteY1" fmla="*/ 0 h 1189215"/>
              <a:gd name="connsiteX2" fmla="*/ 2721429 w 2721429"/>
              <a:gd name="connsiteY2" fmla="*/ 1189215 h 1189215"/>
              <a:gd name="connsiteX3" fmla="*/ 0 w 2721429"/>
              <a:gd name="connsiteY3" fmla="*/ 1189215 h 1189215"/>
              <a:gd name="connsiteX0" fmla="*/ 29656 w 2780741"/>
              <a:gd name="connsiteY0" fmla="*/ 1189215 h 1189215"/>
              <a:gd name="connsiteX1" fmla="*/ 1390371 w 2780741"/>
              <a:gd name="connsiteY1" fmla="*/ 0 h 1189215"/>
              <a:gd name="connsiteX2" fmla="*/ 2751085 w 2780741"/>
              <a:gd name="connsiteY2" fmla="*/ 1189215 h 1189215"/>
              <a:gd name="connsiteX3" fmla="*/ 29656 w 2780741"/>
              <a:gd name="connsiteY3" fmla="*/ 1189215 h 1189215"/>
              <a:gd name="connsiteX0" fmla="*/ 0 w 2751085"/>
              <a:gd name="connsiteY0" fmla="*/ 1189215 h 1189215"/>
              <a:gd name="connsiteX1" fmla="*/ 1360715 w 2751085"/>
              <a:gd name="connsiteY1" fmla="*/ 0 h 1189215"/>
              <a:gd name="connsiteX2" fmla="*/ 2721429 w 2751085"/>
              <a:gd name="connsiteY2" fmla="*/ 1189215 h 1189215"/>
              <a:gd name="connsiteX3" fmla="*/ 0 w 2751085"/>
              <a:gd name="connsiteY3" fmla="*/ 1189215 h 1189215"/>
              <a:gd name="connsiteX0" fmla="*/ 0 w 2721429"/>
              <a:gd name="connsiteY0" fmla="*/ 1189215 h 1189215"/>
              <a:gd name="connsiteX1" fmla="*/ 1360715 w 2721429"/>
              <a:gd name="connsiteY1" fmla="*/ 0 h 1189215"/>
              <a:gd name="connsiteX2" fmla="*/ 2721429 w 2721429"/>
              <a:gd name="connsiteY2" fmla="*/ 1189215 h 1189215"/>
              <a:gd name="connsiteX3" fmla="*/ 0 w 2721429"/>
              <a:gd name="connsiteY3" fmla="*/ 1189215 h 1189215"/>
              <a:gd name="connsiteX0" fmla="*/ 0 w 2721429"/>
              <a:gd name="connsiteY0" fmla="*/ 1189215 h 1189215"/>
              <a:gd name="connsiteX1" fmla="*/ 1360715 w 2721429"/>
              <a:gd name="connsiteY1" fmla="*/ 0 h 1189215"/>
              <a:gd name="connsiteX2" fmla="*/ 2721429 w 2721429"/>
              <a:gd name="connsiteY2" fmla="*/ 1189215 h 1189215"/>
              <a:gd name="connsiteX3" fmla="*/ 0 w 2721429"/>
              <a:gd name="connsiteY3" fmla="*/ 1189215 h 1189215"/>
              <a:gd name="connsiteX0" fmla="*/ 0 w 2721429"/>
              <a:gd name="connsiteY0" fmla="*/ 1189215 h 1189215"/>
              <a:gd name="connsiteX1" fmla="*/ 1360715 w 2721429"/>
              <a:gd name="connsiteY1" fmla="*/ 0 h 1189215"/>
              <a:gd name="connsiteX2" fmla="*/ 2721429 w 2721429"/>
              <a:gd name="connsiteY2" fmla="*/ 1189215 h 1189215"/>
              <a:gd name="connsiteX3" fmla="*/ 0 w 2721429"/>
              <a:gd name="connsiteY3" fmla="*/ 1189215 h 1189215"/>
            </a:gdLst>
            <a:ahLst/>
            <a:cxnLst>
              <a:cxn ang="0">
                <a:pos x="connsiteX0" y="connsiteY0"/>
              </a:cxn>
              <a:cxn ang="0">
                <a:pos x="connsiteX1" y="connsiteY1"/>
              </a:cxn>
              <a:cxn ang="0">
                <a:pos x="connsiteX2" y="connsiteY2"/>
              </a:cxn>
              <a:cxn ang="0">
                <a:pos x="connsiteX3" y="connsiteY3"/>
              </a:cxn>
            </a:cxnLst>
            <a:rect l="l" t="t" r="r" b="b"/>
            <a:pathLst>
              <a:path w="2721429" h="1189215">
                <a:moveTo>
                  <a:pt x="0" y="1189215"/>
                </a:moveTo>
                <a:cubicBezTo>
                  <a:pt x="713739" y="991013"/>
                  <a:pt x="907144" y="0"/>
                  <a:pt x="1360715" y="0"/>
                </a:cubicBezTo>
                <a:cubicBezTo>
                  <a:pt x="1814286" y="0"/>
                  <a:pt x="1981563" y="1017139"/>
                  <a:pt x="2721429" y="1189215"/>
                </a:cubicBezTo>
                <a:lnTo>
                  <a:pt x="0" y="1189215"/>
                </a:lnTo>
                <a:close/>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0FDD1DB8-FCF4-7444-9116-16738A1D0F9A}"/>
                  </a:ext>
                </a:extLst>
              </p:cNvPr>
              <p:cNvSpPr/>
              <p:nvPr/>
            </p:nvSpPr>
            <p:spPr>
              <a:xfrm>
                <a:off x="6524114" y="1923913"/>
                <a:ext cx="1233606" cy="394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1"/>
                              </a:solidFill>
                              <a:latin typeface="Cambria Math" panose="02040503050406030204" pitchFamily="18" charset="0"/>
                              <a:ea typeface="Cambria Math" charset="0"/>
                              <a:cs typeface="Cambria Math" charset="0"/>
                            </a:rPr>
                          </m:ctrlPr>
                        </m:sSubPr>
                        <m:e>
                          <m:r>
                            <a:rPr lang="en-US" b="0" i="1" smtClean="0">
                              <a:solidFill>
                                <a:schemeClr val="accent1"/>
                              </a:solidFill>
                              <a:latin typeface="Cambria Math" panose="02040503050406030204" pitchFamily="18" charset="0"/>
                              <a:ea typeface="Cambria Math" charset="0"/>
                              <a:cs typeface="Cambria Math" charset="0"/>
                            </a:rPr>
                            <m:t>𝑝</m:t>
                          </m:r>
                        </m:e>
                        <m:sub>
                          <m:r>
                            <a:rPr lang="en-US" i="1" smtClean="0">
                              <a:solidFill>
                                <a:schemeClr val="accent1"/>
                              </a:solidFill>
                              <a:latin typeface="Cambria Math" panose="02040503050406030204" pitchFamily="18" charset="0"/>
                              <a:ea typeface="Cambria Math" panose="02040503050406030204" pitchFamily="18" charset="0"/>
                              <a:cs typeface="Cambria Math" charset="0"/>
                            </a:rPr>
                            <m:t>𝛽</m:t>
                          </m:r>
                        </m:sub>
                      </m:sSub>
                      <m:d>
                        <m:dPr>
                          <m:ctrlPr>
                            <a:rPr lang="en-US" i="1">
                              <a:solidFill>
                                <a:schemeClr val="accent1"/>
                              </a:solidFill>
                              <a:latin typeface="Cambria Math" panose="02040503050406030204" pitchFamily="18" charset="0"/>
                              <a:ea typeface="Cambria Math" charset="0"/>
                              <a:cs typeface="Cambria Math" charset="0"/>
                            </a:rPr>
                          </m:ctrlPr>
                        </m:dPr>
                        <m:e>
                          <m:r>
                            <a:rPr lang="en-US" i="1">
                              <a:solidFill>
                                <a:schemeClr val="accent1"/>
                              </a:solidFill>
                              <a:latin typeface="Cambria Math" charset="0"/>
                              <a:ea typeface="Cambria Math" charset="0"/>
                              <a:cs typeface="Cambria Math" charset="0"/>
                            </a:rPr>
                            <m:t>𝐿</m:t>
                          </m:r>
                        </m:e>
                        <m:e>
                          <m:r>
                            <a:rPr lang="en-US" b="0" i="1" smtClean="0">
                              <a:solidFill>
                                <a:schemeClr val="accent1"/>
                              </a:solidFill>
                              <a:latin typeface="Cambria Math" panose="02040503050406030204" pitchFamily="18" charset="0"/>
                              <a:ea typeface="Cambria Math" charset="0"/>
                              <a:cs typeface="Cambria Math" charset="0"/>
                            </a:rPr>
                            <m:t>𝑥</m:t>
                          </m:r>
                          <m:r>
                            <a:rPr lang="en-US" i="1">
                              <a:solidFill>
                                <a:schemeClr val="accent1"/>
                              </a:solidFill>
                              <a:latin typeface="Cambria Math" charset="0"/>
                            </a:rPr>
                            <m:t>,</m:t>
                          </m:r>
                          <m:r>
                            <a:rPr lang="en-US" b="0" i="1" smtClean="0">
                              <a:solidFill>
                                <a:schemeClr val="accent1"/>
                              </a:solidFill>
                              <a:latin typeface="Cambria Math" panose="02040503050406030204" pitchFamily="18" charset="0"/>
                            </a:rPr>
                            <m:t>𝑦</m:t>
                          </m:r>
                        </m:e>
                      </m:d>
                    </m:oMath>
                  </m:oMathPara>
                </a14:m>
                <a:endParaRPr lang="en-US" dirty="0">
                  <a:solidFill>
                    <a:schemeClr val="accent1"/>
                  </a:solidFill>
                </a:endParaRPr>
              </a:p>
            </p:txBody>
          </p:sp>
        </mc:Choice>
        <mc:Fallback xmlns="">
          <p:sp>
            <p:nvSpPr>
              <p:cNvPr id="43" name="Rectangle 42">
                <a:extLst>
                  <a:ext uri="{FF2B5EF4-FFF2-40B4-BE49-F238E27FC236}">
                    <a16:creationId xmlns:a16="http://schemas.microsoft.com/office/drawing/2014/main" id="{0FDD1DB8-FCF4-7444-9116-16738A1D0F9A}"/>
                  </a:ext>
                </a:extLst>
              </p:cNvPr>
              <p:cNvSpPr>
                <a:spLocks noRot="1" noChangeAspect="1" noMove="1" noResize="1" noEditPoints="1" noAdjustHandles="1" noChangeArrowheads="1" noChangeShapeType="1" noTextEdit="1"/>
              </p:cNvSpPr>
              <p:nvPr/>
            </p:nvSpPr>
            <p:spPr>
              <a:xfrm>
                <a:off x="6524114" y="1923913"/>
                <a:ext cx="1233606" cy="394082"/>
              </a:xfrm>
              <a:prstGeom prst="rect">
                <a:avLst/>
              </a:prstGeom>
              <a:blipFill>
                <a:blip r:embed="rId9"/>
                <a:stretch>
                  <a:fillRect b="-6250"/>
                </a:stretch>
              </a:blipFill>
            </p:spPr>
            <p:txBody>
              <a:bodyPr/>
              <a:lstStyle/>
              <a:p>
                <a:r>
                  <a:rPr lang="en-US">
                    <a:noFill/>
                  </a:rPr>
                  <a:t> </a:t>
                </a:r>
              </a:p>
            </p:txBody>
          </p:sp>
        </mc:Fallback>
      </mc:AlternateContent>
      <p:sp>
        <p:nvSpPr>
          <p:cNvPr id="46" name="Triangle 33">
            <a:extLst>
              <a:ext uri="{FF2B5EF4-FFF2-40B4-BE49-F238E27FC236}">
                <a16:creationId xmlns:a16="http://schemas.microsoft.com/office/drawing/2014/main" id="{E2A55610-148C-0741-A528-1DD8F8DCC968}"/>
              </a:ext>
            </a:extLst>
          </p:cNvPr>
          <p:cNvSpPr/>
          <p:nvPr/>
        </p:nvSpPr>
        <p:spPr>
          <a:xfrm>
            <a:off x="5133741" y="2377906"/>
            <a:ext cx="2236036" cy="1189215"/>
          </a:xfrm>
          <a:custGeom>
            <a:avLst/>
            <a:gdLst>
              <a:gd name="connsiteX0" fmla="*/ 0 w 2721429"/>
              <a:gd name="connsiteY0" fmla="*/ 1189215 h 1189215"/>
              <a:gd name="connsiteX1" fmla="*/ 1360715 w 2721429"/>
              <a:gd name="connsiteY1" fmla="*/ 0 h 1189215"/>
              <a:gd name="connsiteX2" fmla="*/ 2721429 w 2721429"/>
              <a:gd name="connsiteY2" fmla="*/ 1189215 h 1189215"/>
              <a:gd name="connsiteX3" fmla="*/ 0 w 2721429"/>
              <a:gd name="connsiteY3" fmla="*/ 1189215 h 1189215"/>
              <a:gd name="connsiteX0" fmla="*/ 29656 w 2780741"/>
              <a:gd name="connsiteY0" fmla="*/ 1189215 h 1189215"/>
              <a:gd name="connsiteX1" fmla="*/ 1390371 w 2780741"/>
              <a:gd name="connsiteY1" fmla="*/ 0 h 1189215"/>
              <a:gd name="connsiteX2" fmla="*/ 2751085 w 2780741"/>
              <a:gd name="connsiteY2" fmla="*/ 1189215 h 1189215"/>
              <a:gd name="connsiteX3" fmla="*/ 29656 w 2780741"/>
              <a:gd name="connsiteY3" fmla="*/ 1189215 h 1189215"/>
              <a:gd name="connsiteX0" fmla="*/ 0 w 2751085"/>
              <a:gd name="connsiteY0" fmla="*/ 1189215 h 1189215"/>
              <a:gd name="connsiteX1" fmla="*/ 1360715 w 2751085"/>
              <a:gd name="connsiteY1" fmla="*/ 0 h 1189215"/>
              <a:gd name="connsiteX2" fmla="*/ 2721429 w 2751085"/>
              <a:gd name="connsiteY2" fmla="*/ 1189215 h 1189215"/>
              <a:gd name="connsiteX3" fmla="*/ 0 w 2751085"/>
              <a:gd name="connsiteY3" fmla="*/ 1189215 h 1189215"/>
              <a:gd name="connsiteX0" fmla="*/ 0 w 2721429"/>
              <a:gd name="connsiteY0" fmla="*/ 1189215 h 1189215"/>
              <a:gd name="connsiteX1" fmla="*/ 1360715 w 2721429"/>
              <a:gd name="connsiteY1" fmla="*/ 0 h 1189215"/>
              <a:gd name="connsiteX2" fmla="*/ 2721429 w 2721429"/>
              <a:gd name="connsiteY2" fmla="*/ 1189215 h 1189215"/>
              <a:gd name="connsiteX3" fmla="*/ 0 w 2721429"/>
              <a:gd name="connsiteY3" fmla="*/ 1189215 h 1189215"/>
              <a:gd name="connsiteX0" fmla="*/ 0 w 2721429"/>
              <a:gd name="connsiteY0" fmla="*/ 1189215 h 1189215"/>
              <a:gd name="connsiteX1" fmla="*/ 1360715 w 2721429"/>
              <a:gd name="connsiteY1" fmla="*/ 0 h 1189215"/>
              <a:gd name="connsiteX2" fmla="*/ 2721429 w 2721429"/>
              <a:gd name="connsiteY2" fmla="*/ 1189215 h 1189215"/>
              <a:gd name="connsiteX3" fmla="*/ 0 w 2721429"/>
              <a:gd name="connsiteY3" fmla="*/ 1189215 h 1189215"/>
              <a:gd name="connsiteX0" fmla="*/ 0 w 2721429"/>
              <a:gd name="connsiteY0" fmla="*/ 1189215 h 1189215"/>
              <a:gd name="connsiteX1" fmla="*/ 1360715 w 2721429"/>
              <a:gd name="connsiteY1" fmla="*/ 0 h 1189215"/>
              <a:gd name="connsiteX2" fmla="*/ 2721429 w 2721429"/>
              <a:gd name="connsiteY2" fmla="*/ 1189215 h 1189215"/>
              <a:gd name="connsiteX3" fmla="*/ 0 w 2721429"/>
              <a:gd name="connsiteY3" fmla="*/ 1189215 h 1189215"/>
            </a:gdLst>
            <a:ahLst/>
            <a:cxnLst>
              <a:cxn ang="0">
                <a:pos x="connsiteX0" y="connsiteY0"/>
              </a:cxn>
              <a:cxn ang="0">
                <a:pos x="connsiteX1" y="connsiteY1"/>
              </a:cxn>
              <a:cxn ang="0">
                <a:pos x="connsiteX2" y="connsiteY2"/>
              </a:cxn>
              <a:cxn ang="0">
                <a:pos x="connsiteX3" y="connsiteY3"/>
              </a:cxn>
            </a:cxnLst>
            <a:rect l="l" t="t" r="r" b="b"/>
            <a:pathLst>
              <a:path w="2721429" h="1189215">
                <a:moveTo>
                  <a:pt x="0" y="1189215"/>
                </a:moveTo>
                <a:cubicBezTo>
                  <a:pt x="713739" y="991013"/>
                  <a:pt x="907144" y="0"/>
                  <a:pt x="1360715" y="0"/>
                </a:cubicBezTo>
                <a:cubicBezTo>
                  <a:pt x="1814286" y="0"/>
                  <a:pt x="1981563" y="1017139"/>
                  <a:pt x="2721429" y="1189215"/>
                </a:cubicBezTo>
                <a:lnTo>
                  <a:pt x="0" y="1189215"/>
                </a:lnTo>
                <a:close/>
              </a:path>
            </a:pathLst>
          </a:custGeom>
          <a:noFill/>
          <a:ln w="190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5F7F3AEF-311E-0546-AA0F-C12DC0D829CB}"/>
                  </a:ext>
                </a:extLst>
              </p:cNvPr>
              <p:cNvSpPr/>
              <p:nvPr/>
            </p:nvSpPr>
            <p:spPr>
              <a:xfrm>
                <a:off x="4775309" y="1948042"/>
                <a:ext cx="1445332" cy="3940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7030A0"/>
                              </a:solidFill>
                              <a:latin typeface="Cambria Math" panose="02040503050406030204" pitchFamily="18" charset="0"/>
                              <a:ea typeface="Cambria Math" charset="0"/>
                              <a:cs typeface="Cambria Math" charset="0"/>
                            </a:rPr>
                          </m:ctrlPr>
                        </m:sSubPr>
                        <m:e>
                          <m:r>
                            <a:rPr lang="en-US" i="1">
                              <a:solidFill>
                                <a:srgbClr val="7030A0"/>
                              </a:solidFill>
                              <a:latin typeface="Cambria Math" charset="0"/>
                              <a:ea typeface="Cambria Math" charset="0"/>
                              <a:cs typeface="Cambria Math" charset="0"/>
                            </a:rPr>
                            <m:t>𝑞</m:t>
                          </m:r>
                        </m:e>
                        <m:sub>
                          <m:r>
                            <a:rPr lang="en-US" i="1">
                              <a:solidFill>
                                <a:srgbClr val="7030A0"/>
                              </a:solidFill>
                              <a:latin typeface="Cambria Math" charset="0"/>
                              <a:ea typeface="Cambria Math" charset="0"/>
                              <a:cs typeface="Cambria Math" charset="0"/>
                            </a:rPr>
                            <m:t>𝜑</m:t>
                          </m:r>
                        </m:sub>
                      </m:sSub>
                      <m:d>
                        <m:dPr>
                          <m:ctrlPr>
                            <a:rPr lang="en-US" i="1">
                              <a:solidFill>
                                <a:srgbClr val="7030A0"/>
                              </a:solidFill>
                              <a:latin typeface="Cambria Math" panose="02040503050406030204" pitchFamily="18" charset="0"/>
                              <a:ea typeface="Cambria Math" charset="0"/>
                              <a:cs typeface="Cambria Math" charset="0"/>
                            </a:rPr>
                          </m:ctrlPr>
                        </m:dPr>
                        <m:e>
                          <m:r>
                            <a:rPr lang="en-US" i="1">
                              <a:solidFill>
                                <a:srgbClr val="7030A0"/>
                              </a:solidFill>
                              <a:latin typeface="Cambria Math" charset="0"/>
                              <a:ea typeface="Cambria Math" charset="0"/>
                              <a:cs typeface="Cambria Math" charset="0"/>
                            </a:rPr>
                            <m:t>𝐿</m:t>
                          </m:r>
                        </m:e>
                        <m:e>
                          <m:r>
                            <a:rPr lang="en-US" b="0" i="1" smtClean="0">
                              <a:solidFill>
                                <a:srgbClr val="7030A0"/>
                              </a:solidFill>
                              <a:latin typeface="Cambria Math" panose="02040503050406030204" pitchFamily="18" charset="0"/>
                              <a:ea typeface="Cambria Math" charset="0"/>
                              <a:cs typeface="Cambria Math" charset="0"/>
                            </a:rPr>
                            <m:t>𝑥</m:t>
                          </m:r>
                          <m:r>
                            <a:rPr lang="en-US" b="0" i="1" smtClean="0">
                              <a:solidFill>
                                <a:srgbClr val="7030A0"/>
                              </a:solidFill>
                              <a:latin typeface="Cambria Math" panose="02040503050406030204" pitchFamily="18" charset="0"/>
                              <a:ea typeface="Cambria Math" charset="0"/>
                              <a:cs typeface="Cambria Math" charset="0"/>
                            </a:rPr>
                            <m:t>,</m:t>
                          </m:r>
                          <m:r>
                            <a:rPr lang="en-US" b="0" i="1" smtClean="0">
                              <a:solidFill>
                                <a:srgbClr val="7030A0"/>
                              </a:solidFill>
                              <a:latin typeface="Cambria Math" panose="02040503050406030204" pitchFamily="18" charset="0"/>
                              <a:ea typeface="Cambria Math" charset="0"/>
                              <a:cs typeface="Cambria Math" charset="0"/>
                            </a:rPr>
                            <m:t>𝑦</m:t>
                          </m:r>
                          <m:r>
                            <a:rPr lang="en-US" b="0" i="1" smtClean="0">
                              <a:solidFill>
                                <a:srgbClr val="7030A0"/>
                              </a:solidFill>
                              <a:latin typeface="Cambria Math" panose="02040503050406030204" pitchFamily="18" charset="0"/>
                            </a:rPr>
                            <m:t>, </m:t>
                          </m:r>
                          <m:r>
                            <a:rPr lang="en-US" i="1">
                              <a:solidFill>
                                <a:srgbClr val="7030A0"/>
                              </a:solidFill>
                              <a:latin typeface="Cambria Math" charset="0"/>
                            </a:rPr>
                            <m:t>𝑟</m:t>
                          </m:r>
                        </m:e>
                      </m:d>
                    </m:oMath>
                  </m:oMathPara>
                </a14:m>
                <a:endParaRPr lang="en-US" dirty="0">
                  <a:solidFill>
                    <a:srgbClr val="7030A0"/>
                  </a:solidFill>
                </a:endParaRPr>
              </a:p>
            </p:txBody>
          </p:sp>
        </mc:Choice>
        <mc:Fallback xmlns="">
          <p:sp>
            <p:nvSpPr>
              <p:cNvPr id="44" name="Rectangle 43">
                <a:extLst>
                  <a:ext uri="{FF2B5EF4-FFF2-40B4-BE49-F238E27FC236}">
                    <a16:creationId xmlns:a16="http://schemas.microsoft.com/office/drawing/2014/main" id="{5F7F3AEF-311E-0546-AA0F-C12DC0D829CB}"/>
                  </a:ext>
                </a:extLst>
              </p:cNvPr>
              <p:cNvSpPr>
                <a:spLocks noRot="1" noChangeAspect="1" noMove="1" noResize="1" noEditPoints="1" noAdjustHandles="1" noChangeArrowheads="1" noChangeShapeType="1" noTextEdit="1"/>
              </p:cNvSpPr>
              <p:nvPr/>
            </p:nvSpPr>
            <p:spPr>
              <a:xfrm>
                <a:off x="4775309" y="1948042"/>
                <a:ext cx="1445332" cy="394019"/>
              </a:xfrm>
              <a:prstGeom prst="rect">
                <a:avLst/>
              </a:prstGeom>
              <a:blipFill>
                <a:blip r:embed="rId10"/>
                <a:stretch>
                  <a:fillRect b="-3125"/>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D1F36948-4FE9-A44B-8F0B-0651C970547B}"/>
              </a:ext>
            </a:extLst>
          </p:cNvPr>
          <p:cNvCxnSpPr>
            <a:cxnSpLocks/>
          </p:cNvCxnSpPr>
          <p:nvPr/>
        </p:nvCxnSpPr>
        <p:spPr>
          <a:xfrm flipH="1">
            <a:off x="6540484" y="2452680"/>
            <a:ext cx="291802" cy="175"/>
          </a:xfrm>
          <a:prstGeom prst="straightConnector1">
            <a:avLst/>
          </a:prstGeom>
          <a:ln w="6350">
            <a:solidFill>
              <a:schemeClr val="tx1">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34AF70C-CE48-584A-9261-95D750CF9FA1}"/>
              </a:ext>
            </a:extLst>
          </p:cNvPr>
          <p:cNvCxnSpPr>
            <a:cxnSpLocks/>
            <a:stCxn id="6" idx="0"/>
            <a:endCxn id="4" idx="2"/>
          </p:cNvCxnSpPr>
          <p:nvPr/>
        </p:nvCxnSpPr>
        <p:spPr>
          <a:xfrm flipH="1" flipV="1">
            <a:off x="2432513" y="4986610"/>
            <a:ext cx="2053488" cy="5736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96BE9C8C-D544-EB42-B10D-F1628F21D879}"/>
              </a:ext>
            </a:extLst>
          </p:cNvPr>
          <p:cNvCxnSpPr>
            <a:cxnSpLocks/>
            <a:stCxn id="6" idx="0"/>
            <a:endCxn id="5" idx="2"/>
          </p:cNvCxnSpPr>
          <p:nvPr/>
        </p:nvCxnSpPr>
        <p:spPr>
          <a:xfrm flipV="1">
            <a:off x="4486001" y="4964267"/>
            <a:ext cx="2166980" cy="5960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654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blinds(horizontal)">
                                      <p:cBhvr>
                                        <p:cTn id="10" dur="500"/>
                                        <p:tgtEl>
                                          <p:spTgt spid="50"/>
                                        </p:tgtEl>
                                      </p:cBhvr>
                                    </p:animEffect>
                                  </p:childTnLst>
                                </p:cTn>
                              </p:par>
                              <p:par>
                                <p:cTn id="11" presetID="3" presetClass="entr" presetSubtype="1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par>
                                <p:cTn id="14" presetID="3" presetClass="entr" presetSubtype="1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blinds(horizontal)">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linds(horizontal)">
                                      <p:cBhvr>
                                        <p:cTn id="40" dur="500"/>
                                        <p:tgtEl>
                                          <p:spTgt spid="19"/>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linds(horizontal)">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blinds(horizontal)">
                                      <p:cBhvr>
                                        <p:cTn id="48" dur="500"/>
                                        <p:tgtEl>
                                          <p:spTgt spid="34"/>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blinds(horizontal)">
                                      <p:cBhvr>
                                        <p:cTn id="51" dur="500"/>
                                        <p:tgtEl>
                                          <p:spTgt spid="44"/>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blinds(horizontal)">
                                      <p:cBhvr>
                                        <p:cTn id="54" dur="500"/>
                                        <p:tgtEl>
                                          <p:spTgt spid="43"/>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blinds(horizontal)">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blinds(horizontal)">
                                      <p:cBhvr>
                                        <p:cTn id="62" dur="500"/>
                                        <p:tgtEl>
                                          <p:spTgt spid="52"/>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blinds(horizontal)">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P spid="15" grpId="0" animBg="1"/>
      <p:bldP spid="16" grpId="0"/>
      <p:bldP spid="17" grpId="0" animBg="1"/>
      <p:bldP spid="18" grpId="0"/>
      <p:bldP spid="19" grpId="0"/>
      <p:bldP spid="34" grpId="0" animBg="1"/>
      <p:bldP spid="36" grpId="0" animBg="1"/>
      <p:bldP spid="43" grpId="0"/>
      <p:bldP spid="46" grpId="0" animBg="1"/>
      <p:bldP spid="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8B81-7AD6-5D47-B0B5-7CD30396F2E3}"/>
              </a:ext>
            </a:extLst>
          </p:cNvPr>
          <p:cNvSpPr>
            <a:spLocks noGrp="1"/>
          </p:cNvSpPr>
          <p:nvPr>
            <p:ph type="title"/>
          </p:nvPr>
        </p:nvSpPr>
        <p:spPr/>
        <p:txBody>
          <a:bodyPr>
            <a:noAutofit/>
          </a:bodyPr>
          <a:lstStyle/>
          <a:p>
            <a:r>
              <a:rPr lang="en-US" dirty="0"/>
              <a:t> Neural Symbolic Reasoning</a:t>
            </a:r>
          </a:p>
        </p:txBody>
      </p:sp>
      <p:sp>
        <p:nvSpPr>
          <p:cNvPr id="84" name="Rectangle 83">
            <a:extLst>
              <a:ext uri="{FF2B5EF4-FFF2-40B4-BE49-F238E27FC236}">
                <a16:creationId xmlns:a16="http://schemas.microsoft.com/office/drawing/2014/main" id="{AF50DBC9-2D90-2B44-9A74-554C095B59BC}"/>
              </a:ext>
            </a:extLst>
          </p:cNvPr>
          <p:cNvSpPr/>
          <p:nvPr/>
        </p:nvSpPr>
        <p:spPr>
          <a:xfrm>
            <a:off x="3911976" y="4464827"/>
            <a:ext cx="1541045" cy="74037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Convolutional</a:t>
            </a:r>
          </a:p>
          <a:p>
            <a:pPr algn="ctr"/>
            <a:r>
              <a:rPr lang="en-US" sz="1600" dirty="0">
                <a:solidFill>
                  <a:schemeClr val="tx1"/>
                </a:solidFill>
              </a:rPr>
              <a:t>Neural Net</a:t>
            </a:r>
          </a:p>
        </p:txBody>
      </p:sp>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1D32A39F-DC50-AF4D-9AD2-833839FD78A2}"/>
                  </a:ext>
                </a:extLst>
              </p:cNvPr>
              <p:cNvSpPr/>
              <p:nvPr/>
            </p:nvSpPr>
            <p:spPr>
              <a:xfrm>
                <a:off x="5988973" y="4665638"/>
                <a:ext cx="89986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ea typeface="Cambria Math" panose="02040503050406030204" pitchFamily="18" charset="0"/>
                            </a:rPr>
                            <m:t>𝜃</m:t>
                          </m:r>
                        </m:sub>
                      </m:sSub>
                      <m:d>
                        <m:dPr>
                          <m:ctrlPr>
                            <a:rPr lang="en-US" sz="1600" i="1" smtClean="0">
                              <a:latin typeface="Cambria Math" panose="02040503050406030204" pitchFamily="18" charset="0"/>
                            </a:rPr>
                          </m:ctrlPr>
                        </m:dPr>
                        <m:e>
                          <m:r>
                            <a:rPr lang="en-US" sz="1600" i="1">
                              <a:latin typeface="Cambria Math" charset="0"/>
                            </a:rPr>
                            <m:t>𝑟</m:t>
                          </m:r>
                        </m:e>
                        <m:e>
                          <m:r>
                            <a:rPr lang="en-US" sz="1600" b="0" i="1" smtClean="0">
                              <a:latin typeface="Cambria Math" panose="02040503050406030204" pitchFamily="18" charset="0"/>
                            </a:rPr>
                            <m:t>𝐿</m:t>
                          </m:r>
                        </m:e>
                      </m:d>
                    </m:oMath>
                  </m:oMathPara>
                </a14:m>
                <a:endParaRPr lang="en-US" sz="1600" dirty="0"/>
              </a:p>
            </p:txBody>
          </p:sp>
        </mc:Choice>
        <mc:Fallback xmlns="">
          <p:sp>
            <p:nvSpPr>
              <p:cNvPr id="99" name="Rectangle 98">
                <a:extLst>
                  <a:ext uri="{FF2B5EF4-FFF2-40B4-BE49-F238E27FC236}">
                    <a16:creationId xmlns:a16="http://schemas.microsoft.com/office/drawing/2014/main" id="{1D32A39F-DC50-AF4D-9AD2-833839FD78A2}"/>
                  </a:ext>
                </a:extLst>
              </p:cNvPr>
              <p:cNvSpPr>
                <a:spLocks noRot="1" noChangeAspect="1" noMove="1" noResize="1" noEditPoints="1" noAdjustHandles="1" noChangeArrowheads="1" noChangeShapeType="1" noTextEdit="1"/>
              </p:cNvSpPr>
              <p:nvPr/>
            </p:nvSpPr>
            <p:spPr>
              <a:xfrm>
                <a:off x="5988973" y="4665638"/>
                <a:ext cx="899862" cy="338554"/>
              </a:xfrm>
              <a:prstGeom prst="rect">
                <a:avLst/>
              </a:prstGeom>
              <a:blipFill>
                <a:blip r:embed="rId3"/>
                <a:stretch>
                  <a:fillRect/>
                </a:stretch>
              </a:blipFill>
            </p:spPr>
            <p:txBody>
              <a:bodyPr/>
              <a:lstStyle/>
              <a:p>
                <a:r>
                  <a:rPr lang="en-US">
                    <a:noFill/>
                  </a:rPr>
                  <a:t> </a:t>
                </a:r>
              </a:p>
            </p:txBody>
          </p:sp>
        </mc:Fallback>
      </mc:AlternateContent>
      <p:sp>
        <p:nvSpPr>
          <p:cNvPr id="17" name="Rounded Rectangle 16">
            <a:extLst>
              <a:ext uri="{FF2B5EF4-FFF2-40B4-BE49-F238E27FC236}">
                <a16:creationId xmlns:a16="http://schemas.microsoft.com/office/drawing/2014/main" id="{DC0B211D-EAE3-1C44-8FDB-5F46278128C9}"/>
              </a:ext>
            </a:extLst>
          </p:cNvPr>
          <p:cNvSpPr/>
          <p:nvPr/>
        </p:nvSpPr>
        <p:spPr>
          <a:xfrm>
            <a:off x="1161150" y="1883597"/>
            <a:ext cx="2374457" cy="1128609"/>
          </a:xfrm>
          <a:prstGeom prst="roundRect">
            <a:avLst/>
          </a:prstGeom>
          <a:noFill/>
          <a:ln w="63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FEB25ED-118D-1944-B615-9CBD61337EFD}"/>
              </a:ext>
            </a:extLst>
          </p:cNvPr>
          <p:cNvSpPr/>
          <p:nvPr/>
        </p:nvSpPr>
        <p:spPr>
          <a:xfrm>
            <a:off x="3038584" y="2671793"/>
            <a:ext cx="342286" cy="270976"/>
          </a:xfrm>
          <a:prstGeom prst="rect">
            <a:avLst/>
          </a:prstGeom>
        </p:spPr>
        <p:txBody>
          <a:bodyPr wrap="none">
            <a:spAutoFit/>
          </a:bodyPr>
          <a:lstStyle/>
          <a:p>
            <a:pPr algn="ctr"/>
            <a:r>
              <a:rPr lang="en-US" dirty="0"/>
              <a:t>KG</a:t>
            </a:r>
          </a:p>
        </p:txBody>
      </p:sp>
      <p:grpSp>
        <p:nvGrpSpPr>
          <p:cNvPr id="125" name="Group 124">
            <a:extLst>
              <a:ext uri="{FF2B5EF4-FFF2-40B4-BE49-F238E27FC236}">
                <a16:creationId xmlns:a16="http://schemas.microsoft.com/office/drawing/2014/main" id="{26E683A3-AB95-5749-9C85-D2605322BDB6}"/>
              </a:ext>
            </a:extLst>
          </p:cNvPr>
          <p:cNvGrpSpPr/>
          <p:nvPr/>
        </p:nvGrpSpPr>
        <p:grpSpPr>
          <a:xfrm>
            <a:off x="1247075" y="2495997"/>
            <a:ext cx="976727" cy="446772"/>
            <a:chOff x="5120754" y="2599738"/>
            <a:chExt cx="976727" cy="446772"/>
          </a:xfrm>
        </p:grpSpPr>
        <p:sp>
          <p:nvSpPr>
            <p:cNvPr id="19" name="Oval 18">
              <a:extLst>
                <a:ext uri="{FF2B5EF4-FFF2-40B4-BE49-F238E27FC236}">
                  <a16:creationId xmlns:a16="http://schemas.microsoft.com/office/drawing/2014/main" id="{52DF6518-A13E-9B4F-BA66-C83AF67C42D8}"/>
                </a:ext>
              </a:extLst>
            </p:cNvPr>
            <p:cNvSpPr/>
            <p:nvPr/>
          </p:nvSpPr>
          <p:spPr>
            <a:xfrm rot="20662387">
              <a:off x="5492456" y="2712018"/>
              <a:ext cx="189466" cy="18666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a:t>
              </a:r>
            </a:p>
          </p:txBody>
        </p:sp>
        <p:sp>
          <p:nvSpPr>
            <p:cNvPr id="20" name="Oval 19">
              <a:extLst>
                <a:ext uri="{FF2B5EF4-FFF2-40B4-BE49-F238E27FC236}">
                  <a16:creationId xmlns:a16="http://schemas.microsoft.com/office/drawing/2014/main" id="{725A465C-32A7-5141-AFD6-8D0D5BA2E84A}"/>
                </a:ext>
              </a:extLst>
            </p:cNvPr>
            <p:cNvSpPr/>
            <p:nvPr/>
          </p:nvSpPr>
          <p:spPr>
            <a:xfrm>
              <a:off x="5120754" y="2877059"/>
              <a:ext cx="223001" cy="16945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x</a:t>
              </a:r>
            </a:p>
          </p:txBody>
        </p:sp>
        <p:sp>
          <p:nvSpPr>
            <p:cNvPr id="23" name="Oval 22">
              <a:extLst>
                <a:ext uri="{FF2B5EF4-FFF2-40B4-BE49-F238E27FC236}">
                  <a16:creationId xmlns:a16="http://schemas.microsoft.com/office/drawing/2014/main" id="{A8F7128B-08AC-D74B-B1DE-CB6CFA9F25C9}"/>
                </a:ext>
              </a:extLst>
            </p:cNvPr>
            <p:cNvSpPr/>
            <p:nvPr/>
          </p:nvSpPr>
          <p:spPr>
            <a:xfrm rot="20918100">
              <a:off x="5901024" y="2599738"/>
              <a:ext cx="196457" cy="20370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a:t>
              </a:r>
            </a:p>
          </p:txBody>
        </p:sp>
        <p:cxnSp>
          <p:nvCxnSpPr>
            <p:cNvPr id="36" name="Straight Connector 35">
              <a:extLst>
                <a:ext uri="{FF2B5EF4-FFF2-40B4-BE49-F238E27FC236}">
                  <a16:creationId xmlns:a16="http://schemas.microsoft.com/office/drawing/2014/main" id="{51BE6AAC-68FA-134E-B798-30D737D73571}"/>
                </a:ext>
              </a:extLst>
            </p:cNvPr>
            <p:cNvCxnSpPr>
              <a:cxnSpLocks/>
              <a:stCxn id="19" idx="2"/>
              <a:endCxn id="20" idx="7"/>
            </p:cNvCxnSpPr>
            <p:nvPr/>
          </p:nvCxnSpPr>
          <p:spPr>
            <a:xfrm flipH="1">
              <a:off x="5311097" y="2830868"/>
              <a:ext cx="184861" cy="710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8FFD783-7DAF-1042-B2E7-2962737979D7}"/>
                </a:ext>
              </a:extLst>
            </p:cNvPr>
            <p:cNvCxnSpPr>
              <a:cxnSpLocks/>
              <a:stCxn id="19" idx="6"/>
              <a:endCxn id="23" idx="2"/>
            </p:cNvCxnSpPr>
            <p:nvPr/>
          </p:nvCxnSpPr>
          <p:spPr>
            <a:xfrm flipV="1">
              <a:off x="5678420" y="2720947"/>
              <a:ext cx="224530" cy="588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27113F-64F6-944C-8678-0AE503B96CFF}"/>
                  </a:ext>
                </a:extLst>
              </p:cNvPr>
              <p:cNvSpPr/>
              <p:nvPr/>
            </p:nvSpPr>
            <p:spPr>
              <a:xfrm>
                <a:off x="5879594" y="2145673"/>
                <a:ext cx="2054217" cy="3940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𝑖</m:t>
                              </m:r>
                            </m:sub>
                          </m:sSub>
                        </m:e>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e>
                      </m:d>
                    </m:oMath>
                  </m:oMathPara>
                </a14:m>
                <a:endParaRPr lang="en-US" dirty="0"/>
              </a:p>
            </p:txBody>
          </p:sp>
        </mc:Choice>
        <mc:Fallback xmlns="">
          <p:sp>
            <p:nvSpPr>
              <p:cNvPr id="8" name="Rectangle 7">
                <a:extLst>
                  <a:ext uri="{FF2B5EF4-FFF2-40B4-BE49-F238E27FC236}">
                    <a16:creationId xmlns:a16="http://schemas.microsoft.com/office/drawing/2014/main" id="{4D27113F-64F6-944C-8678-0AE503B96CFF}"/>
                  </a:ext>
                </a:extLst>
              </p:cNvPr>
              <p:cNvSpPr>
                <a:spLocks noRot="1" noChangeAspect="1" noMove="1" noResize="1" noEditPoints="1" noAdjustHandles="1" noChangeArrowheads="1" noChangeShapeType="1" noTextEdit="1"/>
              </p:cNvSpPr>
              <p:nvPr/>
            </p:nvSpPr>
            <p:spPr>
              <a:xfrm>
                <a:off x="5879594" y="2145673"/>
                <a:ext cx="2054217" cy="394019"/>
              </a:xfrm>
              <a:prstGeom prst="rect">
                <a:avLst/>
              </a:prstGeom>
              <a:blipFill>
                <a:blip r:embed="rId4"/>
                <a:stretch>
                  <a:fillRect b="-3030"/>
                </a:stretch>
              </a:blipFill>
            </p:spPr>
            <p:txBody>
              <a:bodyPr/>
              <a:lstStyle/>
              <a:p>
                <a:r>
                  <a:rPr lang="en-US">
                    <a:noFill/>
                  </a:rPr>
                  <a:t> </a:t>
                </a:r>
              </a:p>
            </p:txBody>
          </p:sp>
        </mc:Fallback>
      </mc:AlternateContent>
      <p:sp>
        <p:nvSpPr>
          <p:cNvPr id="27" name="Slide Number Placeholder 26">
            <a:extLst>
              <a:ext uri="{FF2B5EF4-FFF2-40B4-BE49-F238E27FC236}">
                <a16:creationId xmlns:a16="http://schemas.microsoft.com/office/drawing/2014/main" id="{05E1D92A-C52F-164E-81A0-05FCB3224244}"/>
              </a:ext>
            </a:extLst>
          </p:cNvPr>
          <p:cNvSpPr>
            <a:spLocks noGrp="1"/>
          </p:cNvSpPr>
          <p:nvPr>
            <p:ph type="sldNum" sz="quarter" idx="12"/>
          </p:nvPr>
        </p:nvSpPr>
        <p:spPr/>
        <p:txBody>
          <a:bodyPr/>
          <a:lstStyle/>
          <a:p>
            <a:fld id="{4FAB73BC-B049-4115-A692-8D63A059BFB8}" type="slidenum">
              <a:rPr lang="en-US" smtClean="0"/>
              <a:t>16</a:t>
            </a:fld>
            <a:endParaRPr lang="en-US"/>
          </a:p>
        </p:txBody>
      </p:sp>
      <p:sp>
        <p:nvSpPr>
          <p:cNvPr id="14" name="Rectangle 13">
            <a:extLst>
              <a:ext uri="{FF2B5EF4-FFF2-40B4-BE49-F238E27FC236}">
                <a16:creationId xmlns:a16="http://schemas.microsoft.com/office/drawing/2014/main" id="{85BFC008-81B1-3145-BE6F-26817F896B92}"/>
              </a:ext>
            </a:extLst>
          </p:cNvPr>
          <p:cNvSpPr/>
          <p:nvPr/>
        </p:nvSpPr>
        <p:spPr>
          <a:xfrm>
            <a:off x="628650" y="3276328"/>
            <a:ext cx="3844322" cy="369332"/>
          </a:xfrm>
          <a:prstGeom prst="rect">
            <a:avLst/>
          </a:prstGeom>
        </p:spPr>
        <p:txBody>
          <a:bodyPr wrap="none">
            <a:spAutoFit/>
          </a:bodyPr>
          <a:lstStyle/>
          <a:p>
            <a:r>
              <a:rPr lang="en-US" dirty="0"/>
              <a:t>- CNN Weight Learning (likelihood)</a:t>
            </a:r>
          </a:p>
        </p:txBody>
      </p:sp>
      <p:sp>
        <p:nvSpPr>
          <p:cNvPr id="83" name="Rectangle 82">
            <a:extLst>
              <a:ext uri="{FF2B5EF4-FFF2-40B4-BE49-F238E27FC236}">
                <a16:creationId xmlns:a16="http://schemas.microsoft.com/office/drawing/2014/main" id="{940BCE63-4DFD-164E-949E-917AB34D7F53}"/>
              </a:ext>
            </a:extLst>
          </p:cNvPr>
          <p:cNvSpPr/>
          <p:nvPr/>
        </p:nvSpPr>
        <p:spPr>
          <a:xfrm>
            <a:off x="666074" y="1250443"/>
            <a:ext cx="4325223" cy="369332"/>
          </a:xfrm>
          <a:prstGeom prst="rect">
            <a:avLst/>
          </a:prstGeom>
        </p:spPr>
        <p:txBody>
          <a:bodyPr wrap="none">
            <a:spAutoFit/>
          </a:bodyPr>
          <a:lstStyle/>
          <a:p>
            <a:r>
              <a:rPr lang="en-US" dirty="0"/>
              <a:t>- LSTM Rule Discovery (posterior/prior)</a:t>
            </a:r>
          </a:p>
        </p:txBody>
      </p:sp>
      <p:grpSp>
        <p:nvGrpSpPr>
          <p:cNvPr id="12" name="Group 11">
            <a:extLst>
              <a:ext uri="{FF2B5EF4-FFF2-40B4-BE49-F238E27FC236}">
                <a16:creationId xmlns:a16="http://schemas.microsoft.com/office/drawing/2014/main" id="{CC513C06-01A4-F546-AEC2-842FD00E3357}"/>
              </a:ext>
            </a:extLst>
          </p:cNvPr>
          <p:cNvGrpSpPr/>
          <p:nvPr/>
        </p:nvGrpSpPr>
        <p:grpSpPr>
          <a:xfrm>
            <a:off x="1502350" y="4031714"/>
            <a:ext cx="1720620" cy="1818082"/>
            <a:chOff x="1161150" y="4031714"/>
            <a:chExt cx="1720620" cy="1818082"/>
          </a:xfrm>
        </p:grpSpPr>
        <p:sp>
          <p:nvSpPr>
            <p:cNvPr id="87" name="TextBox 86">
              <a:extLst>
                <a:ext uri="{FF2B5EF4-FFF2-40B4-BE49-F238E27FC236}">
                  <a16:creationId xmlns:a16="http://schemas.microsoft.com/office/drawing/2014/main" id="{8C16FEA0-ED32-9D44-9CAD-4E23213F752D}"/>
                </a:ext>
              </a:extLst>
            </p:cNvPr>
            <p:cNvSpPr txBox="1"/>
            <p:nvPr/>
          </p:nvSpPr>
          <p:spPr>
            <a:xfrm>
              <a:off x="2459860" y="5492122"/>
              <a:ext cx="421910" cy="338554"/>
            </a:xfrm>
            <a:prstGeom prst="rect">
              <a:avLst/>
            </a:prstGeom>
            <a:noFill/>
          </p:spPr>
          <p:txBody>
            <a:bodyPr wrap="none" rtlCol="0">
              <a:spAutoFit/>
            </a:bodyPr>
            <a:lstStyle/>
            <a:p>
              <a:r>
                <a:rPr lang="en-US" sz="1600" dirty="0"/>
                <a:t>L3</a:t>
              </a:r>
            </a:p>
          </p:txBody>
        </p:sp>
        <p:grpSp>
          <p:nvGrpSpPr>
            <p:cNvPr id="11" name="Group 10">
              <a:extLst>
                <a:ext uri="{FF2B5EF4-FFF2-40B4-BE49-F238E27FC236}">
                  <a16:creationId xmlns:a16="http://schemas.microsoft.com/office/drawing/2014/main" id="{624D2F5C-4AF4-1149-8CF4-1C0FD2CFA985}"/>
                </a:ext>
              </a:extLst>
            </p:cNvPr>
            <p:cNvGrpSpPr/>
            <p:nvPr/>
          </p:nvGrpSpPr>
          <p:grpSpPr>
            <a:xfrm>
              <a:off x="1161150" y="4031714"/>
              <a:ext cx="1615399" cy="1818082"/>
              <a:chOff x="1161150" y="4031714"/>
              <a:chExt cx="1615399" cy="1818082"/>
            </a:xfrm>
          </p:grpSpPr>
          <p:sp>
            <p:nvSpPr>
              <p:cNvPr id="68" name="Oval 67">
                <a:extLst>
                  <a:ext uri="{FF2B5EF4-FFF2-40B4-BE49-F238E27FC236}">
                    <a16:creationId xmlns:a16="http://schemas.microsoft.com/office/drawing/2014/main" id="{1E426E56-2170-E042-967E-B9F9C1ACE1F6}"/>
                  </a:ext>
                </a:extLst>
              </p:cNvPr>
              <p:cNvSpPr/>
              <p:nvPr/>
            </p:nvSpPr>
            <p:spPr>
              <a:xfrm>
                <a:off x="2555073" y="4034758"/>
                <a:ext cx="220717"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9" name="Oval 68">
                <a:extLst>
                  <a:ext uri="{FF2B5EF4-FFF2-40B4-BE49-F238E27FC236}">
                    <a16:creationId xmlns:a16="http://schemas.microsoft.com/office/drawing/2014/main" id="{19DEC193-DB2A-9544-9673-0C0051813575}"/>
                  </a:ext>
                </a:extLst>
              </p:cNvPr>
              <p:cNvSpPr/>
              <p:nvPr/>
            </p:nvSpPr>
            <p:spPr>
              <a:xfrm>
                <a:off x="2555832" y="4352574"/>
                <a:ext cx="220717" cy="18288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4A1B11C8-FD12-7C4F-AEEB-4D1DA75CEE2F}"/>
                  </a:ext>
                </a:extLst>
              </p:cNvPr>
              <p:cNvSpPr/>
              <p:nvPr/>
            </p:nvSpPr>
            <p:spPr>
              <a:xfrm>
                <a:off x="2555072" y="4678344"/>
                <a:ext cx="220717" cy="18288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BAF0AA96-B17C-394F-9E4B-5604BE5FE216}"/>
                  </a:ext>
                </a:extLst>
              </p:cNvPr>
              <p:cNvSpPr/>
              <p:nvPr/>
            </p:nvSpPr>
            <p:spPr>
              <a:xfrm>
                <a:off x="2555072" y="4996160"/>
                <a:ext cx="220717"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3" name="Oval 72">
                <a:extLst>
                  <a:ext uri="{FF2B5EF4-FFF2-40B4-BE49-F238E27FC236}">
                    <a16:creationId xmlns:a16="http://schemas.microsoft.com/office/drawing/2014/main" id="{8A6CD869-AB6E-C64C-AF83-9CDC8D8B923F}"/>
                  </a:ext>
                </a:extLst>
              </p:cNvPr>
              <p:cNvSpPr/>
              <p:nvPr/>
            </p:nvSpPr>
            <p:spPr>
              <a:xfrm>
                <a:off x="1913206" y="4031714"/>
                <a:ext cx="220717"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4" name="Oval 73">
                <a:extLst>
                  <a:ext uri="{FF2B5EF4-FFF2-40B4-BE49-F238E27FC236}">
                    <a16:creationId xmlns:a16="http://schemas.microsoft.com/office/drawing/2014/main" id="{361A2018-EC77-5A40-A844-449AF3DAEFF4}"/>
                  </a:ext>
                </a:extLst>
              </p:cNvPr>
              <p:cNvSpPr/>
              <p:nvPr/>
            </p:nvSpPr>
            <p:spPr>
              <a:xfrm>
                <a:off x="1913965" y="4349530"/>
                <a:ext cx="220717" cy="18288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A2ACAC35-8D29-D547-8534-DCA9B456FB15}"/>
                  </a:ext>
                </a:extLst>
              </p:cNvPr>
              <p:cNvSpPr/>
              <p:nvPr/>
            </p:nvSpPr>
            <p:spPr>
              <a:xfrm>
                <a:off x="1913205" y="4675300"/>
                <a:ext cx="220717" cy="18288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C311180-4687-4646-B2E7-4A2FB6B3E93C}"/>
                  </a:ext>
                </a:extLst>
              </p:cNvPr>
              <p:cNvSpPr/>
              <p:nvPr/>
            </p:nvSpPr>
            <p:spPr>
              <a:xfrm>
                <a:off x="1913205" y="4993116"/>
                <a:ext cx="220717"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8" name="Oval 77">
                <a:extLst>
                  <a:ext uri="{FF2B5EF4-FFF2-40B4-BE49-F238E27FC236}">
                    <a16:creationId xmlns:a16="http://schemas.microsoft.com/office/drawing/2014/main" id="{3DD4BC81-38C5-B74C-88AB-54CED2E23142}"/>
                  </a:ext>
                </a:extLst>
              </p:cNvPr>
              <p:cNvSpPr/>
              <p:nvPr/>
            </p:nvSpPr>
            <p:spPr>
              <a:xfrm>
                <a:off x="1248710" y="4034758"/>
                <a:ext cx="220717"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9" name="Oval 78">
                <a:extLst>
                  <a:ext uri="{FF2B5EF4-FFF2-40B4-BE49-F238E27FC236}">
                    <a16:creationId xmlns:a16="http://schemas.microsoft.com/office/drawing/2014/main" id="{4D9BC463-35F2-B340-ADFD-0E56C6715F8C}"/>
                  </a:ext>
                </a:extLst>
              </p:cNvPr>
              <p:cNvSpPr/>
              <p:nvPr/>
            </p:nvSpPr>
            <p:spPr>
              <a:xfrm>
                <a:off x="1249469" y="4352574"/>
                <a:ext cx="220717" cy="18288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D7CAB0E-7B0A-3244-B59B-BD452744E147}"/>
                  </a:ext>
                </a:extLst>
              </p:cNvPr>
              <p:cNvSpPr/>
              <p:nvPr/>
            </p:nvSpPr>
            <p:spPr>
              <a:xfrm>
                <a:off x="1248709" y="4678344"/>
                <a:ext cx="220717" cy="18288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100B1E18-C09F-9E42-B625-B8E599B691ED}"/>
                  </a:ext>
                </a:extLst>
              </p:cNvPr>
              <p:cNvSpPr/>
              <p:nvPr/>
            </p:nvSpPr>
            <p:spPr>
              <a:xfrm>
                <a:off x="1248709" y="4996160"/>
                <a:ext cx="220717" cy="18288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6D85901-BE44-EE41-90B1-537B10FA654A}"/>
                  </a:ext>
                </a:extLst>
              </p:cNvPr>
              <p:cNvSpPr/>
              <p:nvPr/>
            </p:nvSpPr>
            <p:spPr>
              <a:xfrm>
                <a:off x="1248708" y="5312286"/>
                <a:ext cx="220717"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85" name="TextBox 84">
                <a:extLst>
                  <a:ext uri="{FF2B5EF4-FFF2-40B4-BE49-F238E27FC236}">
                    <a16:creationId xmlns:a16="http://schemas.microsoft.com/office/drawing/2014/main" id="{5B6B1DB5-3D8C-2F43-9B44-A53F7F1760AE}"/>
                  </a:ext>
                </a:extLst>
              </p:cNvPr>
              <p:cNvSpPr txBox="1"/>
              <p:nvPr/>
            </p:nvSpPr>
            <p:spPr>
              <a:xfrm>
                <a:off x="1161150" y="5511242"/>
                <a:ext cx="396262" cy="338554"/>
              </a:xfrm>
              <a:prstGeom prst="rect">
                <a:avLst/>
              </a:prstGeom>
              <a:noFill/>
            </p:spPr>
            <p:txBody>
              <a:bodyPr wrap="none" rtlCol="0">
                <a:spAutoFit/>
              </a:bodyPr>
              <a:lstStyle/>
              <a:p>
                <a:r>
                  <a:rPr lang="en-US" sz="1600" dirty="0"/>
                  <a:t>L1</a:t>
                </a:r>
              </a:p>
            </p:txBody>
          </p:sp>
          <p:sp>
            <p:nvSpPr>
              <p:cNvPr id="86" name="TextBox 85">
                <a:extLst>
                  <a:ext uri="{FF2B5EF4-FFF2-40B4-BE49-F238E27FC236}">
                    <a16:creationId xmlns:a16="http://schemas.microsoft.com/office/drawing/2014/main" id="{1619F9E8-3C53-3849-886A-196EA9B37BA9}"/>
                  </a:ext>
                </a:extLst>
              </p:cNvPr>
              <p:cNvSpPr txBox="1"/>
              <p:nvPr/>
            </p:nvSpPr>
            <p:spPr>
              <a:xfrm>
                <a:off x="1820509" y="5508091"/>
                <a:ext cx="423514" cy="338554"/>
              </a:xfrm>
              <a:prstGeom prst="rect">
                <a:avLst/>
              </a:prstGeom>
              <a:noFill/>
            </p:spPr>
            <p:txBody>
              <a:bodyPr wrap="none" rtlCol="0">
                <a:spAutoFit/>
              </a:bodyPr>
              <a:lstStyle/>
              <a:p>
                <a:r>
                  <a:rPr lang="en-US" sz="1600" dirty="0"/>
                  <a:t>L2</a:t>
                </a:r>
              </a:p>
            </p:txBody>
          </p:sp>
          <p:cxnSp>
            <p:nvCxnSpPr>
              <p:cNvPr id="92" name="Straight Arrow Connector 91">
                <a:extLst>
                  <a:ext uri="{FF2B5EF4-FFF2-40B4-BE49-F238E27FC236}">
                    <a16:creationId xmlns:a16="http://schemas.microsoft.com/office/drawing/2014/main" id="{D0AF5725-EDCA-6B44-8E62-6806B7E3B4BC}"/>
                  </a:ext>
                </a:extLst>
              </p:cNvPr>
              <p:cNvCxnSpPr>
                <a:cxnSpLocks/>
                <a:stCxn id="78" idx="4"/>
                <a:endCxn id="79" idx="0"/>
              </p:cNvCxnSpPr>
              <p:nvPr/>
            </p:nvCxnSpPr>
            <p:spPr>
              <a:xfrm>
                <a:off x="1359069" y="4217638"/>
                <a:ext cx="759" cy="134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E6B2DB2-DE28-7741-AB08-BAB8CF971F83}"/>
                  </a:ext>
                </a:extLst>
              </p:cNvPr>
              <p:cNvCxnSpPr>
                <a:cxnSpLocks/>
                <a:stCxn id="79" idx="4"/>
                <a:endCxn id="80" idx="0"/>
              </p:cNvCxnSpPr>
              <p:nvPr/>
            </p:nvCxnSpPr>
            <p:spPr>
              <a:xfrm flipH="1">
                <a:off x="1359068" y="4535454"/>
                <a:ext cx="760" cy="142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CE16A9-BECE-8C4D-AA76-423CA1AC24D9}"/>
                  </a:ext>
                </a:extLst>
              </p:cNvPr>
              <p:cNvCxnSpPr>
                <a:cxnSpLocks/>
                <a:stCxn id="80" idx="4"/>
                <a:endCxn id="81" idx="0"/>
              </p:cNvCxnSpPr>
              <p:nvPr/>
            </p:nvCxnSpPr>
            <p:spPr>
              <a:xfrm>
                <a:off x="1359068" y="4861224"/>
                <a:ext cx="0" cy="134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7F5CD34-2FC0-7B45-9CB2-E6E0206E4AFF}"/>
                  </a:ext>
                </a:extLst>
              </p:cNvPr>
              <p:cNvCxnSpPr>
                <a:cxnSpLocks/>
                <a:stCxn id="81" idx="4"/>
                <a:endCxn id="82" idx="0"/>
              </p:cNvCxnSpPr>
              <p:nvPr/>
            </p:nvCxnSpPr>
            <p:spPr>
              <a:xfrm flipH="1">
                <a:off x="1359067" y="5179040"/>
                <a:ext cx="1" cy="1332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2B00B71-927E-3742-95FD-8785C53A2856}"/>
                  </a:ext>
                </a:extLst>
              </p:cNvPr>
              <p:cNvCxnSpPr>
                <a:cxnSpLocks/>
                <a:stCxn id="73" idx="4"/>
                <a:endCxn id="74" idx="0"/>
              </p:cNvCxnSpPr>
              <p:nvPr/>
            </p:nvCxnSpPr>
            <p:spPr>
              <a:xfrm>
                <a:off x="2023565" y="4214594"/>
                <a:ext cx="759" cy="134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A4CA255-3CE7-7F45-91E7-F250FF63CE40}"/>
                  </a:ext>
                </a:extLst>
              </p:cNvPr>
              <p:cNvCxnSpPr>
                <a:cxnSpLocks/>
                <a:stCxn id="74" idx="4"/>
                <a:endCxn id="75" idx="0"/>
              </p:cNvCxnSpPr>
              <p:nvPr/>
            </p:nvCxnSpPr>
            <p:spPr>
              <a:xfrm flipH="1">
                <a:off x="2023564" y="4532410"/>
                <a:ext cx="760" cy="142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D979887-EE30-F34A-90C8-8C9E1CF1C66F}"/>
                  </a:ext>
                </a:extLst>
              </p:cNvPr>
              <p:cNvCxnSpPr>
                <a:cxnSpLocks/>
                <a:stCxn id="75" idx="4"/>
                <a:endCxn id="76" idx="0"/>
              </p:cNvCxnSpPr>
              <p:nvPr/>
            </p:nvCxnSpPr>
            <p:spPr>
              <a:xfrm>
                <a:off x="2023564" y="4858180"/>
                <a:ext cx="0" cy="134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4AEAB94-1A24-B943-987F-80F6868661E1}"/>
                  </a:ext>
                </a:extLst>
              </p:cNvPr>
              <p:cNvCxnSpPr>
                <a:cxnSpLocks/>
                <a:stCxn id="68" idx="4"/>
                <a:endCxn id="69" idx="0"/>
              </p:cNvCxnSpPr>
              <p:nvPr/>
            </p:nvCxnSpPr>
            <p:spPr>
              <a:xfrm>
                <a:off x="2665432" y="4217638"/>
                <a:ext cx="759" cy="134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34B5007-C72C-3D40-AF21-E5BC95803B59}"/>
                  </a:ext>
                </a:extLst>
              </p:cNvPr>
              <p:cNvCxnSpPr>
                <a:cxnSpLocks/>
                <a:stCxn id="69" idx="4"/>
                <a:endCxn id="70" idx="0"/>
              </p:cNvCxnSpPr>
              <p:nvPr/>
            </p:nvCxnSpPr>
            <p:spPr>
              <a:xfrm flipH="1">
                <a:off x="2665431" y="4535454"/>
                <a:ext cx="760" cy="142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A2F7021-9F5B-204E-BD76-CFE1033D337A}"/>
                  </a:ext>
                </a:extLst>
              </p:cNvPr>
              <p:cNvCxnSpPr>
                <a:cxnSpLocks/>
                <a:stCxn id="70" idx="4"/>
                <a:endCxn id="71" idx="0"/>
              </p:cNvCxnSpPr>
              <p:nvPr/>
            </p:nvCxnSpPr>
            <p:spPr>
              <a:xfrm>
                <a:off x="2665431" y="4861224"/>
                <a:ext cx="0" cy="134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2" name="Group 41">
            <a:extLst>
              <a:ext uri="{FF2B5EF4-FFF2-40B4-BE49-F238E27FC236}">
                <a16:creationId xmlns:a16="http://schemas.microsoft.com/office/drawing/2014/main" id="{9FFE0366-CDE6-6141-B292-47DB0016B6AB}"/>
              </a:ext>
            </a:extLst>
          </p:cNvPr>
          <p:cNvGrpSpPr/>
          <p:nvPr/>
        </p:nvGrpSpPr>
        <p:grpSpPr>
          <a:xfrm>
            <a:off x="2221876" y="1982491"/>
            <a:ext cx="689855" cy="945648"/>
            <a:chOff x="2221876" y="1982491"/>
            <a:chExt cx="689855" cy="945648"/>
          </a:xfrm>
        </p:grpSpPr>
        <p:sp>
          <p:nvSpPr>
            <p:cNvPr id="18" name="Oval 17">
              <a:extLst>
                <a:ext uri="{FF2B5EF4-FFF2-40B4-BE49-F238E27FC236}">
                  <a16:creationId xmlns:a16="http://schemas.microsoft.com/office/drawing/2014/main" id="{C22D908E-3D8B-4A4D-915B-96365807B9DB}"/>
                </a:ext>
              </a:extLst>
            </p:cNvPr>
            <p:cNvSpPr/>
            <p:nvPr/>
          </p:nvSpPr>
          <p:spPr>
            <a:xfrm>
              <a:off x="2761222" y="2536370"/>
              <a:ext cx="130791" cy="1548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D2A794-B777-AF49-9ACA-37BD4AF3FEEE}"/>
                </a:ext>
              </a:extLst>
            </p:cNvPr>
            <p:cNvSpPr/>
            <p:nvPr/>
          </p:nvSpPr>
          <p:spPr>
            <a:xfrm>
              <a:off x="2646637" y="2773318"/>
              <a:ext cx="130791" cy="1548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09F5B9F-E2E7-CB4D-AA98-A4D0311D562E}"/>
                </a:ext>
              </a:extLst>
            </p:cNvPr>
            <p:cNvSpPr/>
            <p:nvPr/>
          </p:nvSpPr>
          <p:spPr>
            <a:xfrm>
              <a:off x="2755547" y="2066323"/>
              <a:ext cx="130791" cy="1548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1DCE3C7-3184-7E4F-8CB8-0A5A03011CB8}"/>
                </a:ext>
              </a:extLst>
            </p:cNvPr>
            <p:cNvSpPr/>
            <p:nvPr/>
          </p:nvSpPr>
          <p:spPr>
            <a:xfrm>
              <a:off x="2555071" y="1982491"/>
              <a:ext cx="130791" cy="1548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CD8AE937-DD5A-4D44-8956-1E70738BEA40}"/>
                </a:ext>
              </a:extLst>
            </p:cNvPr>
            <p:cNvCxnSpPr>
              <a:cxnSpLocks/>
              <a:stCxn id="23" idx="6"/>
              <a:endCxn id="24" idx="3"/>
            </p:cNvCxnSpPr>
            <p:nvPr/>
          </p:nvCxnSpPr>
          <p:spPr>
            <a:xfrm flipV="1">
              <a:off x="2221876" y="2114639"/>
              <a:ext cx="352349" cy="4638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5FEBDA6-D1BE-B249-BEB5-656061E0B4EC}"/>
                </a:ext>
              </a:extLst>
            </p:cNvPr>
            <p:cNvCxnSpPr>
              <a:cxnSpLocks/>
              <a:stCxn id="18" idx="2"/>
              <a:endCxn id="23" idx="6"/>
            </p:cNvCxnSpPr>
            <p:nvPr/>
          </p:nvCxnSpPr>
          <p:spPr>
            <a:xfrm flipH="1" flipV="1">
              <a:off x="2221876" y="2578492"/>
              <a:ext cx="539346" cy="352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A96607D-C8FD-9C4F-80B2-3E8A5CBC0DCB}"/>
                </a:ext>
              </a:extLst>
            </p:cNvPr>
            <p:cNvCxnSpPr>
              <a:cxnSpLocks/>
              <a:stCxn id="23" idx="6"/>
              <a:endCxn id="21" idx="1"/>
            </p:cNvCxnSpPr>
            <p:nvPr/>
          </p:nvCxnSpPr>
          <p:spPr>
            <a:xfrm>
              <a:off x="2221876" y="2578492"/>
              <a:ext cx="443915" cy="2174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7A30F17-3C7F-9248-B8E7-47A507F87939}"/>
                </a:ext>
              </a:extLst>
            </p:cNvPr>
            <p:cNvCxnSpPr>
              <a:cxnSpLocks/>
              <a:stCxn id="23" idx="6"/>
              <a:endCxn id="34" idx="2"/>
            </p:cNvCxnSpPr>
            <p:nvPr/>
          </p:nvCxnSpPr>
          <p:spPr>
            <a:xfrm flipV="1">
              <a:off x="2221876" y="2401434"/>
              <a:ext cx="559064" cy="177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3E64554C-30C2-924B-B856-54ECD71ADF4B}"/>
                </a:ext>
              </a:extLst>
            </p:cNvPr>
            <p:cNvSpPr/>
            <p:nvPr/>
          </p:nvSpPr>
          <p:spPr>
            <a:xfrm>
              <a:off x="2780940" y="2324023"/>
              <a:ext cx="130791" cy="1548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850E442A-A095-7944-8186-12DEAD3E859F}"/>
                </a:ext>
              </a:extLst>
            </p:cNvPr>
            <p:cNvCxnSpPr>
              <a:cxnSpLocks/>
              <a:stCxn id="23" idx="6"/>
              <a:endCxn id="22" idx="3"/>
            </p:cNvCxnSpPr>
            <p:nvPr/>
          </p:nvCxnSpPr>
          <p:spPr>
            <a:xfrm flipV="1">
              <a:off x="2221876" y="2198471"/>
              <a:ext cx="552825" cy="3800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D33C9BB7-03D5-694E-9DAE-E28741AA42E9}"/>
              </a:ext>
            </a:extLst>
          </p:cNvPr>
          <p:cNvSpPr txBox="1"/>
          <p:nvPr/>
        </p:nvSpPr>
        <p:spPr>
          <a:xfrm>
            <a:off x="791774" y="6030446"/>
            <a:ext cx="6753772" cy="369332"/>
          </a:xfrm>
          <a:prstGeom prst="rect">
            <a:avLst/>
          </a:prstGeom>
          <a:noFill/>
        </p:spPr>
        <p:txBody>
          <a:bodyPr wrap="none" rtlCol="0">
            <a:spAutoFit/>
          </a:bodyPr>
          <a:lstStyle/>
          <a:p>
            <a:r>
              <a:rPr lang="en-US" dirty="0"/>
              <a:t>Train: Update the neural network parameters to maximize ELBO</a:t>
            </a:r>
          </a:p>
        </p:txBody>
      </p:sp>
      <p:grpSp>
        <p:nvGrpSpPr>
          <p:cNvPr id="43" name="Group 42">
            <a:extLst>
              <a:ext uri="{FF2B5EF4-FFF2-40B4-BE49-F238E27FC236}">
                <a16:creationId xmlns:a16="http://schemas.microsoft.com/office/drawing/2014/main" id="{920DE3D2-3384-E64D-97B8-910AC36A6F08}"/>
              </a:ext>
            </a:extLst>
          </p:cNvPr>
          <p:cNvGrpSpPr/>
          <p:nvPr/>
        </p:nvGrpSpPr>
        <p:grpSpPr>
          <a:xfrm>
            <a:off x="3802012" y="1879203"/>
            <a:ext cx="1941750" cy="931814"/>
            <a:chOff x="3802012" y="1879203"/>
            <a:chExt cx="1941750" cy="931814"/>
          </a:xfrm>
        </p:grpSpPr>
        <p:grpSp>
          <p:nvGrpSpPr>
            <p:cNvPr id="124" name="Group 123">
              <a:extLst>
                <a:ext uri="{FF2B5EF4-FFF2-40B4-BE49-F238E27FC236}">
                  <a16:creationId xmlns:a16="http://schemas.microsoft.com/office/drawing/2014/main" id="{8777A466-FE63-ED40-80FD-BF26611EA846}"/>
                </a:ext>
              </a:extLst>
            </p:cNvPr>
            <p:cNvGrpSpPr/>
            <p:nvPr/>
          </p:nvGrpSpPr>
          <p:grpSpPr>
            <a:xfrm>
              <a:off x="3911977" y="2253670"/>
              <a:ext cx="1541045" cy="557347"/>
              <a:chOff x="1501834" y="2460203"/>
              <a:chExt cx="1541045" cy="557347"/>
            </a:xfrm>
          </p:grpSpPr>
          <p:sp>
            <p:nvSpPr>
              <p:cNvPr id="5" name="Oval 4">
                <a:extLst>
                  <a:ext uri="{FF2B5EF4-FFF2-40B4-BE49-F238E27FC236}">
                    <a16:creationId xmlns:a16="http://schemas.microsoft.com/office/drawing/2014/main" id="{01A1A0BF-3E59-2E4E-8060-C68D0ADC753E}"/>
                  </a:ext>
                </a:extLst>
              </p:cNvPr>
              <p:cNvSpPr/>
              <p:nvPr/>
            </p:nvSpPr>
            <p:spPr>
              <a:xfrm>
                <a:off x="1501834" y="2460203"/>
                <a:ext cx="223106"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x</a:t>
                </a:r>
              </a:p>
            </p:txBody>
          </p:sp>
          <p:sp>
            <p:nvSpPr>
              <p:cNvPr id="6" name="Oval 5">
                <a:extLst>
                  <a:ext uri="{FF2B5EF4-FFF2-40B4-BE49-F238E27FC236}">
                    <a16:creationId xmlns:a16="http://schemas.microsoft.com/office/drawing/2014/main" id="{27A432E1-B931-1E48-801B-EEF836D66AB4}"/>
                  </a:ext>
                </a:extLst>
              </p:cNvPr>
              <p:cNvSpPr/>
              <p:nvPr/>
            </p:nvSpPr>
            <p:spPr>
              <a:xfrm>
                <a:off x="2168142" y="2460203"/>
                <a:ext cx="220717" cy="18288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a:t>
                </a:r>
              </a:p>
            </p:txBody>
          </p:sp>
          <p:sp>
            <p:nvSpPr>
              <p:cNvPr id="7" name="Oval 6">
                <a:extLst>
                  <a:ext uri="{FF2B5EF4-FFF2-40B4-BE49-F238E27FC236}">
                    <a16:creationId xmlns:a16="http://schemas.microsoft.com/office/drawing/2014/main" id="{6026F338-B6DA-B64C-9BC5-C56BF6CAAC5A}"/>
                  </a:ext>
                </a:extLst>
              </p:cNvPr>
              <p:cNvSpPr/>
              <p:nvPr/>
            </p:nvSpPr>
            <p:spPr>
              <a:xfrm>
                <a:off x="2822162" y="2460203"/>
                <a:ext cx="220717" cy="18288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a:t>
                </a:r>
              </a:p>
            </p:txBody>
          </p:sp>
          <p:cxnSp>
            <p:nvCxnSpPr>
              <p:cNvPr id="10" name="Straight Arrow Connector 9">
                <a:extLst>
                  <a:ext uri="{FF2B5EF4-FFF2-40B4-BE49-F238E27FC236}">
                    <a16:creationId xmlns:a16="http://schemas.microsoft.com/office/drawing/2014/main" id="{4C41B4AA-6DFC-784A-BF44-B2E82504C52A}"/>
                  </a:ext>
                </a:extLst>
              </p:cNvPr>
              <p:cNvCxnSpPr>
                <a:cxnSpLocks/>
                <a:stCxn id="5" idx="6"/>
                <a:endCxn id="6" idx="2"/>
              </p:cNvCxnSpPr>
              <p:nvPr/>
            </p:nvCxnSpPr>
            <p:spPr>
              <a:xfrm>
                <a:off x="1724940" y="2551643"/>
                <a:ext cx="4432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87FEBEF-2649-0C43-95C3-D0E86FFB6054}"/>
                  </a:ext>
                </a:extLst>
              </p:cNvPr>
              <p:cNvCxnSpPr>
                <a:cxnSpLocks/>
                <a:stCxn id="6" idx="6"/>
                <a:endCxn id="7" idx="2"/>
              </p:cNvCxnSpPr>
              <p:nvPr/>
            </p:nvCxnSpPr>
            <p:spPr>
              <a:xfrm>
                <a:off x="2388859" y="2551643"/>
                <a:ext cx="4333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8DCD64B-E2EF-0D4B-812A-6F82665C4A16}"/>
                  </a:ext>
                </a:extLst>
              </p:cNvPr>
              <p:cNvSpPr txBox="1"/>
              <p:nvPr/>
            </p:nvSpPr>
            <p:spPr>
              <a:xfrm>
                <a:off x="1905930" y="2678996"/>
                <a:ext cx="740908" cy="338554"/>
              </a:xfrm>
              <a:prstGeom prst="rect">
                <a:avLst/>
              </a:prstGeom>
              <a:noFill/>
            </p:spPr>
            <p:txBody>
              <a:bodyPr wrap="none" rtlCol="0">
                <a:spAutoFit/>
              </a:bodyPr>
              <a:lstStyle/>
              <a:p>
                <a:r>
                  <a:rPr lang="en-US" sz="1600" dirty="0"/>
                  <a:t>LSTM</a:t>
                </a:r>
              </a:p>
            </p:txBody>
          </p:sp>
        </p:gr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297B1A0-B5D7-E64E-8696-71F7E83978E7}"/>
                    </a:ext>
                  </a:extLst>
                </p:cNvPr>
                <p:cNvSpPr/>
                <p:nvPr/>
              </p:nvSpPr>
              <p:spPr>
                <a:xfrm>
                  <a:off x="3802012" y="1879203"/>
                  <a:ext cx="194175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𝐿</m:t>
                        </m:r>
                        <m:r>
                          <a:rPr lang="en-US" sz="1600" b="0" i="1" dirty="0" smtClean="0">
                            <a:latin typeface="Cambria Math" panose="02040503050406030204" pitchFamily="18" charset="0"/>
                            <a:ea typeface="Cambria Math" panose="02040503050406030204" pitchFamily="18" charset="0"/>
                          </a:rPr>
                          <m:t>: </m:t>
                        </m:r>
                        <m:sSub>
                          <m:sSubPr>
                            <m:ctrlPr>
                              <a:rPr lang="en-US" sz="160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𝑟</m:t>
                            </m:r>
                          </m:e>
                          <m:sub>
                            <m:r>
                              <a:rPr lang="en-US" sz="1600" b="0" i="1" dirty="0" smtClean="0">
                                <a:latin typeface="Cambria Math" panose="02040503050406030204" pitchFamily="18" charset="0"/>
                                <a:ea typeface="Cambria Math" panose="02040503050406030204" pitchFamily="18" charset="0"/>
                              </a:rPr>
                              <m:t>1</m:t>
                            </m:r>
                          </m:sub>
                        </m:sSub>
                        <m:r>
                          <m:rPr>
                            <m:nor/>
                          </m:rPr>
                          <a:rPr lang="en-US" sz="1600" i="1" dirty="0" smtClean="0">
                            <a:ea typeface="Cambria Math" panose="02040503050406030204" pitchFamily="18" charset="0"/>
                          </a:rPr>
                          <m:t>(</m:t>
                        </m:r>
                        <m:r>
                          <a:rPr lang="en-US" sz="1600" b="0" i="1" smtClean="0">
                            <a:latin typeface="Cambria Math" panose="02040503050406030204" pitchFamily="18" charset="0"/>
                          </a:rPr>
                          <m:t>𝑥</m:t>
                        </m:r>
                        <m:r>
                          <m:rPr>
                            <m:nor/>
                          </m:rPr>
                          <a:rPr lang="en-US" sz="1600" i="1" dirty="0">
                            <a:ea typeface="Cambria Math" panose="02040503050406030204" pitchFamily="18" charset="0"/>
                          </a:rPr>
                          <m:t>,</m:t>
                        </m:r>
                        <m:r>
                          <m:rPr>
                            <m:nor/>
                          </m:rPr>
                          <a:rPr lang="en-US" sz="1600" i="1" dirty="0">
                            <a:ea typeface="Cambria Math" panose="02040503050406030204" pitchFamily="18" charset="0"/>
                          </a:rPr>
                          <m:t>z</m:t>
                        </m:r>
                        <m:r>
                          <m:rPr>
                            <m:nor/>
                          </m:rPr>
                          <a:rPr lang="en-US" sz="1600" i="1" dirty="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2</m:t>
                            </m:r>
                          </m:sub>
                        </m:sSub>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𝑧</m:t>
                            </m:r>
                            <m:r>
                              <a:rPr lang="en-US" sz="1600" i="1">
                                <a:latin typeface="Cambria Math" panose="02040503050406030204" pitchFamily="18" charset="0"/>
                              </a:rPr>
                              <m:t>,</m:t>
                            </m:r>
                            <m:r>
                              <a:rPr lang="en-US" sz="1600" b="0" i="1" smtClean="0">
                                <a:latin typeface="Cambria Math" panose="02040503050406030204" pitchFamily="18" charset="0"/>
                              </a:rPr>
                              <m:t>𝑧</m:t>
                            </m:r>
                            <m:r>
                              <a:rPr lang="en-US" sz="1600" b="0" i="1" smtClean="0">
                                <a:latin typeface="Cambria Math" panose="02040503050406030204" pitchFamily="18" charset="0"/>
                              </a:rPr>
                              <m:t>′</m:t>
                            </m:r>
                          </m:e>
                        </m:d>
                      </m:oMath>
                    </m:oMathPara>
                  </a14:m>
                  <a:endParaRPr lang="en-US" sz="1600" dirty="0"/>
                </a:p>
              </p:txBody>
            </p:sp>
          </mc:Choice>
          <mc:Fallback xmlns="">
            <p:sp>
              <p:nvSpPr>
                <p:cNvPr id="9" name="Rectangle 8">
                  <a:extLst>
                    <a:ext uri="{FF2B5EF4-FFF2-40B4-BE49-F238E27FC236}">
                      <a16:creationId xmlns:a16="http://schemas.microsoft.com/office/drawing/2014/main" id="{1297B1A0-B5D7-E64E-8696-71F7E83978E7}"/>
                    </a:ext>
                  </a:extLst>
                </p:cNvPr>
                <p:cNvSpPr>
                  <a:spLocks noRot="1" noChangeAspect="1" noMove="1" noResize="1" noEditPoints="1" noAdjustHandles="1" noChangeArrowheads="1" noChangeShapeType="1" noTextEdit="1"/>
                </p:cNvSpPr>
                <p:nvPr/>
              </p:nvSpPr>
              <p:spPr>
                <a:xfrm>
                  <a:off x="3802012" y="1879203"/>
                  <a:ext cx="1941750" cy="338554"/>
                </a:xfrm>
                <a:prstGeom prst="rect">
                  <a:avLst/>
                </a:prstGeom>
                <a:blipFill>
                  <a:blip r:embed="rId5"/>
                  <a:stretch>
                    <a:fillRect b="-14286"/>
                  </a:stretch>
                </a:blipFill>
              </p:spPr>
              <p:txBody>
                <a:bodyPr/>
                <a:lstStyle/>
                <a:p>
                  <a:r>
                    <a:rPr lang="en-US">
                      <a:noFill/>
                    </a:rPr>
                    <a:t> </a:t>
                  </a:r>
                </a:p>
              </p:txBody>
            </p:sp>
          </mc:Fallback>
        </mc:AlternateContent>
      </p:grpSp>
      <p:cxnSp>
        <p:nvCxnSpPr>
          <p:cNvPr id="93" name="Straight Arrow Connector 92">
            <a:extLst>
              <a:ext uri="{FF2B5EF4-FFF2-40B4-BE49-F238E27FC236}">
                <a16:creationId xmlns:a16="http://schemas.microsoft.com/office/drawing/2014/main" id="{F5886B3C-5670-A946-B6D9-1B67C4B7472F}"/>
              </a:ext>
            </a:extLst>
          </p:cNvPr>
          <p:cNvCxnSpPr>
            <a:cxnSpLocks/>
            <a:stCxn id="7" idx="6"/>
            <a:endCxn id="8" idx="1"/>
          </p:cNvCxnSpPr>
          <p:nvPr/>
        </p:nvCxnSpPr>
        <p:spPr>
          <a:xfrm flipV="1">
            <a:off x="5453022" y="2342683"/>
            <a:ext cx="426572" cy="2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144196D-E817-544A-A192-931A4CA0B536}"/>
              </a:ext>
            </a:extLst>
          </p:cNvPr>
          <p:cNvCxnSpPr>
            <a:cxnSpLocks/>
            <a:stCxn id="84" idx="3"/>
            <a:endCxn id="99" idx="1"/>
          </p:cNvCxnSpPr>
          <p:nvPr/>
        </p:nvCxnSpPr>
        <p:spPr>
          <a:xfrm flipV="1">
            <a:off x="5453021" y="4834915"/>
            <a:ext cx="535952" cy="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11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par>
                                <p:cTn id="8" presetID="3" presetClass="entr" presetSubtype="10" fill="hold"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blinds(horizontal)">
                                      <p:cBhvr>
                                        <p:cTn id="10" dur="500"/>
                                        <p:tgtEl>
                                          <p:spTgt spid="12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blinds(horizontal)">
                                      <p:cBhvr>
                                        <p:cTn id="15" dur="500"/>
                                        <p:tgtEl>
                                          <p:spTgt spid="42"/>
                                        </p:tgtEl>
                                      </p:cBhvr>
                                    </p:animEffect>
                                  </p:childTnLst>
                                </p:cTn>
                              </p:par>
                              <p:par>
                                <p:cTn id="16" presetID="3" presetClass="entr" presetSubtype="10" fill="hold" nodeType="with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blinds(horizontal)">
                                      <p:cBhvr>
                                        <p:cTn id="18" dur="500"/>
                                        <p:tgtEl>
                                          <p:spTgt spid="93"/>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blinds(horizontal)">
                                      <p:cBhvr>
                                        <p:cTn id="31" dur="500"/>
                                        <p:tgtEl>
                                          <p:spTgt spid="8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99"/>
                                        </p:tgtEl>
                                        <p:attrNameLst>
                                          <p:attrName>style.visibility</p:attrName>
                                        </p:attrNameLst>
                                      </p:cBhvr>
                                      <p:to>
                                        <p:strVal val="visible"/>
                                      </p:to>
                                    </p:set>
                                    <p:animEffect transition="in" filter="blinds(horizontal)">
                                      <p:cBhvr>
                                        <p:cTn id="34" dur="500"/>
                                        <p:tgtEl>
                                          <p:spTgt spid="99"/>
                                        </p:tgtEl>
                                      </p:cBhvr>
                                    </p:animEffect>
                                  </p:childTnLst>
                                </p:cTn>
                              </p:par>
                              <p:par>
                                <p:cTn id="35" presetID="3" presetClass="entr" presetSubtype="10" fill="hold" nodeType="with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blinds(horizontal)">
                                      <p:cBhvr>
                                        <p:cTn id="37" dur="500"/>
                                        <p:tgtEl>
                                          <p:spTgt spid="12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horizontal)">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99" grpId="0"/>
      <p:bldP spid="8"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921D-9E6E-734F-AFA2-7DA8A9BCD88B}"/>
              </a:ext>
            </a:extLst>
          </p:cNvPr>
          <p:cNvSpPr>
            <a:spLocks noGrp="1"/>
          </p:cNvSpPr>
          <p:nvPr>
            <p:ph type="title"/>
          </p:nvPr>
        </p:nvSpPr>
        <p:spPr/>
        <p:txBody>
          <a:bodyPr/>
          <a:lstStyle/>
          <a:p>
            <a:r>
              <a:rPr lang="en-US" dirty="0"/>
              <a:t>Inference</a:t>
            </a:r>
          </a:p>
        </p:txBody>
      </p:sp>
      <p:sp>
        <p:nvSpPr>
          <p:cNvPr id="4" name="Slide Number Placeholder 3">
            <a:extLst>
              <a:ext uri="{FF2B5EF4-FFF2-40B4-BE49-F238E27FC236}">
                <a16:creationId xmlns:a16="http://schemas.microsoft.com/office/drawing/2014/main" id="{0DB9CA8C-84FE-4D4A-A63F-AB78E5BEB742}"/>
              </a:ext>
            </a:extLst>
          </p:cNvPr>
          <p:cNvSpPr>
            <a:spLocks noGrp="1"/>
          </p:cNvSpPr>
          <p:nvPr>
            <p:ph type="sldNum" sz="quarter" idx="12"/>
          </p:nvPr>
        </p:nvSpPr>
        <p:spPr/>
        <p:txBody>
          <a:bodyPr/>
          <a:lstStyle/>
          <a:p>
            <a:fld id="{4FAB73BC-B049-4115-A692-8D63A059BFB8}" type="slidenum">
              <a:rPr lang="en-US" smtClean="0"/>
              <a:t>17</a:t>
            </a:fld>
            <a:endParaRPr lang="en-US"/>
          </a:p>
        </p:txBody>
      </p:sp>
      <p:sp>
        <p:nvSpPr>
          <p:cNvPr id="5" name="Oval 4">
            <a:extLst>
              <a:ext uri="{FF2B5EF4-FFF2-40B4-BE49-F238E27FC236}">
                <a16:creationId xmlns:a16="http://schemas.microsoft.com/office/drawing/2014/main" id="{38302F57-58F2-244C-A945-9ADBA65B0DD4}"/>
              </a:ext>
            </a:extLst>
          </p:cNvPr>
          <p:cNvSpPr/>
          <p:nvPr/>
        </p:nvSpPr>
        <p:spPr>
          <a:xfrm>
            <a:off x="828723" y="4137844"/>
            <a:ext cx="1572927" cy="595746"/>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Lebron</a:t>
            </a:r>
          </a:p>
          <a:p>
            <a:pPr algn="ctr"/>
            <a:r>
              <a:rPr lang="en-US" sz="1600" dirty="0">
                <a:solidFill>
                  <a:schemeClr val="tx1"/>
                </a:solidFill>
              </a:rPr>
              <a:t>James</a:t>
            </a:r>
          </a:p>
        </p:txBody>
      </p:sp>
      <p:sp>
        <p:nvSpPr>
          <p:cNvPr id="6" name="Oval 5">
            <a:extLst>
              <a:ext uri="{FF2B5EF4-FFF2-40B4-BE49-F238E27FC236}">
                <a16:creationId xmlns:a16="http://schemas.microsoft.com/office/drawing/2014/main" id="{7C45CFDF-F59D-CB4A-85F8-C8EAC62CD75D}"/>
              </a:ext>
            </a:extLst>
          </p:cNvPr>
          <p:cNvSpPr/>
          <p:nvPr/>
        </p:nvSpPr>
        <p:spPr>
          <a:xfrm>
            <a:off x="6571866" y="4137844"/>
            <a:ext cx="1584581" cy="595746"/>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Cleveland</a:t>
            </a:r>
          </a:p>
          <a:p>
            <a:pPr algn="ctr"/>
            <a:r>
              <a:rPr lang="en-US" sz="1600" dirty="0">
                <a:solidFill>
                  <a:schemeClr val="tx1"/>
                </a:solidFill>
              </a:rPr>
              <a:t>Cavaliers</a:t>
            </a:r>
          </a:p>
        </p:txBody>
      </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2E11437-101B-F14F-B064-0FE039D78FDE}"/>
                  </a:ext>
                </a:extLst>
              </p:cNvPr>
              <p:cNvSpPr/>
              <p:nvPr/>
            </p:nvSpPr>
            <p:spPr>
              <a:xfrm>
                <a:off x="4953558" y="2291681"/>
                <a:ext cx="1233606" cy="394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𝑝</m:t>
                          </m:r>
                        </m:e>
                        <m:sub>
                          <m:r>
                            <a:rPr lang="en-US" i="1">
                              <a:latin typeface="Cambria Math" charset="0"/>
                              <a:ea typeface="Cambria Math" charset="0"/>
                              <a:cs typeface="Cambria Math" charset="0"/>
                            </a:rPr>
                            <m:t>𝛽</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𝐿</m:t>
                          </m:r>
                        </m:e>
                        <m:e>
                          <m:r>
                            <a:rPr lang="en-US" b="0" i="1" smtClean="0">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oMath>
                  </m:oMathPara>
                </a14:m>
                <a:endParaRPr lang="en-US" dirty="0"/>
              </a:p>
            </p:txBody>
          </p:sp>
        </mc:Choice>
        <mc:Fallback xmlns="">
          <p:sp>
            <p:nvSpPr>
              <p:cNvPr id="52" name="Rectangle 51">
                <a:extLst>
                  <a:ext uri="{FF2B5EF4-FFF2-40B4-BE49-F238E27FC236}">
                    <a16:creationId xmlns:a16="http://schemas.microsoft.com/office/drawing/2014/main" id="{22E11437-101B-F14F-B064-0FE039D78FDE}"/>
                  </a:ext>
                </a:extLst>
              </p:cNvPr>
              <p:cNvSpPr>
                <a:spLocks noRot="1" noChangeAspect="1" noMove="1" noResize="1" noEditPoints="1" noAdjustHandles="1" noChangeArrowheads="1" noChangeShapeType="1" noTextEdit="1"/>
              </p:cNvSpPr>
              <p:nvPr/>
            </p:nvSpPr>
            <p:spPr>
              <a:xfrm>
                <a:off x="4953558" y="2291681"/>
                <a:ext cx="1233606" cy="394082"/>
              </a:xfrm>
              <a:prstGeom prst="rect">
                <a:avLst/>
              </a:prstGeom>
              <a:blipFill>
                <a:blip r:embed="rId3"/>
                <a:stretch>
                  <a:fillRect b="-9375"/>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1F02A5BC-2E70-0844-8F61-53B98378EDD9}"/>
              </a:ext>
            </a:extLst>
          </p:cNvPr>
          <p:cNvSpPr/>
          <p:nvPr/>
        </p:nvSpPr>
        <p:spPr>
          <a:xfrm>
            <a:off x="2115248" y="5827427"/>
            <a:ext cx="4902304" cy="369332"/>
          </a:xfrm>
          <a:prstGeom prst="rect">
            <a:avLst/>
          </a:prstGeom>
        </p:spPr>
        <p:txBody>
          <a:bodyPr wrap="none">
            <a:spAutoFit/>
          </a:bodyPr>
          <a:lstStyle/>
          <a:p>
            <a:r>
              <a:rPr lang="en-US" dirty="0"/>
              <a:t>Query: (Lebron James, ?, Cleveland Cavaliers)</a:t>
            </a:r>
          </a:p>
        </p:txBody>
      </p:sp>
      <p:grpSp>
        <p:nvGrpSpPr>
          <p:cNvPr id="11" name="Group 10">
            <a:extLst>
              <a:ext uri="{FF2B5EF4-FFF2-40B4-BE49-F238E27FC236}">
                <a16:creationId xmlns:a16="http://schemas.microsoft.com/office/drawing/2014/main" id="{2BC6026F-72CF-B340-8006-0608DA99E166}"/>
              </a:ext>
            </a:extLst>
          </p:cNvPr>
          <p:cNvGrpSpPr/>
          <p:nvPr/>
        </p:nvGrpSpPr>
        <p:grpSpPr>
          <a:xfrm>
            <a:off x="2401650" y="3129018"/>
            <a:ext cx="1319184" cy="2429804"/>
            <a:chOff x="2401650" y="2845448"/>
            <a:chExt cx="1319184" cy="2429804"/>
          </a:xfrm>
        </p:grpSpPr>
        <p:cxnSp>
          <p:nvCxnSpPr>
            <p:cNvPr id="8" name="Straight Arrow Connector 7">
              <a:extLst>
                <a:ext uri="{FF2B5EF4-FFF2-40B4-BE49-F238E27FC236}">
                  <a16:creationId xmlns:a16="http://schemas.microsoft.com/office/drawing/2014/main" id="{09607368-2B15-9445-8164-240BF6DF2F48}"/>
                </a:ext>
              </a:extLst>
            </p:cNvPr>
            <p:cNvCxnSpPr>
              <a:cxnSpLocks/>
              <a:stCxn id="5" idx="6"/>
              <a:endCxn id="17" idx="2"/>
            </p:cNvCxnSpPr>
            <p:nvPr/>
          </p:nvCxnSpPr>
          <p:spPr>
            <a:xfrm flipV="1">
              <a:off x="2401650" y="3056069"/>
              <a:ext cx="812596" cy="10817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0CA0884-DEB1-EB45-AA9E-8D5D3F20F644}"/>
                </a:ext>
              </a:extLst>
            </p:cNvPr>
            <p:cNvCxnSpPr>
              <a:cxnSpLocks/>
              <a:stCxn id="5" idx="6"/>
              <a:endCxn id="19" idx="2"/>
            </p:cNvCxnSpPr>
            <p:nvPr/>
          </p:nvCxnSpPr>
          <p:spPr>
            <a:xfrm flipV="1">
              <a:off x="2401650" y="3604463"/>
              <a:ext cx="812596" cy="53339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BAAFC9D-A40B-5146-A89F-F875A488C2A6}"/>
                </a:ext>
              </a:extLst>
            </p:cNvPr>
            <p:cNvCxnSpPr>
              <a:cxnSpLocks/>
              <a:stCxn id="5" idx="6"/>
              <a:endCxn id="22" idx="2"/>
            </p:cNvCxnSpPr>
            <p:nvPr/>
          </p:nvCxnSpPr>
          <p:spPr>
            <a:xfrm>
              <a:off x="2401650" y="4137859"/>
              <a:ext cx="846572" cy="15911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A51FE90-65D7-8F4D-9A8E-2125CBE4FB59}"/>
                </a:ext>
              </a:extLst>
            </p:cNvPr>
            <p:cNvSpPr/>
            <p:nvPr/>
          </p:nvSpPr>
          <p:spPr>
            <a:xfrm>
              <a:off x="3214246" y="2845448"/>
              <a:ext cx="472612" cy="42124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E6CD2EA-E572-6647-A262-5ABE0E0834D8}"/>
                </a:ext>
              </a:extLst>
            </p:cNvPr>
            <p:cNvSpPr/>
            <p:nvPr/>
          </p:nvSpPr>
          <p:spPr>
            <a:xfrm>
              <a:off x="3214246" y="3393842"/>
              <a:ext cx="472612" cy="421241"/>
            </a:xfrm>
            <a:prstGeom prst="ellipse">
              <a:avLst/>
            </a:prstGeom>
            <a:solidFill>
              <a:schemeClr val="bg2">
                <a:lumMod val="9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D78A727-39BB-BB41-9F5E-86BDB3D02AB9}"/>
                </a:ext>
              </a:extLst>
            </p:cNvPr>
            <p:cNvSpPr/>
            <p:nvPr/>
          </p:nvSpPr>
          <p:spPr>
            <a:xfrm>
              <a:off x="3248222" y="4086348"/>
              <a:ext cx="472612" cy="421241"/>
            </a:xfrm>
            <a:prstGeom prst="ellipse">
              <a:avLst/>
            </a:prstGeom>
            <a:solidFill>
              <a:schemeClr val="bg2">
                <a:lumMod val="9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4EB8EAF-036D-E449-AB0A-FECB976ADCC1}"/>
                </a:ext>
              </a:extLst>
            </p:cNvPr>
            <p:cNvSpPr/>
            <p:nvPr/>
          </p:nvSpPr>
          <p:spPr>
            <a:xfrm>
              <a:off x="3214246" y="4854011"/>
              <a:ext cx="472612" cy="421241"/>
            </a:xfrm>
            <a:prstGeom prst="ellipse">
              <a:avLst/>
            </a:prstGeom>
            <a:solidFill>
              <a:schemeClr val="bg2">
                <a:lumMod val="9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AB7AE045-90F9-1941-9E97-18681E786CB8}"/>
                </a:ext>
              </a:extLst>
            </p:cNvPr>
            <p:cNvCxnSpPr>
              <a:cxnSpLocks/>
              <a:stCxn id="5" idx="6"/>
              <a:endCxn id="25" idx="2"/>
            </p:cNvCxnSpPr>
            <p:nvPr/>
          </p:nvCxnSpPr>
          <p:spPr>
            <a:xfrm>
              <a:off x="2401650" y="4137859"/>
              <a:ext cx="812596" cy="92677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0DDA232-FA76-FD4D-86C4-4D20AA63656D}"/>
                </a:ext>
              </a:extLst>
            </p:cNvPr>
            <p:cNvSpPr txBox="1"/>
            <p:nvPr/>
          </p:nvSpPr>
          <p:spPr>
            <a:xfrm>
              <a:off x="2474276" y="3142406"/>
              <a:ext cx="503664" cy="369332"/>
            </a:xfrm>
            <a:prstGeom prst="rect">
              <a:avLst/>
            </a:prstGeom>
            <a:noFill/>
          </p:spPr>
          <p:txBody>
            <a:bodyPr wrap="none" rtlCol="0">
              <a:spAutoFit/>
            </a:bodyPr>
            <a:lstStyle/>
            <a:p>
              <a:r>
                <a:rPr lang="en-US" dirty="0"/>
                <a:t>0.7</a:t>
              </a:r>
            </a:p>
          </p:txBody>
        </p:sp>
        <p:sp>
          <p:nvSpPr>
            <p:cNvPr id="30" name="TextBox 29">
              <a:extLst>
                <a:ext uri="{FF2B5EF4-FFF2-40B4-BE49-F238E27FC236}">
                  <a16:creationId xmlns:a16="http://schemas.microsoft.com/office/drawing/2014/main" id="{1953D2E6-EA1C-CC49-A34F-A4B460B37914}"/>
                </a:ext>
              </a:extLst>
            </p:cNvPr>
            <p:cNvSpPr txBox="1"/>
            <p:nvPr/>
          </p:nvSpPr>
          <p:spPr>
            <a:xfrm>
              <a:off x="2420466" y="4584084"/>
              <a:ext cx="487634" cy="369332"/>
            </a:xfrm>
            <a:prstGeom prst="rect">
              <a:avLst/>
            </a:prstGeom>
            <a:noFill/>
          </p:spPr>
          <p:txBody>
            <a:bodyPr wrap="none" rtlCol="0">
              <a:spAutoFit/>
            </a:bodyPr>
            <a:lstStyle/>
            <a:p>
              <a:r>
                <a:rPr lang="en-US" dirty="0"/>
                <a:t>0.1</a:t>
              </a:r>
            </a:p>
          </p:txBody>
        </p:sp>
        <p:sp>
          <p:nvSpPr>
            <p:cNvPr id="31" name="TextBox 30">
              <a:extLst>
                <a:ext uri="{FF2B5EF4-FFF2-40B4-BE49-F238E27FC236}">
                  <a16:creationId xmlns:a16="http://schemas.microsoft.com/office/drawing/2014/main" id="{09372FE3-0EBD-7746-9EAB-ED6A9351A2E2}"/>
                </a:ext>
              </a:extLst>
            </p:cNvPr>
            <p:cNvSpPr txBox="1"/>
            <p:nvPr/>
          </p:nvSpPr>
          <p:spPr>
            <a:xfrm>
              <a:off x="2660711" y="4172703"/>
              <a:ext cx="487634" cy="369332"/>
            </a:xfrm>
            <a:prstGeom prst="rect">
              <a:avLst/>
            </a:prstGeom>
            <a:noFill/>
          </p:spPr>
          <p:txBody>
            <a:bodyPr wrap="none" rtlCol="0">
              <a:spAutoFit/>
            </a:bodyPr>
            <a:lstStyle/>
            <a:p>
              <a:r>
                <a:rPr lang="en-US" dirty="0"/>
                <a:t>0.1</a:t>
              </a:r>
            </a:p>
          </p:txBody>
        </p:sp>
        <p:sp>
          <p:nvSpPr>
            <p:cNvPr id="34" name="TextBox 33">
              <a:extLst>
                <a:ext uri="{FF2B5EF4-FFF2-40B4-BE49-F238E27FC236}">
                  <a16:creationId xmlns:a16="http://schemas.microsoft.com/office/drawing/2014/main" id="{2D240B42-3D1F-4E4E-A719-9D90061A43CB}"/>
                </a:ext>
              </a:extLst>
            </p:cNvPr>
            <p:cNvSpPr txBox="1"/>
            <p:nvPr/>
          </p:nvSpPr>
          <p:spPr>
            <a:xfrm>
              <a:off x="2701828" y="3783259"/>
              <a:ext cx="487634" cy="369332"/>
            </a:xfrm>
            <a:prstGeom prst="rect">
              <a:avLst/>
            </a:prstGeom>
            <a:noFill/>
          </p:spPr>
          <p:txBody>
            <a:bodyPr wrap="none" rtlCol="0">
              <a:spAutoFit/>
            </a:bodyPr>
            <a:lstStyle/>
            <a:p>
              <a:r>
                <a:rPr lang="en-US" dirty="0"/>
                <a:t>0.1</a:t>
              </a:r>
            </a:p>
          </p:txBody>
        </p:sp>
      </p:grpSp>
      <p:grpSp>
        <p:nvGrpSpPr>
          <p:cNvPr id="13" name="Group 12">
            <a:extLst>
              <a:ext uri="{FF2B5EF4-FFF2-40B4-BE49-F238E27FC236}">
                <a16:creationId xmlns:a16="http://schemas.microsoft.com/office/drawing/2014/main" id="{E9A5E8C4-4703-1144-AB0B-4BD2B8945951}"/>
              </a:ext>
            </a:extLst>
          </p:cNvPr>
          <p:cNvGrpSpPr/>
          <p:nvPr/>
        </p:nvGrpSpPr>
        <p:grpSpPr>
          <a:xfrm>
            <a:off x="3686858" y="2798624"/>
            <a:ext cx="1285209" cy="1718319"/>
            <a:chOff x="3686858" y="2515054"/>
            <a:chExt cx="1285209" cy="1718319"/>
          </a:xfrm>
        </p:grpSpPr>
        <p:cxnSp>
          <p:nvCxnSpPr>
            <p:cNvPr id="32" name="Straight Arrow Connector 31">
              <a:extLst>
                <a:ext uri="{FF2B5EF4-FFF2-40B4-BE49-F238E27FC236}">
                  <a16:creationId xmlns:a16="http://schemas.microsoft.com/office/drawing/2014/main" id="{10CC7389-B11A-5E41-99EF-1737363CBB4F}"/>
                </a:ext>
              </a:extLst>
            </p:cNvPr>
            <p:cNvCxnSpPr>
              <a:cxnSpLocks/>
              <a:stCxn id="17" idx="6"/>
              <a:endCxn id="35" idx="2"/>
            </p:cNvCxnSpPr>
            <p:nvPr/>
          </p:nvCxnSpPr>
          <p:spPr>
            <a:xfrm flipV="1">
              <a:off x="3686858" y="2725675"/>
              <a:ext cx="812596" cy="31610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E899937-C622-D948-93CF-DC9227BE4F28}"/>
                </a:ext>
              </a:extLst>
            </p:cNvPr>
            <p:cNvCxnSpPr>
              <a:cxnSpLocks/>
              <a:stCxn id="17" idx="6"/>
              <a:endCxn id="36" idx="2"/>
            </p:cNvCxnSpPr>
            <p:nvPr/>
          </p:nvCxnSpPr>
          <p:spPr>
            <a:xfrm>
              <a:off x="3686858" y="3041781"/>
              <a:ext cx="812597" cy="36949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0E02FCA-C738-854E-A58D-1176663AA217}"/>
                </a:ext>
              </a:extLst>
            </p:cNvPr>
            <p:cNvSpPr/>
            <p:nvPr/>
          </p:nvSpPr>
          <p:spPr>
            <a:xfrm>
              <a:off x="4499454" y="2515054"/>
              <a:ext cx="472612" cy="421241"/>
            </a:xfrm>
            <a:prstGeom prst="ellipse">
              <a:avLst/>
            </a:prstGeom>
            <a:solidFill>
              <a:schemeClr val="bg2">
                <a:lumMod val="9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496063A-B7EC-4148-923A-B7A5393BC4B0}"/>
                </a:ext>
              </a:extLst>
            </p:cNvPr>
            <p:cNvSpPr/>
            <p:nvPr/>
          </p:nvSpPr>
          <p:spPr>
            <a:xfrm>
              <a:off x="4499455" y="3200650"/>
              <a:ext cx="472612" cy="421241"/>
            </a:xfrm>
            <a:prstGeom prst="ellipse">
              <a:avLst/>
            </a:prstGeom>
            <a:solidFill>
              <a:schemeClr val="accent5">
                <a:lumMod val="60000"/>
                <a:lumOff val="4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C00D649-DB31-1544-8F83-AF24D2103271}"/>
                </a:ext>
              </a:extLst>
            </p:cNvPr>
            <p:cNvSpPr/>
            <p:nvPr/>
          </p:nvSpPr>
          <p:spPr>
            <a:xfrm>
              <a:off x="4499454" y="3812132"/>
              <a:ext cx="472612" cy="421241"/>
            </a:xfrm>
            <a:prstGeom prst="ellipse">
              <a:avLst/>
            </a:prstGeom>
            <a:solidFill>
              <a:schemeClr val="bg2">
                <a:lumMod val="9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4D9781C0-0B98-5C49-8B9E-2B29F41A5875}"/>
                </a:ext>
              </a:extLst>
            </p:cNvPr>
            <p:cNvCxnSpPr>
              <a:cxnSpLocks/>
              <a:stCxn id="17" idx="6"/>
              <a:endCxn id="37" idx="2"/>
            </p:cNvCxnSpPr>
            <p:nvPr/>
          </p:nvCxnSpPr>
          <p:spPr>
            <a:xfrm>
              <a:off x="3686858" y="3041781"/>
              <a:ext cx="812596" cy="98097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13A38C4-4F49-F646-840E-2FF4C757F6E7}"/>
                </a:ext>
              </a:extLst>
            </p:cNvPr>
            <p:cNvSpPr/>
            <p:nvPr/>
          </p:nvSpPr>
          <p:spPr>
            <a:xfrm>
              <a:off x="3982144" y="2899198"/>
              <a:ext cx="518091" cy="369332"/>
            </a:xfrm>
            <a:prstGeom prst="rect">
              <a:avLst/>
            </a:prstGeom>
          </p:spPr>
          <p:txBody>
            <a:bodyPr wrap="none">
              <a:spAutoFit/>
            </a:bodyPr>
            <a:lstStyle/>
            <a:p>
              <a:r>
                <a:rPr lang="en-US" dirty="0"/>
                <a:t>0.6</a:t>
              </a:r>
            </a:p>
          </p:txBody>
        </p:sp>
      </p:grpSp>
      <p:grpSp>
        <p:nvGrpSpPr>
          <p:cNvPr id="15" name="Group 14">
            <a:extLst>
              <a:ext uri="{FF2B5EF4-FFF2-40B4-BE49-F238E27FC236}">
                <a16:creationId xmlns:a16="http://schemas.microsoft.com/office/drawing/2014/main" id="{E4300E5E-2642-7846-990D-D784F5F540C9}"/>
              </a:ext>
            </a:extLst>
          </p:cNvPr>
          <p:cNvGrpSpPr/>
          <p:nvPr/>
        </p:nvGrpSpPr>
        <p:grpSpPr>
          <a:xfrm>
            <a:off x="4972067" y="3201067"/>
            <a:ext cx="1192741" cy="1296083"/>
            <a:chOff x="4972067" y="2917497"/>
            <a:chExt cx="1192741" cy="1296083"/>
          </a:xfrm>
        </p:grpSpPr>
        <p:sp>
          <p:nvSpPr>
            <p:cNvPr id="41" name="Oval 40">
              <a:extLst>
                <a:ext uri="{FF2B5EF4-FFF2-40B4-BE49-F238E27FC236}">
                  <a16:creationId xmlns:a16="http://schemas.microsoft.com/office/drawing/2014/main" id="{531FBC64-B16B-5740-B31D-767F09BB8B7A}"/>
                </a:ext>
              </a:extLst>
            </p:cNvPr>
            <p:cNvSpPr/>
            <p:nvPr/>
          </p:nvSpPr>
          <p:spPr>
            <a:xfrm>
              <a:off x="5692196" y="2996852"/>
              <a:ext cx="472612" cy="421241"/>
            </a:xfrm>
            <a:prstGeom prst="ellipse">
              <a:avLst/>
            </a:prstGeom>
            <a:solidFill>
              <a:schemeClr val="accent5">
                <a:lumMod val="60000"/>
                <a:lumOff val="4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52042F7-50FA-A840-868E-3A6CFF85264E}"/>
                </a:ext>
              </a:extLst>
            </p:cNvPr>
            <p:cNvCxnSpPr>
              <a:cxnSpLocks/>
              <a:stCxn id="36" idx="6"/>
              <a:endCxn id="41" idx="2"/>
            </p:cNvCxnSpPr>
            <p:nvPr/>
          </p:nvCxnSpPr>
          <p:spPr>
            <a:xfrm flipV="1">
              <a:off x="4972067" y="3207473"/>
              <a:ext cx="720129" cy="18951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E12D26AA-E1C6-7F4C-92DE-C1E2DF92D040}"/>
                </a:ext>
              </a:extLst>
            </p:cNvPr>
            <p:cNvSpPr/>
            <p:nvPr/>
          </p:nvSpPr>
          <p:spPr>
            <a:xfrm>
              <a:off x="5653259" y="3792339"/>
              <a:ext cx="472612" cy="421241"/>
            </a:xfrm>
            <a:prstGeom prst="ellipse">
              <a:avLst/>
            </a:prstGeom>
            <a:solidFill>
              <a:schemeClr val="bg2">
                <a:lumMod val="9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2CDFB89E-3137-2F4F-B43E-DE95DD7FFBF5}"/>
                </a:ext>
              </a:extLst>
            </p:cNvPr>
            <p:cNvCxnSpPr>
              <a:cxnSpLocks/>
              <a:stCxn id="36" idx="6"/>
              <a:endCxn id="48" idx="2"/>
            </p:cNvCxnSpPr>
            <p:nvPr/>
          </p:nvCxnSpPr>
          <p:spPr>
            <a:xfrm>
              <a:off x="4972067" y="3396983"/>
              <a:ext cx="681192" cy="60597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DBF4D4D-1650-D849-9789-1C3D71B4354D}"/>
                </a:ext>
              </a:extLst>
            </p:cNvPr>
            <p:cNvSpPr/>
            <p:nvPr/>
          </p:nvSpPr>
          <p:spPr>
            <a:xfrm>
              <a:off x="5094415" y="2917497"/>
              <a:ext cx="518091" cy="369332"/>
            </a:xfrm>
            <a:prstGeom prst="rect">
              <a:avLst/>
            </a:prstGeom>
          </p:spPr>
          <p:txBody>
            <a:bodyPr wrap="none">
              <a:spAutoFit/>
            </a:bodyPr>
            <a:lstStyle/>
            <a:p>
              <a:r>
                <a:rPr lang="en-US" dirty="0"/>
                <a:t>0.9</a:t>
              </a:r>
            </a:p>
          </p:txBody>
        </p:sp>
      </p:grpSp>
      <p:grpSp>
        <p:nvGrpSpPr>
          <p:cNvPr id="18" name="Group 17">
            <a:extLst>
              <a:ext uri="{FF2B5EF4-FFF2-40B4-BE49-F238E27FC236}">
                <a16:creationId xmlns:a16="http://schemas.microsoft.com/office/drawing/2014/main" id="{1DCC1C2B-D5FB-8640-A8B5-54F5654289C3}"/>
              </a:ext>
            </a:extLst>
          </p:cNvPr>
          <p:cNvGrpSpPr/>
          <p:nvPr/>
        </p:nvGrpSpPr>
        <p:grpSpPr>
          <a:xfrm>
            <a:off x="6095596" y="3548376"/>
            <a:ext cx="763145" cy="662425"/>
            <a:chOff x="6095596" y="3264806"/>
            <a:chExt cx="763145" cy="662425"/>
          </a:xfrm>
        </p:grpSpPr>
        <p:cxnSp>
          <p:nvCxnSpPr>
            <p:cNvPr id="45" name="Straight Arrow Connector 44">
              <a:extLst>
                <a:ext uri="{FF2B5EF4-FFF2-40B4-BE49-F238E27FC236}">
                  <a16:creationId xmlns:a16="http://schemas.microsoft.com/office/drawing/2014/main" id="{59A90B91-9C3F-DF45-B1D0-CCFE6A78F264}"/>
                </a:ext>
              </a:extLst>
            </p:cNvPr>
            <p:cNvCxnSpPr>
              <a:cxnSpLocks/>
              <a:stCxn id="41" idx="5"/>
              <a:endCxn id="6" idx="1"/>
            </p:cNvCxnSpPr>
            <p:nvPr/>
          </p:nvCxnSpPr>
          <p:spPr>
            <a:xfrm>
              <a:off x="6095596" y="3342116"/>
              <a:ext cx="708327" cy="585115"/>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B1717DB-1115-F44C-BA8F-60139D3BBD7C}"/>
                </a:ext>
              </a:extLst>
            </p:cNvPr>
            <p:cNvSpPr/>
            <p:nvPr/>
          </p:nvSpPr>
          <p:spPr>
            <a:xfrm>
              <a:off x="6332635" y="3264806"/>
              <a:ext cx="526106" cy="369332"/>
            </a:xfrm>
            <a:prstGeom prst="rect">
              <a:avLst/>
            </a:prstGeom>
          </p:spPr>
          <p:txBody>
            <a:bodyPr wrap="none">
              <a:spAutoFit/>
            </a:bodyPr>
            <a:lstStyle/>
            <a:p>
              <a:r>
                <a:rPr lang="en-US" dirty="0"/>
                <a:t>0.8</a:t>
              </a:r>
            </a:p>
          </p:txBody>
        </p:sp>
      </p:gr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E558E296-0889-4C4F-9AE6-E345748FDA69}"/>
                  </a:ext>
                </a:extLst>
              </p:cNvPr>
              <p:cNvSpPr/>
              <p:nvPr/>
            </p:nvSpPr>
            <p:spPr>
              <a:xfrm>
                <a:off x="2549592" y="1843102"/>
                <a:ext cx="12307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𝐿</m:t>
                      </m:r>
                      <m:r>
                        <a:rPr lang="en-US" b="0" i="1" dirty="0" smtClean="0">
                          <a:latin typeface="Cambria Math" panose="02040503050406030204" pitchFamily="18" charset="0"/>
                          <a:ea typeface="Cambria Math" panose="02040503050406030204" pitchFamily="18" charset="0"/>
                        </a:rPr>
                        <m:t>: </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1</m:t>
                          </m:r>
                        </m:sub>
                      </m:sSub>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𝑧</m:t>
                      </m:r>
                      <m:r>
                        <a:rPr lang="en-US" b="0" i="1" dirty="0" smtClean="0">
                          <a:latin typeface="Cambria Math" panose="02040503050406030204" pitchFamily="18" charset="0"/>
                          <a:ea typeface="Cambria Math" panose="02040503050406030204" pitchFamily="18" charset="0"/>
                        </a:rPr>
                        <m:t>)</m:t>
                      </m:r>
                    </m:oMath>
                  </m:oMathPara>
                </a14:m>
                <a:endParaRPr lang="en-US" i="1" dirty="0"/>
              </a:p>
            </p:txBody>
          </p:sp>
        </mc:Choice>
        <mc:Fallback xmlns="">
          <p:sp>
            <p:nvSpPr>
              <p:cNvPr id="50" name="Rectangle 49">
                <a:extLst>
                  <a:ext uri="{FF2B5EF4-FFF2-40B4-BE49-F238E27FC236}">
                    <a16:creationId xmlns:a16="http://schemas.microsoft.com/office/drawing/2014/main" id="{E558E296-0889-4C4F-9AE6-E345748FDA69}"/>
                  </a:ext>
                </a:extLst>
              </p:cNvPr>
              <p:cNvSpPr>
                <a:spLocks noRot="1" noChangeAspect="1" noMove="1" noResize="1" noEditPoints="1" noAdjustHandles="1" noChangeArrowheads="1" noChangeShapeType="1" noTextEdit="1"/>
              </p:cNvSpPr>
              <p:nvPr/>
            </p:nvSpPr>
            <p:spPr>
              <a:xfrm>
                <a:off x="2549592" y="1843102"/>
                <a:ext cx="1230785" cy="369332"/>
              </a:xfrm>
              <a:prstGeom prst="rect">
                <a:avLst/>
              </a:prstGeom>
              <a:blipFill>
                <a:blip r:embed="rId4"/>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84304813-D79C-4945-8C41-9C3469AA44E7}"/>
                  </a:ext>
                </a:extLst>
              </p:cNvPr>
              <p:cNvSpPr/>
              <p:nvPr/>
            </p:nvSpPr>
            <p:spPr>
              <a:xfrm>
                <a:off x="5049583" y="1405141"/>
                <a:ext cx="9919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oMath>
                  </m:oMathPara>
                </a14:m>
                <a:endParaRPr lang="en-US" i="1" dirty="0">
                  <a:solidFill>
                    <a:schemeClr val="tx1"/>
                  </a:solidFill>
                </a:endParaRPr>
              </a:p>
            </p:txBody>
          </p:sp>
        </mc:Choice>
        <mc:Fallback xmlns="">
          <p:sp>
            <p:nvSpPr>
              <p:cNvPr id="54" name="Rectangle 53">
                <a:extLst>
                  <a:ext uri="{FF2B5EF4-FFF2-40B4-BE49-F238E27FC236}">
                    <a16:creationId xmlns:a16="http://schemas.microsoft.com/office/drawing/2014/main" id="{84304813-D79C-4945-8C41-9C3469AA44E7}"/>
                  </a:ext>
                </a:extLst>
              </p:cNvPr>
              <p:cNvSpPr>
                <a:spLocks noRot="1" noChangeAspect="1" noMove="1" noResize="1" noEditPoints="1" noAdjustHandles="1" noChangeArrowheads="1" noChangeShapeType="1" noTextEdit="1"/>
              </p:cNvSpPr>
              <p:nvPr/>
            </p:nvSpPr>
            <p:spPr>
              <a:xfrm>
                <a:off x="5049583" y="1405141"/>
                <a:ext cx="991938" cy="369332"/>
              </a:xfrm>
              <a:prstGeom prst="rect">
                <a:avLst/>
              </a:prstGeom>
              <a:blipFill>
                <a:blip r:embed="rId5"/>
                <a:stretch>
                  <a:fillRect b="-13333"/>
                </a:stretch>
              </a:blipFill>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0C39B502-EB52-EB41-A50F-6E71E726C935}"/>
              </a:ext>
            </a:extLst>
          </p:cNvPr>
          <p:cNvGrpSpPr/>
          <p:nvPr/>
        </p:nvGrpSpPr>
        <p:grpSpPr>
          <a:xfrm>
            <a:off x="1149435" y="1133852"/>
            <a:ext cx="7104113" cy="203257"/>
            <a:chOff x="1149435" y="1284460"/>
            <a:chExt cx="7104113" cy="203257"/>
          </a:xfrm>
        </p:grpSpPr>
        <p:sp>
          <p:nvSpPr>
            <p:cNvPr id="10" name="Rectangle 9">
              <a:extLst>
                <a:ext uri="{FF2B5EF4-FFF2-40B4-BE49-F238E27FC236}">
                  <a16:creationId xmlns:a16="http://schemas.microsoft.com/office/drawing/2014/main" id="{88347715-DD99-8D48-9879-ECB502323FFE}"/>
                </a:ext>
              </a:extLst>
            </p:cNvPr>
            <p:cNvSpPr/>
            <p:nvPr/>
          </p:nvSpPr>
          <p:spPr>
            <a:xfrm>
              <a:off x="1149435" y="1284461"/>
              <a:ext cx="1465112" cy="2032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6"/>
                  </a:solidFill>
                </a:rPr>
                <a:t>Play-For: 0.6</a:t>
              </a:r>
            </a:p>
          </p:txBody>
        </p:sp>
        <p:sp>
          <p:nvSpPr>
            <p:cNvPr id="43" name="Rectangle 42">
              <a:extLst>
                <a:ext uri="{FF2B5EF4-FFF2-40B4-BE49-F238E27FC236}">
                  <a16:creationId xmlns:a16="http://schemas.microsoft.com/office/drawing/2014/main" id="{98660959-5AFD-144A-8EE4-ED718F3DB5D8}"/>
                </a:ext>
              </a:extLst>
            </p:cNvPr>
            <p:cNvSpPr/>
            <p:nvPr/>
          </p:nvSpPr>
          <p:spPr>
            <a:xfrm>
              <a:off x="2296992" y="1284461"/>
              <a:ext cx="1465112" cy="2032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Drafted-By: 0.1</a:t>
              </a:r>
            </a:p>
          </p:txBody>
        </p:sp>
        <p:sp>
          <p:nvSpPr>
            <p:cNvPr id="44" name="Rectangle 43">
              <a:extLst>
                <a:ext uri="{FF2B5EF4-FFF2-40B4-BE49-F238E27FC236}">
                  <a16:creationId xmlns:a16="http://schemas.microsoft.com/office/drawing/2014/main" id="{EFC45631-7370-D244-B665-07EB81057483}"/>
                </a:ext>
              </a:extLst>
            </p:cNvPr>
            <p:cNvSpPr/>
            <p:nvPr/>
          </p:nvSpPr>
          <p:spPr>
            <a:xfrm>
              <a:off x="3584471" y="1284461"/>
              <a:ext cx="1465112" cy="2032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Owner-Of: 0.05</a:t>
              </a:r>
            </a:p>
          </p:txBody>
        </p:sp>
        <p:sp>
          <p:nvSpPr>
            <p:cNvPr id="46" name="Rectangle 45">
              <a:extLst>
                <a:ext uri="{FF2B5EF4-FFF2-40B4-BE49-F238E27FC236}">
                  <a16:creationId xmlns:a16="http://schemas.microsoft.com/office/drawing/2014/main" id="{9E65987A-36D1-8C42-B1DC-DDF64097416B}"/>
                </a:ext>
              </a:extLst>
            </p:cNvPr>
            <p:cNvSpPr/>
            <p:nvPr/>
          </p:nvSpPr>
          <p:spPr>
            <a:xfrm>
              <a:off x="4921717" y="1284461"/>
              <a:ext cx="1465112" cy="2032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Coach-Of: 0.05</a:t>
              </a:r>
            </a:p>
          </p:txBody>
        </p:sp>
        <p:sp>
          <p:nvSpPr>
            <p:cNvPr id="47" name="Rectangle 46">
              <a:extLst>
                <a:ext uri="{FF2B5EF4-FFF2-40B4-BE49-F238E27FC236}">
                  <a16:creationId xmlns:a16="http://schemas.microsoft.com/office/drawing/2014/main" id="{4165E04A-9C1B-0B4B-B3A3-56421C2ED58E}"/>
                </a:ext>
              </a:extLst>
            </p:cNvPr>
            <p:cNvSpPr/>
            <p:nvPr/>
          </p:nvSpPr>
          <p:spPr>
            <a:xfrm>
              <a:off x="6788436" y="1284461"/>
              <a:ext cx="1465112" cy="2032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No-Relation: 0.05</a:t>
              </a:r>
            </a:p>
          </p:txBody>
        </p:sp>
        <p:sp>
          <p:nvSpPr>
            <p:cNvPr id="56" name="Rectangle 55">
              <a:extLst>
                <a:ext uri="{FF2B5EF4-FFF2-40B4-BE49-F238E27FC236}">
                  <a16:creationId xmlns:a16="http://schemas.microsoft.com/office/drawing/2014/main" id="{71B3AB94-DB93-AC44-9681-A8512F7E000B}"/>
                </a:ext>
              </a:extLst>
            </p:cNvPr>
            <p:cNvSpPr/>
            <p:nvPr/>
          </p:nvSpPr>
          <p:spPr>
            <a:xfrm>
              <a:off x="6183746" y="1284460"/>
              <a:ext cx="1465112" cy="2032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t>
              </a:r>
            </a:p>
          </p:txBody>
        </p:sp>
      </p:grpSp>
      <p:sp>
        <p:nvSpPr>
          <p:cNvPr id="51" name="Right Arrow 50">
            <a:extLst>
              <a:ext uri="{FF2B5EF4-FFF2-40B4-BE49-F238E27FC236}">
                <a16:creationId xmlns:a16="http://schemas.microsoft.com/office/drawing/2014/main" id="{6F5A6FB2-F915-7544-AC45-8C669464BDF7}"/>
              </a:ext>
            </a:extLst>
          </p:cNvPr>
          <p:cNvSpPr/>
          <p:nvPr/>
        </p:nvSpPr>
        <p:spPr>
          <a:xfrm rot="16200000">
            <a:off x="4658089" y="1452565"/>
            <a:ext cx="203256" cy="32400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a:extLst>
              <a:ext uri="{FF2B5EF4-FFF2-40B4-BE49-F238E27FC236}">
                <a16:creationId xmlns:a16="http://schemas.microsoft.com/office/drawing/2014/main" id="{09791342-16F0-E64B-AD10-31951E46B9DD}"/>
              </a:ext>
            </a:extLst>
          </p:cNvPr>
          <p:cNvSpPr/>
          <p:nvPr/>
        </p:nvSpPr>
        <p:spPr>
          <a:xfrm rot="16200000">
            <a:off x="4658089" y="2323779"/>
            <a:ext cx="203256" cy="32400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75A2DEA-D13D-1941-A84F-23FE1E0BF19C}"/>
                  </a:ext>
                </a:extLst>
              </p:cNvPr>
              <p:cNvSpPr/>
              <p:nvPr/>
            </p:nvSpPr>
            <p:spPr>
              <a:xfrm>
                <a:off x="3617780" y="1843102"/>
                <a:ext cx="12203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2</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e>
                      </m:d>
                    </m:oMath>
                  </m:oMathPara>
                </a14:m>
                <a:endParaRPr lang="en-US" i="1" dirty="0"/>
              </a:p>
            </p:txBody>
          </p:sp>
        </mc:Choice>
        <mc:Fallback xmlns="">
          <p:sp>
            <p:nvSpPr>
              <p:cNvPr id="24" name="Rectangle 23">
                <a:extLst>
                  <a:ext uri="{FF2B5EF4-FFF2-40B4-BE49-F238E27FC236}">
                    <a16:creationId xmlns:a16="http://schemas.microsoft.com/office/drawing/2014/main" id="{C75A2DEA-D13D-1941-A84F-23FE1E0BF19C}"/>
                  </a:ext>
                </a:extLst>
              </p:cNvPr>
              <p:cNvSpPr>
                <a:spLocks noRot="1" noChangeAspect="1" noMove="1" noResize="1" noEditPoints="1" noAdjustHandles="1" noChangeArrowheads="1" noChangeShapeType="1" noTextEdit="1"/>
              </p:cNvSpPr>
              <p:nvPr/>
            </p:nvSpPr>
            <p:spPr>
              <a:xfrm>
                <a:off x="3617780" y="1843102"/>
                <a:ext cx="122039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6F43980B-087C-1647-9A11-B6FF30A0A550}"/>
                  </a:ext>
                </a:extLst>
              </p:cNvPr>
              <p:cNvSpPr/>
              <p:nvPr/>
            </p:nvSpPr>
            <p:spPr>
              <a:xfrm>
                <a:off x="4697958" y="1843102"/>
                <a:ext cx="13277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3</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2</m:t>
                              </m:r>
                            </m:sub>
                          </m:sSub>
                        </m:e>
                      </m:d>
                    </m:oMath>
                  </m:oMathPara>
                </a14:m>
                <a:endParaRPr lang="en-US" i="1" dirty="0"/>
              </a:p>
            </p:txBody>
          </p:sp>
        </mc:Choice>
        <mc:Fallback xmlns="">
          <p:sp>
            <p:nvSpPr>
              <p:cNvPr id="29" name="Rectangle 28">
                <a:extLst>
                  <a:ext uri="{FF2B5EF4-FFF2-40B4-BE49-F238E27FC236}">
                    <a16:creationId xmlns:a16="http://schemas.microsoft.com/office/drawing/2014/main" id="{6F43980B-087C-1647-9A11-B6FF30A0A550}"/>
                  </a:ext>
                </a:extLst>
              </p:cNvPr>
              <p:cNvSpPr>
                <a:spLocks noRot="1" noChangeAspect="1" noMove="1" noResize="1" noEditPoints="1" noAdjustHandles="1" noChangeArrowheads="1" noChangeShapeType="1" noTextEdit="1"/>
              </p:cNvSpPr>
              <p:nvPr/>
            </p:nvSpPr>
            <p:spPr>
              <a:xfrm>
                <a:off x="4697958" y="1843102"/>
                <a:ext cx="132773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AEAEC668-5570-504B-9BF0-69C032CA9C72}"/>
                  </a:ext>
                </a:extLst>
              </p:cNvPr>
              <p:cNvSpPr/>
              <p:nvPr/>
            </p:nvSpPr>
            <p:spPr>
              <a:xfrm>
                <a:off x="5885475" y="1843102"/>
                <a:ext cx="12385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4</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𝑦</m:t>
                          </m:r>
                        </m:e>
                      </m:d>
                    </m:oMath>
                  </m:oMathPara>
                </a14:m>
                <a:endParaRPr lang="en-US" i="1" dirty="0"/>
              </a:p>
            </p:txBody>
          </p:sp>
        </mc:Choice>
        <mc:Fallback xmlns="">
          <p:sp>
            <p:nvSpPr>
              <p:cNvPr id="58" name="Rectangle 57">
                <a:extLst>
                  <a:ext uri="{FF2B5EF4-FFF2-40B4-BE49-F238E27FC236}">
                    <a16:creationId xmlns:a16="http://schemas.microsoft.com/office/drawing/2014/main" id="{AEAEC668-5570-504B-9BF0-69C032CA9C72}"/>
                  </a:ext>
                </a:extLst>
              </p:cNvPr>
              <p:cNvSpPr>
                <a:spLocks noRot="1" noChangeAspect="1" noMove="1" noResize="1" noEditPoints="1" noAdjustHandles="1" noChangeArrowheads="1" noChangeShapeType="1" noTextEdit="1"/>
              </p:cNvSpPr>
              <p:nvPr/>
            </p:nvSpPr>
            <p:spPr>
              <a:xfrm>
                <a:off x="5885475" y="1843102"/>
                <a:ext cx="1238544" cy="369332"/>
              </a:xfrm>
              <a:prstGeom prst="rect">
                <a:avLst/>
              </a:prstGeom>
              <a:blipFill>
                <a:blip r:embed="rId8"/>
                <a:stretch>
                  <a:fillRect b="-6452"/>
                </a:stretch>
              </a:blipFill>
            </p:spPr>
            <p:txBody>
              <a:bodyPr/>
              <a:lstStyle/>
              <a:p>
                <a:r>
                  <a:rPr lang="en-US">
                    <a:noFill/>
                  </a:rPr>
                  <a:t> </a:t>
                </a:r>
              </a:p>
            </p:txBody>
          </p:sp>
        </mc:Fallback>
      </mc:AlternateContent>
    </p:spTree>
    <p:extLst>
      <p:ext uri="{BB962C8B-B14F-4D97-AF65-F5344CB8AC3E}">
        <p14:creationId xmlns:p14="http://schemas.microsoft.com/office/powerpoint/2010/main" val="414636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linds(horizontal)">
                                      <p:cBhvr>
                                        <p:cTn id="7" dur="500"/>
                                        <p:tgtEl>
                                          <p:spTgt spid="50"/>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par>
                                <p:cTn id="16" presetID="3" presetClass="entr" presetSubtype="1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blinds(horizontal)">
                                      <p:cBhvr>
                                        <p:cTn id="23" dur="500"/>
                                        <p:tgtEl>
                                          <p:spTgt spid="29"/>
                                        </p:tgtEl>
                                      </p:cBhvr>
                                    </p:animEffect>
                                  </p:childTnLst>
                                </p:cTn>
                              </p:par>
                              <p:par>
                                <p:cTn id="24" presetID="3" presetClass="entr" presetSubtype="1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blinds(horizontal)">
                                      <p:cBhvr>
                                        <p:cTn id="34" dur="500"/>
                                        <p:tgtEl>
                                          <p:spTgt spid="5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blinds(horizontal)">
                                      <p:cBhvr>
                                        <p:cTn id="3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24" grpId="0"/>
      <p:bldP spid="29" grpId="0"/>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10A0A-85C5-C54B-B5EA-96D89A7F1643}"/>
              </a:ext>
            </a:extLst>
          </p:cNvPr>
          <p:cNvSpPr>
            <a:spLocks noGrp="1"/>
          </p:cNvSpPr>
          <p:nvPr>
            <p:ph type="title"/>
          </p:nvPr>
        </p:nvSpPr>
        <p:spPr/>
        <p:txBody>
          <a:bodyPr/>
          <a:lstStyle/>
          <a:p>
            <a:r>
              <a:rPr lang="en-US" dirty="0"/>
              <a:t>Case Study (</a:t>
            </a:r>
            <a:r>
              <a:rPr lang="en-US" dirty="0" err="1"/>
              <a:t>Explainability</a:t>
            </a:r>
            <a:r>
              <a:rPr lang="en-US" dirty="0"/>
              <a:t>)</a:t>
            </a:r>
          </a:p>
        </p:txBody>
      </p:sp>
      <p:sp>
        <p:nvSpPr>
          <p:cNvPr id="4" name="Slide Number Placeholder 3">
            <a:extLst>
              <a:ext uri="{FF2B5EF4-FFF2-40B4-BE49-F238E27FC236}">
                <a16:creationId xmlns:a16="http://schemas.microsoft.com/office/drawing/2014/main" id="{77777149-8956-4746-A605-6EE1C160848A}"/>
              </a:ext>
            </a:extLst>
          </p:cNvPr>
          <p:cNvSpPr>
            <a:spLocks noGrp="1"/>
          </p:cNvSpPr>
          <p:nvPr>
            <p:ph type="sldNum" sz="quarter" idx="12"/>
          </p:nvPr>
        </p:nvSpPr>
        <p:spPr/>
        <p:txBody>
          <a:bodyPr/>
          <a:lstStyle/>
          <a:p>
            <a:fld id="{4FAB73BC-B049-4115-A692-8D63A059BFB8}" type="slidenum">
              <a:rPr lang="en-US" smtClean="0"/>
              <a:t>18</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1DC83B0-3337-CD47-B41E-4784CB41C79C}"/>
                  </a:ext>
                </a:extLst>
              </p:cNvPr>
              <p:cNvSpPr txBox="1"/>
              <p:nvPr/>
            </p:nvSpPr>
            <p:spPr>
              <a:xfrm>
                <a:off x="6784689" y="1018614"/>
                <a:ext cx="1368307" cy="369332"/>
              </a:xfrm>
              <a:prstGeom prst="rect">
                <a:avLst/>
              </a:prstGeom>
              <a:solidFill>
                <a:schemeClr val="accent6">
                  <a:lumMod val="20000"/>
                  <a:lumOff val="80000"/>
                </a:schemeClr>
              </a:solidFill>
            </p:spPr>
            <p:txBody>
              <a:bodyPr wrap="square" rtlCol="0">
                <a:spAutoFit/>
              </a:bodyPr>
              <a:lstStyle/>
              <a:p>
                <a:r>
                  <a:rPr lang="en-US" dirty="0"/>
                  <a:t>Conf: </a:t>
                </a:r>
                <a14:m>
                  <m:oMath xmlns:m="http://schemas.openxmlformats.org/officeDocument/2006/math">
                    <m:r>
                      <a:rPr lang="en-US" b="0" i="1" smtClean="0">
                        <a:latin typeface="Cambria Math" panose="02040503050406030204" pitchFamily="18" charset="0"/>
                      </a:rPr>
                      <m:t>90%</m:t>
                    </m:r>
                  </m:oMath>
                </a14:m>
                <a:endParaRPr lang="en-US" dirty="0"/>
              </a:p>
            </p:txBody>
          </p:sp>
        </mc:Choice>
        <mc:Fallback xmlns="">
          <p:sp>
            <p:nvSpPr>
              <p:cNvPr id="9" name="TextBox 8">
                <a:extLst>
                  <a:ext uri="{FF2B5EF4-FFF2-40B4-BE49-F238E27FC236}">
                    <a16:creationId xmlns:a16="http://schemas.microsoft.com/office/drawing/2014/main" id="{01DC83B0-3337-CD47-B41E-4784CB41C79C}"/>
                  </a:ext>
                </a:extLst>
              </p:cNvPr>
              <p:cNvSpPr txBox="1">
                <a:spLocks noRot="1" noChangeAspect="1" noMove="1" noResize="1" noEditPoints="1" noAdjustHandles="1" noChangeArrowheads="1" noChangeShapeType="1" noTextEdit="1"/>
              </p:cNvSpPr>
              <p:nvPr/>
            </p:nvSpPr>
            <p:spPr>
              <a:xfrm>
                <a:off x="6784689" y="1018614"/>
                <a:ext cx="1368307" cy="369332"/>
              </a:xfrm>
              <a:prstGeom prst="rect">
                <a:avLst/>
              </a:prstGeom>
              <a:blipFill>
                <a:blip r:embed="rId3"/>
                <a:stretch>
                  <a:fillRect l="-3704" t="-6667" b="-23333"/>
                </a:stretch>
              </a:blipFill>
            </p:spPr>
            <p:txBody>
              <a:bodyPr/>
              <a:lstStyle/>
              <a:p>
                <a:r>
                  <a:rPr lang="en-US">
                    <a:noFill/>
                  </a:rPr>
                  <a:t> </a:t>
                </a:r>
              </a:p>
            </p:txBody>
          </p:sp>
        </mc:Fallback>
      </mc:AlternateContent>
      <p:grpSp>
        <p:nvGrpSpPr>
          <p:cNvPr id="51" name="Group 50">
            <a:extLst>
              <a:ext uri="{FF2B5EF4-FFF2-40B4-BE49-F238E27FC236}">
                <a16:creationId xmlns:a16="http://schemas.microsoft.com/office/drawing/2014/main" id="{C3187AA0-163F-EE4E-8650-430D966DF453}"/>
              </a:ext>
            </a:extLst>
          </p:cNvPr>
          <p:cNvGrpSpPr/>
          <p:nvPr/>
        </p:nvGrpSpPr>
        <p:grpSpPr>
          <a:xfrm>
            <a:off x="959756" y="1591935"/>
            <a:ext cx="6892434" cy="980569"/>
            <a:chOff x="1090023" y="1248964"/>
            <a:chExt cx="6892434" cy="980569"/>
          </a:xfrm>
        </p:grpSpPr>
        <p:sp>
          <p:nvSpPr>
            <p:cNvPr id="6" name="Right Arrow 5">
              <a:extLst>
                <a:ext uri="{FF2B5EF4-FFF2-40B4-BE49-F238E27FC236}">
                  <a16:creationId xmlns:a16="http://schemas.microsoft.com/office/drawing/2014/main" id="{A907404C-6C4B-EC4B-B5A1-504E5EF4DF29}"/>
                </a:ext>
              </a:extLst>
            </p:cNvPr>
            <p:cNvSpPr/>
            <p:nvPr/>
          </p:nvSpPr>
          <p:spPr>
            <a:xfrm>
              <a:off x="2472473" y="1716540"/>
              <a:ext cx="877824" cy="351694"/>
            </a:xfrm>
            <a:prstGeom prst="righ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22877FC3-0142-CE47-8C91-F48A5D57A389}"/>
                </a:ext>
              </a:extLst>
            </p:cNvPr>
            <p:cNvSpPr/>
            <p:nvPr/>
          </p:nvSpPr>
          <p:spPr>
            <a:xfrm>
              <a:off x="5415702" y="1713954"/>
              <a:ext cx="877824" cy="351694"/>
            </a:xfrm>
            <a:prstGeom prst="righ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A Quick History Of Cleveland Cavaliers Logos – CBS Cleveland">
              <a:extLst>
                <a:ext uri="{FF2B5EF4-FFF2-40B4-BE49-F238E27FC236}">
                  <a16:creationId xmlns:a16="http://schemas.microsoft.com/office/drawing/2014/main" id="{F2AAC947-BC10-6D41-959C-ED14C51959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481" y="1419815"/>
              <a:ext cx="1354976" cy="7619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Bron James | LA Lakers | National Basketball Association | Yahoo! Sports">
              <a:extLst>
                <a:ext uri="{FF2B5EF4-FFF2-40B4-BE49-F238E27FC236}">
                  <a16:creationId xmlns:a16="http://schemas.microsoft.com/office/drawing/2014/main" id="{99545A94-8E08-D843-A0E2-FB118E4382F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768" r="19332"/>
            <a:stretch/>
          </p:blipFill>
          <p:spPr bwMode="auto">
            <a:xfrm>
              <a:off x="1090023" y="1258060"/>
              <a:ext cx="879231" cy="9173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5B15E71-1C84-1746-84F5-4CB42391F28E}"/>
                </a:ext>
              </a:extLst>
            </p:cNvPr>
            <p:cNvSpPr txBox="1"/>
            <p:nvPr/>
          </p:nvSpPr>
          <p:spPr>
            <a:xfrm>
              <a:off x="2297274" y="1364212"/>
              <a:ext cx="1228221" cy="338554"/>
            </a:xfrm>
            <a:prstGeom prst="rect">
              <a:avLst/>
            </a:prstGeom>
            <a:noFill/>
          </p:spPr>
          <p:txBody>
            <a:bodyPr wrap="none" rtlCol="0">
              <a:spAutoFit/>
            </a:bodyPr>
            <a:lstStyle/>
            <a:p>
              <a:r>
                <a:rPr lang="en-US" sz="1600" dirty="0"/>
                <a:t>Coached by</a:t>
              </a:r>
            </a:p>
          </p:txBody>
        </p:sp>
        <p:sp>
          <p:nvSpPr>
            <p:cNvPr id="29" name="TextBox 28">
              <a:extLst>
                <a:ext uri="{FF2B5EF4-FFF2-40B4-BE49-F238E27FC236}">
                  <a16:creationId xmlns:a16="http://schemas.microsoft.com/office/drawing/2014/main" id="{3001D637-431B-B540-8CE1-E1A693392CE0}"/>
                </a:ext>
              </a:extLst>
            </p:cNvPr>
            <p:cNvSpPr txBox="1"/>
            <p:nvPr/>
          </p:nvSpPr>
          <p:spPr>
            <a:xfrm>
              <a:off x="5313143" y="1372466"/>
              <a:ext cx="971741" cy="338554"/>
            </a:xfrm>
            <a:prstGeom prst="rect">
              <a:avLst/>
            </a:prstGeom>
            <a:noFill/>
          </p:spPr>
          <p:txBody>
            <a:bodyPr wrap="none" rtlCol="0">
              <a:spAutoFit/>
            </a:bodyPr>
            <a:lstStyle/>
            <a:p>
              <a:r>
                <a:rPr lang="en-US" sz="1600" dirty="0"/>
                <a:t>Coach of</a:t>
              </a:r>
            </a:p>
          </p:txBody>
        </p:sp>
        <p:pic>
          <p:nvPicPr>
            <p:cNvPr id="12" name="Picture 6">
              <a:extLst>
                <a:ext uri="{FF2B5EF4-FFF2-40B4-BE49-F238E27FC236}">
                  <a16:creationId xmlns:a16="http://schemas.microsoft.com/office/drawing/2014/main" id="{CD9F4542-5A2D-F146-8426-AD3727DDF9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124" y="1248964"/>
              <a:ext cx="980569" cy="9805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A427FB0D-89B9-584E-8910-281A1716D34E}"/>
              </a:ext>
            </a:extLst>
          </p:cNvPr>
          <p:cNvGrpSpPr/>
          <p:nvPr/>
        </p:nvGrpSpPr>
        <p:grpSpPr>
          <a:xfrm>
            <a:off x="971331" y="5165831"/>
            <a:ext cx="6924775" cy="932961"/>
            <a:chOff x="1151414" y="4963876"/>
            <a:chExt cx="6924775" cy="932961"/>
          </a:xfrm>
        </p:grpSpPr>
        <p:pic>
          <p:nvPicPr>
            <p:cNvPr id="35" name="Picture 2" descr="A Quick History Of Cleveland Cavaliers Logos – CBS Cleveland">
              <a:extLst>
                <a:ext uri="{FF2B5EF4-FFF2-40B4-BE49-F238E27FC236}">
                  <a16:creationId xmlns:a16="http://schemas.microsoft.com/office/drawing/2014/main" id="{7DACC83E-C121-594F-88AC-2F1A7BA869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1213" y="5057216"/>
              <a:ext cx="1354976" cy="761939"/>
            </a:xfrm>
            <a:prstGeom prst="rect">
              <a:avLst/>
            </a:prstGeom>
            <a:noFill/>
            <a:extLst>
              <a:ext uri="{909E8E84-426E-40DD-AFC4-6F175D3DCCD1}">
                <a14:hiddenFill xmlns:a14="http://schemas.microsoft.com/office/drawing/2010/main">
                  <a:solidFill>
                    <a:srgbClr val="FFFFFF"/>
                  </a:solidFill>
                </a14:hiddenFill>
              </a:ext>
            </a:extLst>
          </p:spPr>
        </p:pic>
        <p:sp>
          <p:nvSpPr>
            <p:cNvPr id="36" name="Right Arrow 35">
              <a:extLst>
                <a:ext uri="{FF2B5EF4-FFF2-40B4-BE49-F238E27FC236}">
                  <a16:creationId xmlns:a16="http://schemas.microsoft.com/office/drawing/2014/main" id="{94D26F32-0FCD-EC44-9C03-674608280E45}"/>
                </a:ext>
              </a:extLst>
            </p:cNvPr>
            <p:cNvSpPr/>
            <p:nvPr/>
          </p:nvSpPr>
          <p:spPr>
            <a:xfrm>
              <a:off x="2510717" y="5359803"/>
              <a:ext cx="877824" cy="351694"/>
            </a:xfrm>
            <a:prstGeom prst="righ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8" name="Right Arrow 37">
              <a:extLst>
                <a:ext uri="{FF2B5EF4-FFF2-40B4-BE49-F238E27FC236}">
                  <a16:creationId xmlns:a16="http://schemas.microsoft.com/office/drawing/2014/main" id="{4B882959-2559-2042-B4B7-EC3AF56FC640}"/>
                </a:ext>
              </a:extLst>
            </p:cNvPr>
            <p:cNvSpPr/>
            <p:nvPr/>
          </p:nvSpPr>
          <p:spPr>
            <a:xfrm>
              <a:off x="5465518" y="5359803"/>
              <a:ext cx="877824" cy="351694"/>
            </a:xfrm>
            <a:prstGeom prst="righ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D62E4D9-7C27-E949-BE6E-65CB7E48C94B}"/>
                    </a:ext>
                  </a:extLst>
                </p:cNvPr>
                <p:cNvSpPr txBox="1"/>
                <p:nvPr/>
              </p:nvSpPr>
              <p:spPr>
                <a:xfrm>
                  <a:off x="5376502" y="4963876"/>
                  <a:ext cx="115602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m:rPr>
                                <m:sty m:val="p"/>
                              </m:rPr>
                              <a:rPr lang="en-US" sz="1600" b="0" i="0" smtClean="0">
                                <a:latin typeface="Cambria Math" panose="02040503050406030204" pitchFamily="18" charset="0"/>
                              </a:rPr>
                              <m:t>Team</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of</m:t>
                            </m:r>
                          </m:e>
                          <m:sup>
                            <m:r>
                              <a:rPr lang="en-US" sz="1600" b="0" i="0" smtClean="0">
                                <a:latin typeface="Cambria Math" panose="02040503050406030204" pitchFamily="18" charset="0"/>
                              </a:rPr>
                              <m:t>−1</m:t>
                            </m:r>
                          </m:sup>
                        </m:sSup>
                      </m:oMath>
                    </m:oMathPara>
                  </a14:m>
                  <a:endParaRPr lang="en-US" sz="1600" dirty="0"/>
                </a:p>
              </p:txBody>
            </p:sp>
          </mc:Choice>
          <mc:Fallback xmlns="">
            <p:sp>
              <p:nvSpPr>
                <p:cNvPr id="30" name="TextBox 29">
                  <a:extLst>
                    <a:ext uri="{FF2B5EF4-FFF2-40B4-BE49-F238E27FC236}">
                      <a16:creationId xmlns:a16="http://schemas.microsoft.com/office/drawing/2014/main" id="{5D62E4D9-7C27-E949-BE6E-65CB7E48C94B}"/>
                    </a:ext>
                  </a:extLst>
                </p:cNvPr>
                <p:cNvSpPr txBox="1">
                  <a:spLocks noRot="1" noChangeAspect="1" noMove="1" noResize="1" noEditPoints="1" noAdjustHandles="1" noChangeArrowheads="1" noChangeShapeType="1" noTextEdit="1"/>
                </p:cNvSpPr>
                <p:nvPr/>
              </p:nvSpPr>
              <p:spPr>
                <a:xfrm>
                  <a:off x="5376502" y="4963876"/>
                  <a:ext cx="1156021" cy="338554"/>
                </a:xfrm>
                <a:prstGeom prst="rect">
                  <a:avLst/>
                </a:prstGeom>
                <a:blipFill>
                  <a:blip r:embed="rId7"/>
                  <a:stretch>
                    <a:fillRect b="-17857"/>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B9BE7CCD-5614-FC42-9BC6-A012B5051442}"/>
                </a:ext>
              </a:extLst>
            </p:cNvPr>
            <p:cNvSpPr txBox="1"/>
            <p:nvPr/>
          </p:nvSpPr>
          <p:spPr>
            <a:xfrm>
              <a:off x="2152776" y="4963876"/>
              <a:ext cx="1593706" cy="338554"/>
            </a:xfrm>
            <a:prstGeom prst="rect">
              <a:avLst/>
            </a:prstGeom>
            <a:noFill/>
          </p:spPr>
          <p:txBody>
            <a:bodyPr wrap="none" rtlCol="0">
              <a:spAutoFit/>
            </a:bodyPr>
            <a:lstStyle/>
            <a:p>
              <a:r>
                <a:rPr lang="en-US" sz="1600" dirty="0"/>
                <a:t>Plays in League</a:t>
              </a:r>
            </a:p>
          </p:txBody>
        </p:sp>
        <p:pic>
          <p:nvPicPr>
            <p:cNvPr id="26" name="Picture 2" descr="Image result for NBA logo">
              <a:extLst>
                <a:ext uri="{FF2B5EF4-FFF2-40B4-BE49-F238E27FC236}">
                  <a16:creationId xmlns:a16="http://schemas.microsoft.com/office/drawing/2014/main" id="{31433A38-59D9-4B42-908B-92194DA420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0050" y="5179194"/>
              <a:ext cx="1248217" cy="68651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LeBron James | LA Lakers | National Basketball Association | Yahoo! Sports">
              <a:extLst>
                <a:ext uri="{FF2B5EF4-FFF2-40B4-BE49-F238E27FC236}">
                  <a16:creationId xmlns:a16="http://schemas.microsoft.com/office/drawing/2014/main" id="{F8B5F6FF-3049-8E42-9B48-3DB4CF2112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768" r="19332"/>
            <a:stretch/>
          </p:blipFill>
          <p:spPr bwMode="auto">
            <a:xfrm>
              <a:off x="1151414" y="4979536"/>
              <a:ext cx="879231" cy="917301"/>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658B083-19E8-5B4C-A0C7-D48752957E04}"/>
                  </a:ext>
                </a:extLst>
              </p:cNvPr>
              <p:cNvSpPr txBox="1"/>
              <p:nvPr/>
            </p:nvSpPr>
            <p:spPr>
              <a:xfrm>
                <a:off x="774950" y="1018614"/>
                <a:ext cx="6009739" cy="369332"/>
              </a:xfrm>
              <a:prstGeom prst="rect">
                <a:avLst/>
              </a:prstGeom>
              <a:solidFill>
                <a:schemeClr val="accent2">
                  <a:lumMod val="20000"/>
                  <a:lumOff val="80000"/>
                </a:schemeClr>
              </a:solidFill>
            </p:spPr>
            <p:txBody>
              <a:bodyPr wrap="squar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𝐶𝑜𝑎𝑐h𝑒𝑑𝐵𝑦</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𝑧</m:t>
                        </m:r>
                      </m:e>
                    </m:d>
                    <m:r>
                      <a:rPr lang="en-US" i="1">
                        <a:latin typeface="Cambria Math" panose="02040503050406030204" pitchFamily="18" charset="0"/>
                        <a:ea typeface="Cambria Math" panose="02040503050406030204" pitchFamily="18" charset="0"/>
                      </a:rPr>
                      <m:t>∧</m:t>
                    </m:r>
                  </m:oMath>
                </a14:m>
                <a:r>
                  <a:rPr lang="en-US" i="1"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𝐶𝑜𝑎𝑐h𝑂𝑓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𝑃𝑙𝑎𝑦𝐹𝑜𝑟</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oMath>
                </a14:m>
                <a:endParaRPr lang="en-US" i="1" dirty="0"/>
              </a:p>
            </p:txBody>
          </p:sp>
        </mc:Choice>
        <mc:Fallback xmlns="">
          <p:sp>
            <p:nvSpPr>
              <p:cNvPr id="57" name="TextBox 56">
                <a:extLst>
                  <a:ext uri="{FF2B5EF4-FFF2-40B4-BE49-F238E27FC236}">
                    <a16:creationId xmlns:a16="http://schemas.microsoft.com/office/drawing/2014/main" id="{5658B083-19E8-5B4C-A0C7-D48752957E04}"/>
                  </a:ext>
                </a:extLst>
              </p:cNvPr>
              <p:cNvSpPr txBox="1">
                <a:spLocks noRot="1" noChangeAspect="1" noMove="1" noResize="1" noEditPoints="1" noAdjustHandles="1" noChangeArrowheads="1" noChangeShapeType="1" noTextEdit="1"/>
              </p:cNvSpPr>
              <p:nvPr/>
            </p:nvSpPr>
            <p:spPr>
              <a:xfrm>
                <a:off x="774950" y="1018614"/>
                <a:ext cx="6009739" cy="369332"/>
              </a:xfrm>
              <a:prstGeom prst="rect">
                <a:avLst/>
              </a:prstGeom>
              <a:blipFill>
                <a:blip r:embed="rId9"/>
                <a:stretch>
                  <a:fillRect l="-211"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EB2D01A-E2BA-5A41-8CC0-7799A6AD9115}"/>
                  </a:ext>
                </a:extLst>
              </p:cNvPr>
              <p:cNvSpPr txBox="1"/>
              <p:nvPr/>
            </p:nvSpPr>
            <p:spPr>
              <a:xfrm>
                <a:off x="788283" y="4584499"/>
                <a:ext cx="5996407" cy="369332"/>
              </a:xfrm>
              <a:prstGeom prst="rect">
                <a:avLst/>
              </a:prstGeom>
              <a:solidFill>
                <a:schemeClr val="accent2">
                  <a:lumMod val="20000"/>
                  <a:lumOff val="80000"/>
                </a:schemeClr>
              </a:solid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𝑃𝑙𝑎𝑦𝐼𝑛𝐿𝑒𝑎𝑔𝑢𝑒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𝑧</m:t>
                        </m:r>
                      </m:e>
                    </m:d>
                    <m:r>
                      <a:rPr lang="en-US" i="1">
                        <a:latin typeface="Cambria Math" panose="02040503050406030204" pitchFamily="18" charset="0"/>
                        <a:ea typeface="Cambria Math" panose="02040503050406030204" pitchFamily="18" charset="0"/>
                      </a:rPr>
                      <m:t>∧</m:t>
                    </m:r>
                  </m:oMath>
                </a14:m>
                <a:r>
                  <a:rPr lang="en-US" i="1" dirty="0">
                    <a:ea typeface="Cambria Math" panose="02040503050406030204" pitchFamily="18" charset="0"/>
                  </a:rPr>
                  <a:t>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𝑇𝑒𝑎𝑚𝑂𝑓</m:t>
                        </m:r>
                      </m:e>
                      <m:sup>
                        <m:r>
                          <a:rPr lang="en-US" b="0" i="1" smtClean="0">
                            <a:latin typeface="Cambria Math" panose="02040503050406030204" pitchFamily="18" charset="0"/>
                            <a:ea typeface="Cambria Math" panose="02040503050406030204" pitchFamily="18" charset="0"/>
                          </a:rPr>
                          <m:t>−1</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𝑃𝑙𝑎𝑦𝐹𝑜𝑟</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oMath>
                </a14:m>
                <a:endParaRPr lang="en-US" i="1" dirty="0"/>
              </a:p>
            </p:txBody>
          </p:sp>
        </mc:Choice>
        <mc:Fallback xmlns="">
          <p:sp>
            <p:nvSpPr>
              <p:cNvPr id="59" name="TextBox 58">
                <a:extLst>
                  <a:ext uri="{FF2B5EF4-FFF2-40B4-BE49-F238E27FC236}">
                    <a16:creationId xmlns:a16="http://schemas.microsoft.com/office/drawing/2014/main" id="{7EB2D01A-E2BA-5A41-8CC0-7799A6AD9115}"/>
                  </a:ext>
                </a:extLst>
              </p:cNvPr>
              <p:cNvSpPr txBox="1">
                <a:spLocks noRot="1" noChangeAspect="1" noMove="1" noResize="1" noEditPoints="1" noAdjustHandles="1" noChangeArrowheads="1" noChangeShapeType="1" noTextEdit="1"/>
              </p:cNvSpPr>
              <p:nvPr/>
            </p:nvSpPr>
            <p:spPr>
              <a:xfrm>
                <a:off x="788283" y="4584499"/>
                <a:ext cx="5996407" cy="369332"/>
              </a:xfrm>
              <a:prstGeom prst="rect">
                <a:avLst/>
              </a:prstGeom>
              <a:blipFill>
                <a:blip r:embed="rId10"/>
                <a:stretch>
                  <a:fillRect l="-211"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EC04F69-C45B-1441-AA1F-67559167155E}"/>
                  </a:ext>
                </a:extLst>
              </p:cNvPr>
              <p:cNvSpPr txBox="1"/>
              <p:nvPr/>
            </p:nvSpPr>
            <p:spPr>
              <a:xfrm>
                <a:off x="6784691" y="4584499"/>
                <a:ext cx="1354975" cy="369332"/>
              </a:xfrm>
              <a:prstGeom prst="rect">
                <a:avLst/>
              </a:prstGeom>
              <a:solidFill>
                <a:schemeClr val="accent6">
                  <a:lumMod val="20000"/>
                  <a:lumOff val="80000"/>
                </a:schemeClr>
              </a:solidFill>
            </p:spPr>
            <p:txBody>
              <a:bodyPr wrap="square" rtlCol="0">
                <a:spAutoFit/>
              </a:bodyPr>
              <a:lstStyle/>
              <a:p>
                <a:r>
                  <a:rPr lang="en-US" dirty="0"/>
                  <a:t>Conf: </a:t>
                </a:r>
                <a14:m>
                  <m:oMath xmlns:m="http://schemas.openxmlformats.org/officeDocument/2006/math">
                    <m:r>
                      <a:rPr lang="en-US" b="0" i="1" smtClean="0">
                        <a:latin typeface="Cambria Math" panose="02040503050406030204" pitchFamily="18" charset="0"/>
                      </a:rPr>
                      <m:t>8%</m:t>
                    </m:r>
                  </m:oMath>
                </a14:m>
                <a:endParaRPr lang="en-US" dirty="0"/>
              </a:p>
            </p:txBody>
          </p:sp>
        </mc:Choice>
        <mc:Fallback xmlns="">
          <p:sp>
            <p:nvSpPr>
              <p:cNvPr id="60" name="TextBox 59">
                <a:extLst>
                  <a:ext uri="{FF2B5EF4-FFF2-40B4-BE49-F238E27FC236}">
                    <a16:creationId xmlns:a16="http://schemas.microsoft.com/office/drawing/2014/main" id="{6EC04F69-C45B-1441-AA1F-67559167155E}"/>
                  </a:ext>
                </a:extLst>
              </p:cNvPr>
              <p:cNvSpPr txBox="1">
                <a:spLocks noRot="1" noChangeAspect="1" noMove="1" noResize="1" noEditPoints="1" noAdjustHandles="1" noChangeArrowheads="1" noChangeShapeType="1" noTextEdit="1"/>
              </p:cNvSpPr>
              <p:nvPr/>
            </p:nvSpPr>
            <p:spPr>
              <a:xfrm>
                <a:off x="6784691" y="4584499"/>
                <a:ext cx="1354975" cy="369332"/>
              </a:xfrm>
              <a:prstGeom prst="rect">
                <a:avLst/>
              </a:prstGeom>
              <a:blipFill>
                <a:blip r:embed="rId11"/>
                <a:stretch>
                  <a:fillRect l="-3738" t="-3226"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1E09272-1B81-9A4D-ADFF-7FEE4C36697A}"/>
                  </a:ext>
                </a:extLst>
              </p:cNvPr>
              <p:cNvSpPr txBox="1"/>
              <p:nvPr/>
            </p:nvSpPr>
            <p:spPr>
              <a:xfrm>
                <a:off x="788283" y="2807868"/>
                <a:ext cx="5996407" cy="369332"/>
              </a:xfrm>
              <a:prstGeom prst="rect">
                <a:avLst/>
              </a:prstGeom>
              <a:solidFill>
                <a:schemeClr val="accent2">
                  <a:lumMod val="20000"/>
                  <a:lumOff val="80000"/>
                </a:schemeClr>
              </a:solid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𝑇𝑒𝑎𝑚𝑀𝑎𝑡𝑒𝑂𝑓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𝑃𝑙𝑎𝑦𝐹𝑜𝑟</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𝑃𝑙𝑎𝑦𝐹𝑜𝑟</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oMath>
                  </m:oMathPara>
                </a14:m>
                <a:endParaRPr lang="en-US" i="1" dirty="0"/>
              </a:p>
            </p:txBody>
          </p:sp>
        </mc:Choice>
        <mc:Fallback xmlns="">
          <p:sp>
            <p:nvSpPr>
              <p:cNvPr id="69" name="TextBox 68">
                <a:extLst>
                  <a:ext uri="{FF2B5EF4-FFF2-40B4-BE49-F238E27FC236}">
                    <a16:creationId xmlns:a16="http://schemas.microsoft.com/office/drawing/2014/main" id="{61E09272-1B81-9A4D-ADFF-7FEE4C36697A}"/>
                  </a:ext>
                </a:extLst>
              </p:cNvPr>
              <p:cNvSpPr txBox="1">
                <a:spLocks noRot="1" noChangeAspect="1" noMove="1" noResize="1" noEditPoints="1" noAdjustHandles="1" noChangeArrowheads="1" noChangeShapeType="1" noTextEdit="1"/>
              </p:cNvSpPr>
              <p:nvPr/>
            </p:nvSpPr>
            <p:spPr>
              <a:xfrm>
                <a:off x="788283" y="2807868"/>
                <a:ext cx="5996407" cy="369332"/>
              </a:xfrm>
              <a:prstGeom prst="rect">
                <a:avLst/>
              </a:prstGeom>
              <a:blipFill>
                <a:blip r:embed="rId12"/>
                <a:stretch>
                  <a:fillRect l="-211"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86F932ED-ADB4-7849-AA00-8E210933799E}"/>
                  </a:ext>
                </a:extLst>
              </p:cNvPr>
              <p:cNvSpPr txBox="1"/>
              <p:nvPr/>
            </p:nvSpPr>
            <p:spPr>
              <a:xfrm>
                <a:off x="6784692" y="2807868"/>
                <a:ext cx="1354974" cy="369332"/>
              </a:xfrm>
              <a:prstGeom prst="rect">
                <a:avLst/>
              </a:prstGeom>
              <a:solidFill>
                <a:schemeClr val="accent6">
                  <a:lumMod val="20000"/>
                  <a:lumOff val="80000"/>
                </a:schemeClr>
              </a:solidFill>
            </p:spPr>
            <p:txBody>
              <a:bodyPr wrap="square" rtlCol="0">
                <a:spAutoFit/>
              </a:bodyPr>
              <a:lstStyle/>
              <a:p>
                <a:r>
                  <a:rPr lang="en-US" dirty="0"/>
                  <a:t>Conf: </a:t>
                </a:r>
                <a14:m>
                  <m:oMath xmlns:m="http://schemas.openxmlformats.org/officeDocument/2006/math">
                    <m:r>
                      <a:rPr lang="en-US" b="0" i="1" smtClean="0">
                        <a:latin typeface="Cambria Math" panose="02040503050406030204" pitchFamily="18" charset="0"/>
                      </a:rPr>
                      <m:t>95%</m:t>
                    </m:r>
                  </m:oMath>
                </a14:m>
                <a:endParaRPr lang="en-US" dirty="0"/>
              </a:p>
            </p:txBody>
          </p:sp>
        </mc:Choice>
        <mc:Fallback xmlns="">
          <p:sp>
            <p:nvSpPr>
              <p:cNvPr id="70" name="TextBox 69">
                <a:extLst>
                  <a:ext uri="{FF2B5EF4-FFF2-40B4-BE49-F238E27FC236}">
                    <a16:creationId xmlns:a16="http://schemas.microsoft.com/office/drawing/2014/main" id="{86F932ED-ADB4-7849-AA00-8E210933799E}"/>
                  </a:ext>
                </a:extLst>
              </p:cNvPr>
              <p:cNvSpPr txBox="1">
                <a:spLocks noRot="1" noChangeAspect="1" noMove="1" noResize="1" noEditPoints="1" noAdjustHandles="1" noChangeArrowheads="1" noChangeShapeType="1" noTextEdit="1"/>
              </p:cNvSpPr>
              <p:nvPr/>
            </p:nvSpPr>
            <p:spPr>
              <a:xfrm>
                <a:off x="6784692" y="2807868"/>
                <a:ext cx="1354974" cy="369332"/>
              </a:xfrm>
              <a:prstGeom prst="rect">
                <a:avLst/>
              </a:prstGeom>
              <a:blipFill>
                <a:blip r:embed="rId13"/>
                <a:stretch>
                  <a:fillRect l="-3738" t="-10000" b="-20000"/>
                </a:stretch>
              </a:blipFill>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3488FC9B-43A6-2A45-8B86-0A828CA9EB93}"/>
              </a:ext>
            </a:extLst>
          </p:cNvPr>
          <p:cNvGrpSpPr/>
          <p:nvPr/>
        </p:nvGrpSpPr>
        <p:grpSpPr>
          <a:xfrm>
            <a:off x="948181" y="3428010"/>
            <a:ext cx="6947925" cy="917301"/>
            <a:chOff x="878731" y="3231236"/>
            <a:chExt cx="6947925" cy="917301"/>
          </a:xfrm>
        </p:grpSpPr>
        <p:grpSp>
          <p:nvGrpSpPr>
            <p:cNvPr id="61" name="Group 60">
              <a:extLst>
                <a:ext uri="{FF2B5EF4-FFF2-40B4-BE49-F238E27FC236}">
                  <a16:creationId xmlns:a16="http://schemas.microsoft.com/office/drawing/2014/main" id="{94D8737C-AA10-154E-9F9A-7B51C00B4A46}"/>
                </a:ext>
              </a:extLst>
            </p:cNvPr>
            <p:cNvGrpSpPr/>
            <p:nvPr/>
          </p:nvGrpSpPr>
          <p:grpSpPr>
            <a:xfrm>
              <a:off x="878731" y="3231236"/>
              <a:ext cx="6947925" cy="917301"/>
              <a:chOff x="1128264" y="4979536"/>
              <a:chExt cx="6947925" cy="917301"/>
            </a:xfrm>
          </p:grpSpPr>
          <p:pic>
            <p:nvPicPr>
              <p:cNvPr id="62" name="Picture 2" descr="A Quick History Of Cleveland Cavaliers Logos – CBS Cleveland">
                <a:extLst>
                  <a:ext uri="{FF2B5EF4-FFF2-40B4-BE49-F238E27FC236}">
                    <a16:creationId xmlns:a16="http://schemas.microsoft.com/office/drawing/2014/main" id="{942B687D-602A-E949-8F69-FADFAC8D7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1213" y="5057216"/>
                <a:ext cx="1354976" cy="761939"/>
              </a:xfrm>
              <a:prstGeom prst="rect">
                <a:avLst/>
              </a:prstGeom>
              <a:noFill/>
              <a:extLst>
                <a:ext uri="{909E8E84-426E-40DD-AFC4-6F175D3DCCD1}">
                  <a14:hiddenFill xmlns:a14="http://schemas.microsoft.com/office/drawing/2010/main">
                    <a:solidFill>
                      <a:srgbClr val="FFFFFF"/>
                    </a:solidFill>
                  </a14:hiddenFill>
                </a:ext>
              </a:extLst>
            </p:spPr>
          </p:pic>
          <p:sp>
            <p:nvSpPr>
              <p:cNvPr id="63" name="Right Arrow 62">
                <a:extLst>
                  <a:ext uri="{FF2B5EF4-FFF2-40B4-BE49-F238E27FC236}">
                    <a16:creationId xmlns:a16="http://schemas.microsoft.com/office/drawing/2014/main" id="{7985460A-9ED7-0346-B2EB-073E34D74D65}"/>
                  </a:ext>
                </a:extLst>
              </p:cNvPr>
              <p:cNvSpPr/>
              <p:nvPr/>
            </p:nvSpPr>
            <p:spPr>
              <a:xfrm>
                <a:off x="2499142" y="5359803"/>
                <a:ext cx="877824" cy="351694"/>
              </a:xfrm>
              <a:prstGeom prst="righ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6" name="TextBox 65">
                <a:extLst>
                  <a:ext uri="{FF2B5EF4-FFF2-40B4-BE49-F238E27FC236}">
                    <a16:creationId xmlns:a16="http://schemas.microsoft.com/office/drawing/2014/main" id="{B3E1CCD5-7FB1-7A49-B6AF-4DB07C9E77A5}"/>
                  </a:ext>
                </a:extLst>
              </p:cNvPr>
              <p:cNvSpPr txBox="1"/>
              <p:nvPr/>
            </p:nvSpPr>
            <p:spPr>
              <a:xfrm>
                <a:off x="2141201" y="5021751"/>
                <a:ext cx="1420582" cy="338554"/>
              </a:xfrm>
              <a:prstGeom prst="rect">
                <a:avLst/>
              </a:prstGeom>
              <a:noFill/>
            </p:spPr>
            <p:txBody>
              <a:bodyPr wrap="none" rtlCol="0">
                <a:spAutoFit/>
              </a:bodyPr>
              <a:lstStyle/>
              <a:p>
                <a:r>
                  <a:rPr lang="en-US" sz="1600" dirty="0"/>
                  <a:t>Teammate Of</a:t>
                </a:r>
              </a:p>
            </p:txBody>
          </p:sp>
          <p:pic>
            <p:nvPicPr>
              <p:cNvPr id="68" name="Picture 4" descr="LeBron James | LA Lakers | National Basketball Association | Yahoo! Sports">
                <a:extLst>
                  <a:ext uri="{FF2B5EF4-FFF2-40B4-BE49-F238E27FC236}">
                    <a16:creationId xmlns:a16="http://schemas.microsoft.com/office/drawing/2014/main" id="{C711589E-3437-484E-87FA-9D8412C3E6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768" r="19332"/>
              <a:stretch/>
            </p:blipFill>
            <p:spPr bwMode="auto">
              <a:xfrm>
                <a:off x="1128264" y="4979536"/>
                <a:ext cx="879231" cy="917301"/>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Kyrie Irving Stats, News, Bio | ESPN">
              <a:extLst>
                <a:ext uri="{FF2B5EF4-FFF2-40B4-BE49-F238E27FC236}">
                  <a16:creationId xmlns:a16="http://schemas.microsoft.com/office/drawing/2014/main" id="{03631373-2F91-CF4C-8118-0D2B788FF8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36788" y="3241499"/>
              <a:ext cx="1248218" cy="907038"/>
            </a:xfrm>
            <a:prstGeom prst="rect">
              <a:avLst/>
            </a:prstGeom>
            <a:noFill/>
            <a:extLst>
              <a:ext uri="{909E8E84-426E-40DD-AFC4-6F175D3DCCD1}">
                <a14:hiddenFill xmlns:a14="http://schemas.microsoft.com/office/drawing/2010/main">
                  <a:solidFill>
                    <a:srgbClr val="FFFFFF"/>
                  </a:solidFill>
                </a14:hiddenFill>
              </a:ext>
            </a:extLst>
          </p:spPr>
        </p:pic>
        <p:sp>
          <p:nvSpPr>
            <p:cNvPr id="72" name="Right Arrow 71">
              <a:extLst>
                <a:ext uri="{FF2B5EF4-FFF2-40B4-BE49-F238E27FC236}">
                  <a16:creationId xmlns:a16="http://schemas.microsoft.com/office/drawing/2014/main" id="{74852F83-20F9-DC49-9940-F9592485BB57}"/>
                </a:ext>
              </a:extLst>
            </p:cNvPr>
            <p:cNvSpPr/>
            <p:nvPr/>
          </p:nvSpPr>
          <p:spPr>
            <a:xfrm>
              <a:off x="5215985" y="3606362"/>
              <a:ext cx="877824" cy="351694"/>
            </a:xfrm>
            <a:prstGeom prst="righ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42470721-699F-A448-93BD-1CFA133AD718}"/>
                </a:ext>
              </a:extLst>
            </p:cNvPr>
            <p:cNvSpPr txBox="1"/>
            <p:nvPr/>
          </p:nvSpPr>
          <p:spPr>
            <a:xfrm>
              <a:off x="5122068" y="3272949"/>
              <a:ext cx="941283" cy="338554"/>
            </a:xfrm>
            <a:prstGeom prst="rect">
              <a:avLst/>
            </a:prstGeom>
            <a:noFill/>
          </p:spPr>
          <p:txBody>
            <a:bodyPr wrap="none" rtlCol="0">
              <a:spAutoFit/>
            </a:bodyPr>
            <a:lstStyle/>
            <a:p>
              <a:r>
                <a:rPr lang="en-US" sz="1600" dirty="0"/>
                <a:t>Play For</a:t>
              </a:r>
            </a:p>
          </p:txBody>
        </p:sp>
      </p:grpSp>
    </p:spTree>
    <p:extLst>
      <p:ext uri="{BB962C8B-B14F-4D97-AF65-F5344CB8AC3E}">
        <p14:creationId xmlns:p14="http://schemas.microsoft.com/office/powerpoint/2010/main" val="37417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blinds(horizontal)">
                                      <p:cBhvr>
                                        <p:cTn id="10" dur="500"/>
                                        <p:tgtEl>
                                          <p:spTgt spid="5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blinds(horizontal)">
                                      <p:cBhvr>
                                        <p:cTn id="13" dur="5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blinds(horizontal)">
                                      <p:cBhvr>
                                        <p:cTn id="18" dur="500"/>
                                        <p:tgtEl>
                                          <p:spTgt spid="6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blinds(horizontal)">
                                      <p:cBhvr>
                                        <p:cTn id="21" dur="500"/>
                                        <p:tgtEl>
                                          <p:spTgt spid="70"/>
                                        </p:tgtEl>
                                      </p:cBhvr>
                                    </p:animEffect>
                                  </p:childTnLst>
                                </p:cTn>
                              </p:par>
                              <p:par>
                                <p:cTn id="22" presetID="3" presetClass="entr" presetSubtype="10" fill="hold"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blinds(horizontal)">
                                      <p:cBhvr>
                                        <p:cTn id="24" dur="500"/>
                                        <p:tgtEl>
                                          <p:spTgt spid="5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blinds(horizontal)">
                                      <p:cBhvr>
                                        <p:cTn id="29" dur="500"/>
                                        <p:tgtEl>
                                          <p:spTgt spid="2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blinds(horizontal)">
                                      <p:cBhvr>
                                        <p:cTn id="32" dur="500"/>
                                        <p:tgtEl>
                                          <p:spTgt spid="5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blinds(horizontal)">
                                      <p:cBhvr>
                                        <p:cTn id="3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7" grpId="0" animBg="1"/>
      <p:bldP spid="59" grpId="0" animBg="1"/>
      <p:bldP spid="60" grpId="0" animBg="1"/>
      <p:bldP spid="69" grpId="0" animBg="1"/>
      <p:bldP spid="7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77297E-1D8A-1D4F-AAF4-0BE9F08F464F}"/>
              </a:ext>
            </a:extLst>
          </p:cNvPr>
          <p:cNvSpPr>
            <a:spLocks noGrp="1"/>
          </p:cNvSpPr>
          <p:nvPr>
            <p:ph type="sldNum" sz="quarter" idx="12"/>
          </p:nvPr>
        </p:nvSpPr>
        <p:spPr/>
        <p:txBody>
          <a:bodyPr/>
          <a:lstStyle/>
          <a:p>
            <a:fld id="{4FAB73BC-B049-4115-A692-8D63A059BFB8}" type="slidenum">
              <a:rPr lang="en-US" smtClean="0"/>
              <a:t>1</a:t>
            </a:fld>
            <a:endParaRPr lang="en-US"/>
          </a:p>
        </p:txBody>
      </p:sp>
      <p:sp>
        <p:nvSpPr>
          <p:cNvPr id="3" name="Title 2">
            <a:extLst>
              <a:ext uri="{FF2B5EF4-FFF2-40B4-BE49-F238E27FC236}">
                <a16:creationId xmlns:a16="http://schemas.microsoft.com/office/drawing/2014/main" id="{DB00DCBA-37A5-D441-8A5F-A7A80B5BFA16}"/>
              </a:ext>
            </a:extLst>
          </p:cNvPr>
          <p:cNvSpPr>
            <a:spLocks noGrp="1"/>
          </p:cNvSpPr>
          <p:nvPr>
            <p:ph type="title"/>
          </p:nvPr>
        </p:nvSpPr>
        <p:spPr>
          <a:xfrm>
            <a:off x="628650" y="365126"/>
            <a:ext cx="7886700" cy="510245"/>
          </a:xfrm>
        </p:spPr>
        <p:txBody>
          <a:bodyPr/>
          <a:lstStyle/>
          <a:p>
            <a:r>
              <a:rPr lang="en-US"/>
              <a:t>Virtual </a:t>
            </a:r>
            <a:r>
              <a:rPr lang="en-US" dirty="0"/>
              <a:t>Assistant</a:t>
            </a:r>
          </a:p>
        </p:txBody>
      </p:sp>
      <p:pic>
        <p:nvPicPr>
          <p:cNvPr id="47" name="Picture 14" descr="Blue robot Designed by FishDesigns61025 | BrandCrowd">
            <a:extLst>
              <a:ext uri="{FF2B5EF4-FFF2-40B4-BE49-F238E27FC236}">
                <a16:creationId xmlns:a16="http://schemas.microsoft.com/office/drawing/2014/main" id="{A055C904-5631-384C-A58D-C792DA200A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24" t="9585" r="24259" b="28367"/>
          <a:stretch/>
        </p:blipFill>
        <p:spPr bwMode="auto">
          <a:xfrm>
            <a:off x="4896848" y="3118168"/>
            <a:ext cx="1005768" cy="970961"/>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Arrow Connector 51">
            <a:extLst>
              <a:ext uri="{FF2B5EF4-FFF2-40B4-BE49-F238E27FC236}">
                <a16:creationId xmlns:a16="http://schemas.microsoft.com/office/drawing/2014/main" id="{8B223741-38DB-E942-8AE8-93C9E787EAEC}"/>
              </a:ext>
            </a:extLst>
          </p:cNvPr>
          <p:cNvCxnSpPr>
            <a:cxnSpLocks/>
            <a:stCxn id="47" idx="2"/>
            <a:endCxn id="50" idx="0"/>
          </p:cNvCxnSpPr>
          <p:nvPr/>
        </p:nvCxnSpPr>
        <p:spPr>
          <a:xfrm flipH="1">
            <a:off x="1693664" y="4089129"/>
            <a:ext cx="3706068" cy="81614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03DEB30-CF40-DF46-B0CE-6F1AA5B0FAB5}"/>
              </a:ext>
            </a:extLst>
          </p:cNvPr>
          <p:cNvCxnSpPr>
            <a:cxnSpLocks/>
            <a:stCxn id="47" idx="2"/>
            <a:endCxn id="1044" idx="0"/>
          </p:cNvCxnSpPr>
          <p:nvPr/>
        </p:nvCxnSpPr>
        <p:spPr>
          <a:xfrm>
            <a:off x="5399732" y="4089129"/>
            <a:ext cx="2581463" cy="80432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01AC50BD-C7D8-D44B-AE71-7E11F7916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6" y="3260089"/>
            <a:ext cx="853815" cy="85381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AD341ECD-EAE0-A440-A387-81354302FAEF}"/>
              </a:ext>
            </a:extLst>
          </p:cNvPr>
          <p:cNvGrpSpPr/>
          <p:nvPr/>
        </p:nvGrpSpPr>
        <p:grpSpPr>
          <a:xfrm>
            <a:off x="1055007" y="1325715"/>
            <a:ext cx="6813038" cy="1143001"/>
            <a:chOff x="1055007" y="1325715"/>
            <a:chExt cx="6813038" cy="1143001"/>
          </a:xfrm>
        </p:grpSpPr>
        <p:pic>
          <p:nvPicPr>
            <p:cNvPr id="78" name="Picture 77" descr="Icon&#10;&#10;Description automatically generated">
              <a:extLst>
                <a:ext uri="{FF2B5EF4-FFF2-40B4-BE49-F238E27FC236}">
                  <a16:creationId xmlns:a16="http://schemas.microsoft.com/office/drawing/2014/main" id="{CBEFD47F-F8F1-204B-BC8A-567EF2027E5E}"/>
                </a:ext>
              </a:extLst>
            </p:cNvPr>
            <p:cNvPicPr>
              <a:picLocks noChangeAspect="1"/>
            </p:cNvPicPr>
            <p:nvPr/>
          </p:nvPicPr>
          <p:blipFill rotWithShape="1">
            <a:blip r:embed="rId5">
              <a:extLst>
                <a:ext uri="{28A0092B-C50C-407E-A947-70E740481C1C}">
                  <a14:useLocalDpi xmlns:a14="http://schemas.microsoft.com/office/drawing/2010/main" val="0"/>
                </a:ext>
              </a:extLst>
            </a:blip>
            <a:srcRect l="7589" t="7571" r="9634" b="6396"/>
            <a:stretch/>
          </p:blipFill>
          <p:spPr>
            <a:xfrm>
              <a:off x="1055007" y="1325715"/>
              <a:ext cx="1099752" cy="1143001"/>
            </a:xfrm>
            <a:prstGeom prst="rect">
              <a:avLst/>
            </a:prstGeom>
          </p:spPr>
        </p:pic>
        <p:pic>
          <p:nvPicPr>
            <p:cNvPr id="80" name="Picture 20" descr="Calendar, calendar icon, icon, month, time - free image from needpix.com">
              <a:extLst>
                <a:ext uri="{FF2B5EF4-FFF2-40B4-BE49-F238E27FC236}">
                  <a16:creationId xmlns:a16="http://schemas.microsoft.com/office/drawing/2014/main" id="{43D1381F-43F7-5A45-9169-640B22D4AC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1521" y="1368846"/>
              <a:ext cx="1051560" cy="105156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Icon&#10;&#10;Description automatically generated">
              <a:extLst>
                <a:ext uri="{FF2B5EF4-FFF2-40B4-BE49-F238E27FC236}">
                  <a16:creationId xmlns:a16="http://schemas.microsoft.com/office/drawing/2014/main" id="{3F7BAA22-229E-9E43-A0FA-90C89D3EF5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3288" y="1368846"/>
              <a:ext cx="1051560" cy="1051560"/>
            </a:xfrm>
            <a:prstGeom prst="rect">
              <a:avLst/>
            </a:prstGeom>
          </p:spPr>
        </p:pic>
        <p:pic>
          <p:nvPicPr>
            <p:cNvPr id="82" name="Picture 24" descr="Best Apps for Chit Chat with Random Strangers | by BradleyM | Medium">
              <a:extLst>
                <a:ext uri="{FF2B5EF4-FFF2-40B4-BE49-F238E27FC236}">
                  <a16:creationId xmlns:a16="http://schemas.microsoft.com/office/drawing/2014/main" id="{3E92643F-A367-D349-AA5D-98DDAB2A3E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2968" y="1368846"/>
              <a:ext cx="1099870" cy="109987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8" descr="Hotel icon summer vacation Royalty Free Vector Image">
              <a:extLst>
                <a:ext uri="{FF2B5EF4-FFF2-40B4-BE49-F238E27FC236}">
                  <a16:creationId xmlns:a16="http://schemas.microsoft.com/office/drawing/2014/main" id="{B6E67E6C-94DB-A44E-A7A7-08928E2CD59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7913"/>
            <a:stretch/>
          </p:blipFill>
          <p:spPr bwMode="auto">
            <a:xfrm>
              <a:off x="6816485" y="1375839"/>
              <a:ext cx="1051560" cy="10445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E9D9C413-A529-E84F-9830-E10B5A81A57F}"/>
              </a:ext>
            </a:extLst>
          </p:cNvPr>
          <p:cNvGrpSpPr/>
          <p:nvPr/>
        </p:nvGrpSpPr>
        <p:grpSpPr>
          <a:xfrm>
            <a:off x="1207579" y="4840226"/>
            <a:ext cx="7307770" cy="1428329"/>
            <a:chOff x="1207579" y="4840226"/>
            <a:chExt cx="7307770" cy="1428329"/>
          </a:xfrm>
        </p:grpSpPr>
        <p:pic>
          <p:nvPicPr>
            <p:cNvPr id="50" name="Picture 16" descr="Wikipedia Revamps Its iOS App With Offline Access, Support For Editing  While On The Go | TechCrunch">
              <a:extLst>
                <a:ext uri="{FF2B5EF4-FFF2-40B4-BE49-F238E27FC236}">
                  <a16:creationId xmlns:a16="http://schemas.microsoft.com/office/drawing/2014/main" id="{6ECB170D-F3BC-AB47-B456-8873836911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7579" y="4905277"/>
              <a:ext cx="972169" cy="9690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books icon">
              <a:extLst>
                <a:ext uri="{FF2B5EF4-FFF2-40B4-BE49-F238E27FC236}">
                  <a16:creationId xmlns:a16="http://schemas.microsoft.com/office/drawing/2014/main" id="{B31A4B85-3EBE-544E-9F6B-419B06AA1F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79748" y="4840226"/>
              <a:ext cx="1644627" cy="10973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quora logo">
              <a:extLst>
                <a:ext uri="{FF2B5EF4-FFF2-40B4-BE49-F238E27FC236}">
                  <a16:creationId xmlns:a16="http://schemas.microsoft.com/office/drawing/2014/main" id="{447BCFB7-3C9F-7849-8F97-C5B3877CF35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47464" y="4893455"/>
              <a:ext cx="1005768" cy="100576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olitifact">
              <a:extLst>
                <a:ext uri="{FF2B5EF4-FFF2-40B4-BE49-F238E27FC236}">
                  <a16:creationId xmlns:a16="http://schemas.microsoft.com/office/drawing/2014/main" id="{9A1A00FF-3D2E-354D-A38D-A0FD877A582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070" y="4865510"/>
              <a:ext cx="1040961" cy="104096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ooking.com logo">
              <a:extLst>
                <a:ext uri="{FF2B5EF4-FFF2-40B4-BE49-F238E27FC236}">
                  <a16:creationId xmlns:a16="http://schemas.microsoft.com/office/drawing/2014/main" id="{D44BAEC9-ED4B-C848-AE0A-28049703581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9591" t="13062" r="29074" b="5984"/>
            <a:stretch/>
          </p:blipFill>
          <p:spPr bwMode="auto">
            <a:xfrm>
              <a:off x="7447040" y="4893455"/>
              <a:ext cx="1068309" cy="1098458"/>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53ECB155-F98C-894F-8C44-60883FCEB43A}"/>
                </a:ext>
              </a:extLst>
            </p:cNvPr>
            <p:cNvSpPr txBox="1"/>
            <p:nvPr/>
          </p:nvSpPr>
          <p:spPr>
            <a:xfrm>
              <a:off x="3801689" y="5899223"/>
              <a:ext cx="2071401" cy="369332"/>
            </a:xfrm>
            <a:prstGeom prst="rect">
              <a:avLst/>
            </a:prstGeom>
            <a:noFill/>
          </p:spPr>
          <p:txBody>
            <a:bodyPr wrap="none" rtlCol="0">
              <a:spAutoFit/>
            </a:bodyPr>
            <a:lstStyle/>
            <a:p>
              <a:r>
                <a:rPr lang="en-US" dirty="0"/>
                <a:t>World Knowledge</a:t>
              </a:r>
            </a:p>
          </p:txBody>
        </p:sp>
        <p:pic>
          <p:nvPicPr>
            <p:cNvPr id="64" name="Picture 63" descr="Logo&#10;&#10;Description automatically generated">
              <a:extLst>
                <a:ext uri="{FF2B5EF4-FFF2-40B4-BE49-F238E27FC236}">
                  <a16:creationId xmlns:a16="http://schemas.microsoft.com/office/drawing/2014/main" id="{0EAA51D9-2BAC-9747-85B1-971EAD962C8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84776" y="4878734"/>
              <a:ext cx="1068308" cy="1068308"/>
            </a:xfrm>
            <a:prstGeom prst="rect">
              <a:avLst/>
            </a:prstGeom>
          </p:spPr>
        </p:pic>
      </p:grpSp>
      <p:pic>
        <p:nvPicPr>
          <p:cNvPr id="93" name="Picture 92" descr="Icon&#10;&#10;Description automatically generated">
            <a:extLst>
              <a:ext uri="{FF2B5EF4-FFF2-40B4-BE49-F238E27FC236}">
                <a16:creationId xmlns:a16="http://schemas.microsoft.com/office/drawing/2014/main" id="{A0C0FFFA-0D61-7447-B314-02A04F96C6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65537" y="4231398"/>
            <a:ext cx="357366" cy="355819"/>
          </a:xfrm>
          <a:prstGeom prst="rect">
            <a:avLst/>
          </a:prstGeom>
          <a:solidFill>
            <a:schemeClr val="bg1"/>
          </a:solidFill>
        </p:spPr>
      </p:pic>
      <p:pic>
        <p:nvPicPr>
          <p:cNvPr id="108" name="Picture 107" descr="Icon&#10;&#10;Description automatically generated">
            <a:extLst>
              <a:ext uri="{FF2B5EF4-FFF2-40B4-BE49-F238E27FC236}">
                <a16:creationId xmlns:a16="http://schemas.microsoft.com/office/drawing/2014/main" id="{9FEC7B04-098E-504A-A383-65441557B09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84776" y="4231398"/>
            <a:ext cx="357366" cy="355819"/>
          </a:xfrm>
          <a:prstGeom prst="rect">
            <a:avLst/>
          </a:prstGeom>
          <a:solidFill>
            <a:schemeClr val="bg1"/>
          </a:solidFill>
        </p:spPr>
      </p:pic>
      <p:sp>
        <p:nvSpPr>
          <p:cNvPr id="33" name="Freeform 32">
            <a:extLst>
              <a:ext uri="{FF2B5EF4-FFF2-40B4-BE49-F238E27FC236}">
                <a16:creationId xmlns:a16="http://schemas.microsoft.com/office/drawing/2014/main" id="{D4DC36A8-4204-B149-B859-548F6FF2247E}"/>
              </a:ext>
            </a:extLst>
          </p:cNvPr>
          <p:cNvSpPr/>
          <p:nvPr/>
        </p:nvSpPr>
        <p:spPr>
          <a:xfrm rot="5400000">
            <a:off x="2412909" y="2153214"/>
            <a:ext cx="969027" cy="2389485"/>
          </a:xfrm>
          <a:custGeom>
            <a:avLst/>
            <a:gdLst>
              <a:gd name="connsiteX0" fmla="*/ 0 w 969401"/>
              <a:gd name="connsiteY0" fmla="*/ 1739850 h 1877356"/>
              <a:gd name="connsiteX1" fmla="*/ 0 w 969401"/>
              <a:gd name="connsiteY1" fmla="*/ 137506 h 1877356"/>
              <a:gd name="connsiteX2" fmla="*/ 137506 w 969401"/>
              <a:gd name="connsiteY2" fmla="*/ 0 h 1877356"/>
              <a:gd name="connsiteX3" fmla="*/ 687516 w 969401"/>
              <a:gd name="connsiteY3" fmla="*/ 0 h 1877356"/>
              <a:gd name="connsiteX4" fmla="*/ 825022 w 969401"/>
              <a:gd name="connsiteY4" fmla="*/ 137506 h 1877356"/>
              <a:gd name="connsiteX5" fmla="*/ 825022 w 969401"/>
              <a:gd name="connsiteY5" fmla="*/ 1657350 h 1877356"/>
              <a:gd name="connsiteX6" fmla="*/ 969401 w 969401"/>
              <a:gd name="connsiteY6" fmla="*/ 1769872 h 1877356"/>
              <a:gd name="connsiteX7" fmla="*/ 818961 w 969401"/>
              <a:gd name="connsiteY7" fmla="*/ 1769872 h 1877356"/>
              <a:gd name="connsiteX8" fmla="*/ 814216 w 969401"/>
              <a:gd name="connsiteY8" fmla="*/ 1793373 h 1877356"/>
              <a:gd name="connsiteX9" fmla="*/ 687516 w 969401"/>
              <a:gd name="connsiteY9" fmla="*/ 1877356 h 1877356"/>
              <a:gd name="connsiteX10" fmla="*/ 137506 w 969401"/>
              <a:gd name="connsiteY10" fmla="*/ 1877356 h 1877356"/>
              <a:gd name="connsiteX11" fmla="*/ 0 w 969401"/>
              <a:gd name="connsiteY11" fmla="*/ 1739850 h 187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401" h="1877356">
                <a:moveTo>
                  <a:pt x="0" y="1739850"/>
                </a:moveTo>
                <a:lnTo>
                  <a:pt x="0" y="137506"/>
                </a:lnTo>
                <a:cubicBezTo>
                  <a:pt x="0" y="61564"/>
                  <a:pt x="61564" y="0"/>
                  <a:pt x="137506" y="0"/>
                </a:cubicBezTo>
                <a:lnTo>
                  <a:pt x="687516" y="0"/>
                </a:lnTo>
                <a:cubicBezTo>
                  <a:pt x="763458" y="0"/>
                  <a:pt x="825022" y="61564"/>
                  <a:pt x="825022" y="137506"/>
                </a:cubicBezTo>
                <a:lnTo>
                  <a:pt x="825022" y="1657350"/>
                </a:lnTo>
                <a:lnTo>
                  <a:pt x="969401" y="1769872"/>
                </a:lnTo>
                <a:lnTo>
                  <a:pt x="818961" y="1769872"/>
                </a:lnTo>
                <a:lnTo>
                  <a:pt x="814216" y="1793373"/>
                </a:lnTo>
                <a:cubicBezTo>
                  <a:pt x="793342" y="1842726"/>
                  <a:pt x="744473" y="1877356"/>
                  <a:pt x="687516" y="1877356"/>
                </a:cubicBezTo>
                <a:lnTo>
                  <a:pt x="137506" y="1877356"/>
                </a:lnTo>
                <a:cubicBezTo>
                  <a:pt x="61564" y="1877356"/>
                  <a:pt x="0" y="1815792"/>
                  <a:pt x="0" y="17398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pPr algn="ctr"/>
            <a:r>
              <a:rPr lang="en-US" sz="1400" dirty="0">
                <a:solidFill>
                  <a:schemeClr val="tx1"/>
                </a:solidFill>
              </a:rPr>
              <a:t>What is the average points per game of Lebron in the last NBA season?</a:t>
            </a:r>
          </a:p>
          <a:p>
            <a:pPr algn="ctr"/>
            <a:endParaRPr lang="en-US" sz="1400" dirty="0">
              <a:solidFill>
                <a:schemeClr val="tx1"/>
              </a:solidFill>
            </a:endParaRPr>
          </a:p>
        </p:txBody>
      </p:sp>
      <p:sp>
        <p:nvSpPr>
          <p:cNvPr id="34" name="Freeform 33">
            <a:extLst>
              <a:ext uri="{FF2B5EF4-FFF2-40B4-BE49-F238E27FC236}">
                <a16:creationId xmlns:a16="http://schemas.microsoft.com/office/drawing/2014/main" id="{81409A2B-83EC-D241-B61F-09BF369CB5AD}"/>
              </a:ext>
            </a:extLst>
          </p:cNvPr>
          <p:cNvSpPr/>
          <p:nvPr/>
        </p:nvSpPr>
        <p:spPr>
          <a:xfrm rot="5400000">
            <a:off x="6711110" y="2080707"/>
            <a:ext cx="970960" cy="2536432"/>
          </a:xfrm>
          <a:custGeom>
            <a:avLst/>
            <a:gdLst>
              <a:gd name="connsiteX0" fmla="*/ 0 w 969401"/>
              <a:gd name="connsiteY0" fmla="*/ 1739850 h 1877356"/>
              <a:gd name="connsiteX1" fmla="*/ 0 w 969401"/>
              <a:gd name="connsiteY1" fmla="*/ 137506 h 1877356"/>
              <a:gd name="connsiteX2" fmla="*/ 137506 w 969401"/>
              <a:gd name="connsiteY2" fmla="*/ 0 h 1877356"/>
              <a:gd name="connsiteX3" fmla="*/ 687516 w 969401"/>
              <a:gd name="connsiteY3" fmla="*/ 0 h 1877356"/>
              <a:gd name="connsiteX4" fmla="*/ 825022 w 969401"/>
              <a:gd name="connsiteY4" fmla="*/ 137506 h 1877356"/>
              <a:gd name="connsiteX5" fmla="*/ 825022 w 969401"/>
              <a:gd name="connsiteY5" fmla="*/ 1657350 h 1877356"/>
              <a:gd name="connsiteX6" fmla="*/ 969401 w 969401"/>
              <a:gd name="connsiteY6" fmla="*/ 1769872 h 1877356"/>
              <a:gd name="connsiteX7" fmla="*/ 818961 w 969401"/>
              <a:gd name="connsiteY7" fmla="*/ 1769872 h 1877356"/>
              <a:gd name="connsiteX8" fmla="*/ 814216 w 969401"/>
              <a:gd name="connsiteY8" fmla="*/ 1793373 h 1877356"/>
              <a:gd name="connsiteX9" fmla="*/ 687516 w 969401"/>
              <a:gd name="connsiteY9" fmla="*/ 1877356 h 1877356"/>
              <a:gd name="connsiteX10" fmla="*/ 137506 w 969401"/>
              <a:gd name="connsiteY10" fmla="*/ 1877356 h 1877356"/>
              <a:gd name="connsiteX11" fmla="*/ 0 w 969401"/>
              <a:gd name="connsiteY11" fmla="*/ 1739850 h 187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401" h="1877356">
                <a:moveTo>
                  <a:pt x="0" y="1739850"/>
                </a:moveTo>
                <a:lnTo>
                  <a:pt x="0" y="137506"/>
                </a:lnTo>
                <a:cubicBezTo>
                  <a:pt x="0" y="61564"/>
                  <a:pt x="61564" y="0"/>
                  <a:pt x="137506" y="0"/>
                </a:cubicBezTo>
                <a:lnTo>
                  <a:pt x="687516" y="0"/>
                </a:lnTo>
                <a:cubicBezTo>
                  <a:pt x="763458" y="0"/>
                  <a:pt x="825022" y="61564"/>
                  <a:pt x="825022" y="137506"/>
                </a:cubicBezTo>
                <a:lnTo>
                  <a:pt x="825022" y="1657350"/>
                </a:lnTo>
                <a:lnTo>
                  <a:pt x="969401" y="1769872"/>
                </a:lnTo>
                <a:lnTo>
                  <a:pt x="818961" y="1769872"/>
                </a:lnTo>
                <a:lnTo>
                  <a:pt x="814216" y="1793373"/>
                </a:lnTo>
                <a:cubicBezTo>
                  <a:pt x="793342" y="1842726"/>
                  <a:pt x="744473" y="1877356"/>
                  <a:pt x="687516" y="1877356"/>
                </a:cubicBezTo>
                <a:lnTo>
                  <a:pt x="137506" y="1877356"/>
                </a:lnTo>
                <a:cubicBezTo>
                  <a:pt x="61564" y="1877356"/>
                  <a:pt x="0" y="1815792"/>
                  <a:pt x="0" y="17398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pPr algn="ctr"/>
            <a:r>
              <a:rPr lang="en-US" sz="1400" dirty="0">
                <a:solidFill>
                  <a:schemeClr val="tx1"/>
                </a:solidFill>
              </a:rPr>
              <a:t>Lebron James obtained an average of 25.3 points in L.A. Lakers during 2019-20 season.</a:t>
            </a:r>
          </a:p>
          <a:p>
            <a:pPr algn="ctr"/>
            <a:endParaRPr lang="en-US" sz="1400" dirty="0">
              <a:solidFill>
                <a:schemeClr val="tx1"/>
              </a:solidFill>
            </a:endParaRPr>
          </a:p>
        </p:txBody>
      </p:sp>
    </p:spTree>
    <p:extLst>
      <p:ext uri="{BB962C8B-B14F-4D97-AF65-F5344CB8AC3E}">
        <p14:creationId xmlns:p14="http://schemas.microsoft.com/office/powerpoint/2010/main" val="404584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linds(horizontal)">
                                      <p:cBhvr>
                                        <p:cTn id="7" dur="500"/>
                                        <p:tgtEl>
                                          <p:spTgt spid="90"/>
                                        </p:tgtEl>
                                      </p:cBhvr>
                                    </p:animEffect>
                                  </p:childTnLst>
                                </p:cTn>
                              </p:par>
                              <p:par>
                                <p:cTn id="8" presetID="3" presetClass="entr" presetSubtype="1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blinds(horizontal)">
                                      <p:cBhvr>
                                        <p:cTn id="10" dur="500"/>
                                        <p:tgtEl>
                                          <p:spTgt spid="108"/>
                                        </p:tgtEl>
                                      </p:cBhvr>
                                    </p:animEffect>
                                  </p:childTnLst>
                                </p:cTn>
                              </p:par>
                              <p:par>
                                <p:cTn id="11" presetID="3" presetClass="entr" presetSubtype="1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blinds(horizontal)">
                                      <p:cBhvr>
                                        <p:cTn id="13" dur="500"/>
                                        <p:tgtEl>
                                          <p:spTgt spid="52"/>
                                        </p:tgtEl>
                                      </p:cBhvr>
                                    </p:animEffect>
                                  </p:childTnLst>
                                </p:cTn>
                              </p:par>
                              <p:par>
                                <p:cTn id="14" presetID="3" presetClass="entr" presetSubtype="10" fill="hold" nodeType="with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blinds(horizontal)">
                                      <p:cBhvr>
                                        <p:cTn id="16" dur="500"/>
                                        <p:tgtEl>
                                          <p:spTgt spid="93"/>
                                        </p:tgtEl>
                                      </p:cBhvr>
                                    </p:animEffect>
                                  </p:childTnLst>
                                </p:cTn>
                              </p:par>
                              <p:par>
                                <p:cTn id="17" presetID="3" presetClass="entr" presetSubtype="1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blinds(horizontal)">
                                      <p:cBhvr>
                                        <p:cTn id="19" dur="500"/>
                                        <p:tgtEl>
                                          <p:spTgt spid="6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blinds(horizontal)">
                                      <p:cBhvr>
                                        <p:cTn id="2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ED88-03FA-4842-A752-E3145C98E229}"/>
              </a:ext>
            </a:extLst>
          </p:cNvPr>
          <p:cNvSpPr>
            <a:spLocks noGrp="1"/>
          </p:cNvSpPr>
          <p:nvPr>
            <p:ph type="title"/>
          </p:nvPr>
        </p:nvSpPr>
        <p:spPr/>
        <p:txBody>
          <a:bodyPr>
            <a:noAutofit/>
          </a:bodyPr>
          <a:lstStyle/>
          <a:p>
            <a:r>
              <a:rPr lang="en-US" dirty="0"/>
              <a:t>Experimental Results</a:t>
            </a:r>
          </a:p>
        </p:txBody>
      </p:sp>
      <p:graphicFrame>
        <p:nvGraphicFramePr>
          <p:cNvPr id="4" name="Chart 3">
            <a:extLst>
              <a:ext uri="{FF2B5EF4-FFF2-40B4-BE49-F238E27FC236}">
                <a16:creationId xmlns:a16="http://schemas.microsoft.com/office/drawing/2014/main" id="{746FEBB5-3BDD-0C4C-9747-CB824BF39397}"/>
              </a:ext>
            </a:extLst>
          </p:cNvPr>
          <p:cNvGraphicFramePr/>
          <p:nvPr>
            <p:extLst>
              <p:ext uri="{D42A27DB-BD31-4B8C-83A1-F6EECF244321}">
                <p14:modId xmlns:p14="http://schemas.microsoft.com/office/powerpoint/2010/main" val="3894940005"/>
              </p:ext>
            </p:extLst>
          </p:nvPr>
        </p:nvGraphicFramePr>
        <p:xfrm>
          <a:off x="1016453" y="999218"/>
          <a:ext cx="6479721" cy="1836329"/>
        </p:xfrm>
        <a:graphic>
          <a:graphicData uri="http://schemas.openxmlformats.org/drawingml/2006/chart">
            <c:chart xmlns:c="http://schemas.openxmlformats.org/drawingml/2006/chart" xmlns:r="http://schemas.openxmlformats.org/officeDocument/2006/relationships" r:id="rId3"/>
          </a:graphicData>
        </a:graphic>
      </p:graphicFrame>
      <p:sp>
        <p:nvSpPr>
          <p:cNvPr id="7" name="Slide Number Placeholder 6">
            <a:extLst>
              <a:ext uri="{FF2B5EF4-FFF2-40B4-BE49-F238E27FC236}">
                <a16:creationId xmlns:a16="http://schemas.microsoft.com/office/drawing/2014/main" id="{22AD6A16-00BD-1044-A0D7-43B0AE202F96}"/>
              </a:ext>
            </a:extLst>
          </p:cNvPr>
          <p:cNvSpPr>
            <a:spLocks noGrp="1"/>
          </p:cNvSpPr>
          <p:nvPr>
            <p:ph type="sldNum" sz="quarter" idx="12"/>
          </p:nvPr>
        </p:nvSpPr>
        <p:spPr/>
        <p:txBody>
          <a:bodyPr/>
          <a:lstStyle/>
          <a:p>
            <a:fld id="{4FAB73BC-B049-4115-A692-8D63A059BFB8}" type="slidenum">
              <a:rPr lang="en-US" smtClean="0"/>
              <a:t>19</a:t>
            </a:fld>
            <a:endParaRPr lang="en-US"/>
          </a:p>
        </p:txBody>
      </p:sp>
      <p:graphicFrame>
        <p:nvGraphicFramePr>
          <p:cNvPr id="6" name="Chart 5">
            <a:extLst>
              <a:ext uri="{FF2B5EF4-FFF2-40B4-BE49-F238E27FC236}">
                <a16:creationId xmlns:a16="http://schemas.microsoft.com/office/drawing/2014/main" id="{7F551B48-73F6-7D40-8BCD-5C70020EA4B9}"/>
              </a:ext>
            </a:extLst>
          </p:cNvPr>
          <p:cNvGraphicFramePr/>
          <p:nvPr>
            <p:extLst>
              <p:ext uri="{D42A27DB-BD31-4B8C-83A1-F6EECF244321}">
                <p14:modId xmlns:p14="http://schemas.microsoft.com/office/powerpoint/2010/main" val="3913743107"/>
              </p:ext>
            </p:extLst>
          </p:nvPr>
        </p:nvGraphicFramePr>
        <p:xfrm>
          <a:off x="1016453" y="2959394"/>
          <a:ext cx="6479721" cy="17144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Table 9">
            <a:extLst>
              <a:ext uri="{FF2B5EF4-FFF2-40B4-BE49-F238E27FC236}">
                <a16:creationId xmlns:a16="http://schemas.microsoft.com/office/drawing/2014/main" id="{36A4D88C-BE52-8B4F-BD8F-1DAA0B52CDF7}"/>
              </a:ext>
            </a:extLst>
          </p:cNvPr>
          <p:cNvGraphicFramePr>
            <a:graphicFrameLocks noGrp="1"/>
          </p:cNvGraphicFramePr>
          <p:nvPr>
            <p:extLst>
              <p:ext uri="{D42A27DB-BD31-4B8C-83A1-F6EECF244321}">
                <p14:modId xmlns:p14="http://schemas.microsoft.com/office/powerpoint/2010/main" val="3619620256"/>
              </p:ext>
            </p:extLst>
          </p:nvPr>
        </p:nvGraphicFramePr>
        <p:xfrm>
          <a:off x="1368265" y="4971258"/>
          <a:ext cx="6052035" cy="1005840"/>
        </p:xfrm>
        <a:graphic>
          <a:graphicData uri="http://schemas.openxmlformats.org/drawingml/2006/table">
            <a:tbl>
              <a:tblPr firstRow="1" bandRow="1">
                <a:tableStyleId>{5940675A-B579-460E-94D1-54222C63F5DA}</a:tableStyleId>
              </a:tblPr>
              <a:tblGrid>
                <a:gridCol w="1210407">
                  <a:extLst>
                    <a:ext uri="{9D8B030D-6E8A-4147-A177-3AD203B41FA5}">
                      <a16:colId xmlns:a16="http://schemas.microsoft.com/office/drawing/2014/main" val="2485763945"/>
                    </a:ext>
                  </a:extLst>
                </a:gridCol>
                <a:gridCol w="1210407">
                  <a:extLst>
                    <a:ext uri="{9D8B030D-6E8A-4147-A177-3AD203B41FA5}">
                      <a16:colId xmlns:a16="http://schemas.microsoft.com/office/drawing/2014/main" val="4002277550"/>
                    </a:ext>
                  </a:extLst>
                </a:gridCol>
                <a:gridCol w="1210407">
                  <a:extLst>
                    <a:ext uri="{9D8B030D-6E8A-4147-A177-3AD203B41FA5}">
                      <a16:colId xmlns:a16="http://schemas.microsoft.com/office/drawing/2014/main" val="4034558943"/>
                    </a:ext>
                  </a:extLst>
                </a:gridCol>
                <a:gridCol w="1210407">
                  <a:extLst>
                    <a:ext uri="{9D8B030D-6E8A-4147-A177-3AD203B41FA5}">
                      <a16:colId xmlns:a16="http://schemas.microsoft.com/office/drawing/2014/main" val="3486856848"/>
                    </a:ext>
                  </a:extLst>
                </a:gridCol>
                <a:gridCol w="1210407">
                  <a:extLst>
                    <a:ext uri="{9D8B030D-6E8A-4147-A177-3AD203B41FA5}">
                      <a16:colId xmlns:a16="http://schemas.microsoft.com/office/drawing/2014/main" val="3163196925"/>
                    </a:ext>
                  </a:extLst>
                </a:gridCol>
              </a:tblGrid>
              <a:tr h="247492">
                <a:tc>
                  <a:txBody>
                    <a:bodyPr/>
                    <a:lstStyle/>
                    <a:p>
                      <a:r>
                        <a:rPr lang="en-US" sz="1600" dirty="0"/>
                        <a:t>Dataset</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#Entity</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#Relation</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#Triple</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Task</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6088992"/>
                  </a:ext>
                </a:extLst>
              </a:tr>
              <a:tr h="247492">
                <a:tc>
                  <a:txBody>
                    <a:bodyPr/>
                    <a:lstStyle/>
                    <a:p>
                      <a:r>
                        <a:rPr lang="en-US" sz="1600" dirty="0"/>
                        <a:t>Freebase</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600" dirty="0"/>
                        <a:t>15K</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600" dirty="0"/>
                        <a:t>237</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600" dirty="0"/>
                        <a:t>310K</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600" dirty="0"/>
                        <a:t>20</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130362"/>
                  </a:ext>
                </a:extLst>
              </a:tr>
              <a:tr h="247492">
                <a:tc>
                  <a:txBody>
                    <a:bodyPr/>
                    <a:lstStyle/>
                    <a:p>
                      <a:r>
                        <a:rPr lang="en-US" sz="1600" dirty="0"/>
                        <a:t>NELL</a:t>
                      </a:r>
                    </a:p>
                  </a:txBody>
                  <a:tcPr>
                    <a:lnL w="12700" cmpd="sng">
                      <a:noFill/>
                    </a:lnL>
                    <a:lnR w="12700" cmpd="sng">
                      <a:noFill/>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75K</a:t>
                      </a:r>
                    </a:p>
                  </a:txBody>
                  <a:tcPr>
                    <a:lnL w="12700" cmpd="sng">
                      <a:noFill/>
                    </a:lnL>
                    <a:lnR w="12700" cmpd="sng">
                      <a:noFill/>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200</a:t>
                      </a:r>
                    </a:p>
                  </a:txBody>
                  <a:tcPr>
                    <a:lnL w="12700" cmpd="sng">
                      <a:noFill/>
                    </a:lnL>
                    <a:lnR w="12700" cmpd="sng">
                      <a:noFill/>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154K</a:t>
                      </a:r>
                    </a:p>
                  </a:txBody>
                  <a:tcPr>
                    <a:lnL w="12700" cmpd="sng">
                      <a:noFill/>
                    </a:lnL>
                    <a:lnR w="12700" cmpd="sng">
                      <a:noFill/>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12</a:t>
                      </a:r>
                    </a:p>
                  </a:txBody>
                  <a:tcPr>
                    <a:lnL w="12700" cmpd="sng">
                      <a:noFill/>
                    </a:lnL>
                    <a:lnR w="12700" cmpd="sng">
                      <a:noFill/>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818278"/>
                  </a:ext>
                </a:extLst>
              </a:tr>
            </a:tbl>
          </a:graphicData>
        </a:graphic>
      </p:graphicFrame>
      <p:sp>
        <p:nvSpPr>
          <p:cNvPr id="3" name="Footer Placeholder 2">
            <a:extLst>
              <a:ext uri="{FF2B5EF4-FFF2-40B4-BE49-F238E27FC236}">
                <a16:creationId xmlns:a16="http://schemas.microsoft.com/office/drawing/2014/main" id="{56F2D776-4C8E-0C47-B1D3-1520DE0DE672}"/>
              </a:ext>
            </a:extLst>
          </p:cNvPr>
          <p:cNvSpPr>
            <a:spLocks noGrp="1"/>
          </p:cNvSpPr>
          <p:nvPr>
            <p:ph type="ftr" sz="quarter" idx="11"/>
          </p:nvPr>
        </p:nvSpPr>
        <p:spPr/>
        <p:txBody>
          <a:bodyPr/>
          <a:lstStyle/>
          <a:p>
            <a:pPr algn="l"/>
            <a:r>
              <a:rPr lang="en-US"/>
              <a:t>Bordes et al. 2013, Xiong et al. 2017, Das et al. 2018, </a:t>
            </a:r>
            <a:endParaRPr lang="en-US" dirty="0"/>
          </a:p>
        </p:txBody>
      </p:sp>
      <p:sp>
        <p:nvSpPr>
          <p:cNvPr id="5" name="TextBox 4">
            <a:extLst>
              <a:ext uri="{FF2B5EF4-FFF2-40B4-BE49-F238E27FC236}">
                <a16:creationId xmlns:a16="http://schemas.microsoft.com/office/drawing/2014/main" id="{836769B9-AA91-A04D-84AF-0D365F5F3BD3}"/>
              </a:ext>
            </a:extLst>
          </p:cNvPr>
          <p:cNvSpPr txBox="1"/>
          <p:nvPr/>
        </p:nvSpPr>
        <p:spPr>
          <a:xfrm>
            <a:off x="3166281" y="5990746"/>
            <a:ext cx="2406428" cy="369332"/>
          </a:xfrm>
          <a:prstGeom prst="rect">
            <a:avLst/>
          </a:prstGeom>
          <a:noFill/>
        </p:spPr>
        <p:txBody>
          <a:bodyPr wrap="none" rtlCol="0">
            <a:spAutoFit/>
          </a:bodyPr>
          <a:lstStyle/>
          <a:p>
            <a:r>
              <a:rPr lang="en-US" dirty="0"/>
              <a:t>Link Prediction Tasks</a:t>
            </a:r>
          </a:p>
        </p:txBody>
      </p:sp>
    </p:spTree>
    <p:extLst>
      <p:ext uri="{BB962C8B-B14F-4D97-AF65-F5344CB8AC3E}">
        <p14:creationId xmlns:p14="http://schemas.microsoft.com/office/powerpoint/2010/main" val="136252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F4DAC-9185-4F48-A38E-06B84485F21C}"/>
              </a:ext>
            </a:extLst>
          </p:cNvPr>
          <p:cNvSpPr>
            <a:spLocks noGrp="1"/>
          </p:cNvSpPr>
          <p:nvPr>
            <p:ph type="title"/>
          </p:nvPr>
        </p:nvSpPr>
        <p:spPr/>
        <p:txBody>
          <a:bodyPr/>
          <a:lstStyle/>
          <a:p>
            <a:r>
              <a:rPr lang="en-US" dirty="0"/>
              <a:t>Takeaways &amp; What’s Next?</a:t>
            </a:r>
          </a:p>
        </p:txBody>
      </p:sp>
      <p:sp>
        <p:nvSpPr>
          <p:cNvPr id="3" name="Content Placeholder 2">
            <a:extLst>
              <a:ext uri="{FF2B5EF4-FFF2-40B4-BE49-F238E27FC236}">
                <a16:creationId xmlns:a16="http://schemas.microsoft.com/office/drawing/2014/main" id="{8BCC41DD-1212-4E4A-8891-419380E87DE8}"/>
              </a:ext>
            </a:extLst>
          </p:cNvPr>
          <p:cNvSpPr>
            <a:spLocks noGrp="1"/>
          </p:cNvSpPr>
          <p:nvPr>
            <p:ph idx="1"/>
          </p:nvPr>
        </p:nvSpPr>
        <p:spPr/>
        <p:txBody>
          <a:bodyPr/>
          <a:lstStyle/>
          <a:p>
            <a:r>
              <a:rPr lang="en-US" dirty="0"/>
              <a:t>Takeaway:</a:t>
            </a:r>
          </a:p>
          <a:p>
            <a:pPr lvl="1"/>
            <a:r>
              <a:rPr lang="en-US" dirty="0"/>
              <a:t>Ground on explainable logical rules to make decision</a:t>
            </a:r>
          </a:p>
          <a:p>
            <a:pPr lvl="1"/>
            <a:r>
              <a:rPr lang="en-US" dirty="0" err="1"/>
              <a:t>SoTA</a:t>
            </a:r>
            <a:r>
              <a:rPr lang="en-US" dirty="0"/>
              <a:t> performance on different link prediction datasets</a:t>
            </a:r>
          </a:p>
          <a:p>
            <a:pPr marL="0" indent="0">
              <a:buNone/>
            </a:pPr>
            <a:endParaRPr lang="en-US" dirty="0"/>
          </a:p>
          <a:p>
            <a:pPr lvl="1"/>
            <a:endParaRPr lang="en-US" dirty="0"/>
          </a:p>
          <a:p>
            <a:r>
              <a:rPr lang="en-US" dirty="0"/>
              <a:t>What’s next?</a:t>
            </a:r>
          </a:p>
          <a:p>
            <a:pPr lvl="1"/>
            <a:r>
              <a:rPr lang="en-US" dirty="0"/>
              <a:t>Simple Relation/Entity Question -&gt; Complex Free Question</a:t>
            </a:r>
          </a:p>
          <a:p>
            <a:pPr lvl="1"/>
            <a:r>
              <a:rPr lang="en-US" dirty="0"/>
              <a:t>Incomplete KG -&gt; Massive Heterogeneous Data on Web</a:t>
            </a:r>
          </a:p>
          <a:p>
            <a:pPr lvl="1"/>
            <a:endParaRPr lang="en-US" dirty="0"/>
          </a:p>
          <a:p>
            <a:pPr lvl="1"/>
            <a:endParaRPr lang="en-US" dirty="0"/>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1654015-C80A-314F-AC6E-A1202D9E03D5}"/>
              </a:ext>
            </a:extLst>
          </p:cNvPr>
          <p:cNvSpPr>
            <a:spLocks noGrp="1"/>
          </p:cNvSpPr>
          <p:nvPr>
            <p:ph type="sldNum" sz="quarter" idx="12"/>
          </p:nvPr>
        </p:nvSpPr>
        <p:spPr/>
        <p:txBody>
          <a:bodyPr/>
          <a:lstStyle/>
          <a:p>
            <a:fld id="{4FAB73BC-B049-4115-A692-8D63A059BFB8}" type="slidenum">
              <a:rPr lang="en-US" smtClean="0"/>
              <a:t>20</a:t>
            </a:fld>
            <a:endParaRPr lang="en-US"/>
          </a:p>
        </p:txBody>
      </p:sp>
    </p:spTree>
    <p:extLst>
      <p:ext uri="{BB962C8B-B14F-4D97-AF65-F5344CB8AC3E}">
        <p14:creationId xmlns:p14="http://schemas.microsoft.com/office/powerpoint/2010/main" val="408498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blinds(horizontal)">
                                      <p:cBhvr>
                                        <p:cTn id="10" dur="500"/>
                                        <p:tgtEl>
                                          <p:spTgt spid="3">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blinds(horizontal)">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79828C-8446-F34D-A3B4-1B3FC0CFF3B2}"/>
              </a:ext>
            </a:extLst>
          </p:cNvPr>
          <p:cNvSpPr>
            <a:spLocks noGrp="1"/>
          </p:cNvSpPr>
          <p:nvPr>
            <p:ph type="sldNum" sz="quarter" idx="12"/>
          </p:nvPr>
        </p:nvSpPr>
        <p:spPr/>
        <p:txBody>
          <a:bodyPr/>
          <a:lstStyle/>
          <a:p>
            <a:fld id="{4FAB73BC-B049-4115-A692-8D63A059BFB8}" type="slidenum">
              <a:rPr lang="en-US" smtClean="0"/>
              <a:t>21</a:t>
            </a:fld>
            <a:endParaRPr lang="en-US"/>
          </a:p>
        </p:txBody>
      </p:sp>
      <p:sp>
        <p:nvSpPr>
          <p:cNvPr id="3" name="Title 2">
            <a:extLst>
              <a:ext uri="{FF2B5EF4-FFF2-40B4-BE49-F238E27FC236}">
                <a16:creationId xmlns:a16="http://schemas.microsoft.com/office/drawing/2014/main" id="{CA02BEB9-81EF-D94A-B602-8526BBD1B850}"/>
              </a:ext>
            </a:extLst>
          </p:cNvPr>
          <p:cNvSpPr>
            <a:spLocks noGrp="1"/>
          </p:cNvSpPr>
          <p:nvPr>
            <p:ph type="title"/>
          </p:nvPr>
        </p:nvSpPr>
        <p:spPr/>
        <p:txBody>
          <a:bodyPr/>
          <a:lstStyle/>
          <a:p>
            <a:r>
              <a:rPr lang="en-US" dirty="0"/>
              <a:t>Talk Outline</a:t>
            </a:r>
          </a:p>
        </p:txBody>
      </p:sp>
      <p:pic>
        <p:nvPicPr>
          <p:cNvPr id="30" name="Picture 29" descr="Text&#10;&#10;Description automatically generated with low confidence">
            <a:extLst>
              <a:ext uri="{FF2B5EF4-FFF2-40B4-BE49-F238E27FC236}">
                <a16:creationId xmlns:a16="http://schemas.microsoft.com/office/drawing/2014/main" id="{35450FDD-4556-ED44-B873-CF63199BB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03" y="3262748"/>
            <a:ext cx="903419" cy="903419"/>
          </a:xfrm>
          <a:prstGeom prst="rect">
            <a:avLst/>
          </a:prstGeom>
        </p:spPr>
      </p:pic>
      <p:pic>
        <p:nvPicPr>
          <p:cNvPr id="32" name="Picture 31" descr="Icon&#10;&#10;Description automatically generated">
            <a:extLst>
              <a:ext uri="{FF2B5EF4-FFF2-40B4-BE49-F238E27FC236}">
                <a16:creationId xmlns:a16="http://schemas.microsoft.com/office/drawing/2014/main" id="{910D3126-3B3C-0E4C-9337-F4F0046785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916" y="3280481"/>
            <a:ext cx="665628" cy="863237"/>
          </a:xfrm>
          <a:prstGeom prst="rect">
            <a:avLst/>
          </a:prstGeom>
        </p:spPr>
      </p:pic>
      <p:sp>
        <p:nvSpPr>
          <p:cNvPr id="37" name="Rectangle 36">
            <a:extLst>
              <a:ext uri="{FF2B5EF4-FFF2-40B4-BE49-F238E27FC236}">
                <a16:creationId xmlns:a16="http://schemas.microsoft.com/office/drawing/2014/main" id="{CCB3CD2E-AB60-DD4B-9DD5-6E2709477F37}"/>
              </a:ext>
            </a:extLst>
          </p:cNvPr>
          <p:cNvSpPr/>
          <p:nvPr/>
        </p:nvSpPr>
        <p:spPr>
          <a:xfrm>
            <a:off x="5679316" y="3538494"/>
            <a:ext cx="1755609" cy="307777"/>
          </a:xfrm>
          <a:prstGeom prst="rect">
            <a:avLst/>
          </a:prstGeom>
        </p:spPr>
        <p:txBody>
          <a:bodyPr wrap="none">
            <a:spAutoFit/>
          </a:bodyPr>
          <a:lstStyle/>
          <a:p>
            <a:r>
              <a:rPr lang="en-US" sz="1400" dirty="0"/>
              <a:t>[Chen et al ICLR21]</a:t>
            </a:r>
          </a:p>
        </p:txBody>
      </p:sp>
      <p:sp>
        <p:nvSpPr>
          <p:cNvPr id="26" name="Rectangle 25">
            <a:extLst>
              <a:ext uri="{FF2B5EF4-FFF2-40B4-BE49-F238E27FC236}">
                <a16:creationId xmlns:a16="http://schemas.microsoft.com/office/drawing/2014/main" id="{6FF3EF42-0ED1-1443-B736-73C965955F44}"/>
              </a:ext>
            </a:extLst>
          </p:cNvPr>
          <p:cNvSpPr/>
          <p:nvPr/>
        </p:nvSpPr>
        <p:spPr>
          <a:xfrm>
            <a:off x="5679316" y="1737770"/>
            <a:ext cx="1986441" cy="307777"/>
          </a:xfrm>
          <a:prstGeom prst="rect">
            <a:avLst/>
          </a:prstGeom>
        </p:spPr>
        <p:txBody>
          <a:bodyPr wrap="none">
            <a:spAutoFit/>
          </a:bodyPr>
          <a:lstStyle/>
          <a:p>
            <a:r>
              <a:rPr lang="en-US" sz="1400" dirty="0">
                <a:solidFill>
                  <a:schemeClr val="bg1">
                    <a:lumMod val="95000"/>
                  </a:schemeClr>
                </a:solidFill>
              </a:rPr>
              <a:t>[Chen et al. NAACL18]</a:t>
            </a:r>
          </a:p>
        </p:txBody>
      </p:sp>
      <p:pic>
        <p:nvPicPr>
          <p:cNvPr id="86" name="Picture 85" descr="Application&#10;&#10;Description automatically generated with low confidence">
            <a:extLst>
              <a:ext uri="{FF2B5EF4-FFF2-40B4-BE49-F238E27FC236}">
                <a16:creationId xmlns:a16="http://schemas.microsoft.com/office/drawing/2014/main" id="{0F6B77A4-EEC2-064E-9681-35FE448001AD}"/>
              </a:ext>
            </a:extLst>
          </p:cNvPr>
          <p:cNvPicPr>
            <a:picLocks noChangeAspect="1"/>
          </p:cNvPicPr>
          <p:nvPr/>
        </p:nvPicPr>
        <p:blipFill>
          <a:blip r:embed="rId5">
            <a:alphaModFix amt="25000"/>
            <a:extLst>
              <a:ext uri="{28A0092B-C50C-407E-A947-70E740481C1C}">
                <a14:useLocalDpi xmlns:a14="http://schemas.microsoft.com/office/drawing/2010/main" val="0"/>
              </a:ext>
            </a:extLst>
          </a:blip>
          <a:stretch>
            <a:fillRect/>
          </a:stretch>
        </p:blipFill>
        <p:spPr>
          <a:xfrm>
            <a:off x="1243635" y="1375472"/>
            <a:ext cx="4087999" cy="1404594"/>
          </a:xfrm>
          <a:prstGeom prst="rect">
            <a:avLst/>
          </a:prstGeom>
        </p:spPr>
      </p:pic>
      <p:pic>
        <p:nvPicPr>
          <p:cNvPr id="33" name="Picture 14" descr="14 List Icon PSD Images - App Icon PSD, List Icon Transparent and List Icon  / Newdesignfile.com">
            <a:extLst>
              <a:ext uri="{FF2B5EF4-FFF2-40B4-BE49-F238E27FC236}">
                <a16:creationId xmlns:a16="http://schemas.microsoft.com/office/drawing/2014/main" id="{0D17B3CD-D779-4840-A808-397A050256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71" t="4178" r="8923" b="4233"/>
          <a:stretch/>
        </p:blipFill>
        <p:spPr bwMode="auto">
          <a:xfrm>
            <a:off x="2381996" y="3315387"/>
            <a:ext cx="698238" cy="782701"/>
          </a:xfrm>
          <a:prstGeom prst="rect">
            <a:avLst/>
          </a:prstGeom>
          <a:solidFill>
            <a:schemeClr val="bg1"/>
          </a:solidFill>
        </p:spPr>
      </p:pic>
      <p:pic>
        <p:nvPicPr>
          <p:cNvPr id="35" name="Picture 14" descr="14 List Icon PSD Images - App Icon PSD, List Icon Transparent and List Icon  / Newdesignfile.com">
            <a:extLst>
              <a:ext uri="{FF2B5EF4-FFF2-40B4-BE49-F238E27FC236}">
                <a16:creationId xmlns:a16="http://schemas.microsoft.com/office/drawing/2014/main" id="{655D8A5A-19DD-9648-A7C6-F6CF449325B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71" t="4178" r="8923" b="4233"/>
          <a:stretch/>
        </p:blipFill>
        <p:spPr bwMode="auto">
          <a:xfrm>
            <a:off x="2589397" y="3442978"/>
            <a:ext cx="698238" cy="782701"/>
          </a:xfrm>
          <a:prstGeom prst="rect">
            <a:avLst/>
          </a:prstGeom>
          <a:solidFill>
            <a:schemeClr val="bg1"/>
          </a:solidFill>
        </p:spPr>
      </p:pic>
      <p:pic>
        <p:nvPicPr>
          <p:cNvPr id="38" name="Picture 37" descr="Text&#10;&#10;Description automatically generated with low confidence">
            <a:extLst>
              <a:ext uri="{FF2B5EF4-FFF2-40B4-BE49-F238E27FC236}">
                <a16:creationId xmlns:a16="http://schemas.microsoft.com/office/drawing/2014/main" id="{35ECB1C1-4FE2-454D-8954-F4B15378F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581" y="3366831"/>
            <a:ext cx="903419" cy="903419"/>
          </a:xfrm>
          <a:prstGeom prst="rect">
            <a:avLst/>
          </a:prstGeom>
        </p:spPr>
      </p:pic>
      <p:pic>
        <p:nvPicPr>
          <p:cNvPr id="41" name="Picture 40" descr="Icon&#10;&#10;Description automatically generated">
            <a:extLst>
              <a:ext uri="{FF2B5EF4-FFF2-40B4-BE49-F238E27FC236}">
                <a16:creationId xmlns:a16="http://schemas.microsoft.com/office/drawing/2014/main" id="{8D0AC7DE-769D-4549-9025-FAA588198E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3094" y="3341756"/>
            <a:ext cx="665628" cy="863237"/>
          </a:xfrm>
          <a:prstGeom prst="rect">
            <a:avLst/>
          </a:prstGeom>
          <a:solidFill>
            <a:schemeClr val="bg1"/>
          </a:solidFill>
        </p:spPr>
      </p:pic>
      <p:sp>
        <p:nvSpPr>
          <p:cNvPr id="20" name="Rectangle 19">
            <a:extLst>
              <a:ext uri="{FF2B5EF4-FFF2-40B4-BE49-F238E27FC236}">
                <a16:creationId xmlns:a16="http://schemas.microsoft.com/office/drawing/2014/main" id="{EE0F51B1-9238-9144-A939-BBA688D95837}"/>
              </a:ext>
            </a:extLst>
          </p:cNvPr>
          <p:cNvSpPr/>
          <p:nvPr/>
        </p:nvSpPr>
        <p:spPr>
          <a:xfrm>
            <a:off x="5679316" y="5408568"/>
            <a:ext cx="2151551" cy="307777"/>
          </a:xfrm>
          <a:prstGeom prst="rect">
            <a:avLst/>
          </a:prstGeom>
        </p:spPr>
        <p:txBody>
          <a:bodyPr wrap="none">
            <a:spAutoFit/>
          </a:bodyPr>
          <a:lstStyle/>
          <a:p>
            <a:r>
              <a:rPr lang="en-US" sz="1400" dirty="0">
                <a:solidFill>
                  <a:schemeClr val="bg1">
                    <a:lumMod val="95000"/>
                  </a:schemeClr>
                </a:solidFill>
              </a:rPr>
              <a:t>[Chen et al. EMNLP20b]</a:t>
            </a:r>
          </a:p>
        </p:txBody>
      </p:sp>
      <p:sp>
        <p:nvSpPr>
          <p:cNvPr id="23" name="TextBox 22">
            <a:extLst>
              <a:ext uri="{FF2B5EF4-FFF2-40B4-BE49-F238E27FC236}">
                <a16:creationId xmlns:a16="http://schemas.microsoft.com/office/drawing/2014/main" id="{19C0590A-7FD7-B541-A2A0-892C048A36CB}"/>
              </a:ext>
            </a:extLst>
          </p:cNvPr>
          <p:cNvSpPr txBox="1"/>
          <p:nvPr/>
        </p:nvSpPr>
        <p:spPr>
          <a:xfrm>
            <a:off x="628649" y="2779987"/>
            <a:ext cx="7719704" cy="369332"/>
          </a:xfrm>
          <a:prstGeom prst="rect">
            <a:avLst/>
          </a:prstGeom>
          <a:solidFill>
            <a:schemeClr val="accent2">
              <a:lumMod val="20000"/>
              <a:lumOff val="80000"/>
            </a:schemeClr>
          </a:solidFill>
          <a:ln>
            <a:noFill/>
          </a:ln>
        </p:spPr>
        <p:txBody>
          <a:bodyPr wrap="square" rtlCol="0">
            <a:spAutoFit/>
          </a:bodyPr>
          <a:lstStyle/>
          <a:p>
            <a:r>
              <a:rPr lang="en-US" b="1" dirty="0"/>
              <a:t>Reasoning </a:t>
            </a:r>
            <a:r>
              <a:rPr lang="en-US" dirty="0"/>
              <a:t>over Heterogeneous Web Knowledge</a:t>
            </a:r>
          </a:p>
        </p:txBody>
      </p:sp>
      <p:sp>
        <p:nvSpPr>
          <p:cNvPr id="25" name="TextBox 24">
            <a:extLst>
              <a:ext uri="{FF2B5EF4-FFF2-40B4-BE49-F238E27FC236}">
                <a16:creationId xmlns:a16="http://schemas.microsoft.com/office/drawing/2014/main" id="{0045456A-41BC-7743-8A0B-FAE2684926FE}"/>
              </a:ext>
            </a:extLst>
          </p:cNvPr>
          <p:cNvSpPr txBox="1"/>
          <p:nvPr/>
        </p:nvSpPr>
        <p:spPr>
          <a:xfrm>
            <a:off x="628649" y="1058868"/>
            <a:ext cx="7719704" cy="369332"/>
          </a:xfrm>
          <a:prstGeom prst="rect">
            <a:avLst/>
          </a:prstGeom>
          <a:noFill/>
        </p:spPr>
        <p:txBody>
          <a:bodyPr wrap="square" rtlCol="0">
            <a:spAutoFit/>
          </a:bodyPr>
          <a:lstStyle/>
          <a:p>
            <a:r>
              <a:rPr lang="en-US" dirty="0">
                <a:solidFill>
                  <a:schemeClr val="bg1">
                    <a:lumMod val="85000"/>
                  </a:schemeClr>
                </a:solidFill>
              </a:rPr>
              <a:t>Reasoning over Knowledge Graph</a:t>
            </a:r>
          </a:p>
        </p:txBody>
      </p:sp>
      <p:sp>
        <p:nvSpPr>
          <p:cNvPr id="28" name="TextBox 27">
            <a:extLst>
              <a:ext uri="{FF2B5EF4-FFF2-40B4-BE49-F238E27FC236}">
                <a16:creationId xmlns:a16="http://schemas.microsoft.com/office/drawing/2014/main" id="{B45B9BC7-52D8-694C-9815-F6465EDC28CF}"/>
              </a:ext>
            </a:extLst>
          </p:cNvPr>
          <p:cNvSpPr txBox="1"/>
          <p:nvPr/>
        </p:nvSpPr>
        <p:spPr>
          <a:xfrm>
            <a:off x="628649" y="4446106"/>
            <a:ext cx="7719704" cy="369332"/>
          </a:xfrm>
          <a:prstGeom prst="rect">
            <a:avLst/>
          </a:prstGeom>
          <a:noFill/>
          <a:ln>
            <a:noFill/>
          </a:ln>
        </p:spPr>
        <p:txBody>
          <a:bodyPr wrap="square" rtlCol="0">
            <a:spAutoFit/>
          </a:bodyPr>
          <a:lstStyle/>
          <a:p>
            <a:r>
              <a:rPr lang="en-US" dirty="0">
                <a:solidFill>
                  <a:schemeClr val="bg1">
                    <a:lumMod val="85000"/>
                  </a:schemeClr>
                </a:solidFill>
              </a:rPr>
              <a:t>Externalizing Factual Knowledge in Language Model Pretraining</a:t>
            </a:r>
          </a:p>
        </p:txBody>
      </p:sp>
      <p:grpSp>
        <p:nvGrpSpPr>
          <p:cNvPr id="29" name="Group 28">
            <a:extLst>
              <a:ext uri="{FF2B5EF4-FFF2-40B4-BE49-F238E27FC236}">
                <a16:creationId xmlns:a16="http://schemas.microsoft.com/office/drawing/2014/main" id="{0C9BD37D-83A5-F64E-B64F-603E809AF33B}"/>
              </a:ext>
            </a:extLst>
          </p:cNvPr>
          <p:cNvGrpSpPr/>
          <p:nvPr/>
        </p:nvGrpSpPr>
        <p:grpSpPr>
          <a:xfrm>
            <a:off x="1298916" y="4946654"/>
            <a:ext cx="3530031" cy="1028133"/>
            <a:chOff x="1298916" y="4946654"/>
            <a:chExt cx="3530031" cy="1028133"/>
          </a:xfrm>
        </p:grpSpPr>
        <p:pic>
          <p:nvPicPr>
            <p:cNvPr id="31" name="Picture 10" descr="Image result for memorization icon">
              <a:extLst>
                <a:ext uri="{FF2B5EF4-FFF2-40B4-BE49-F238E27FC236}">
                  <a16:creationId xmlns:a16="http://schemas.microsoft.com/office/drawing/2014/main" id="{670D57F8-AF27-1C4C-B582-B40C32021118}"/>
                </a:ext>
              </a:extLst>
            </p:cNvPr>
            <p:cNvPicPr>
              <a:picLocks noChangeAspect="1" noChangeArrowheads="1"/>
            </p:cNvPicPr>
            <p:nvPr/>
          </p:nvPicPr>
          <p:blipFill>
            <a:blip r:embed="rId7">
              <a:alphaModFix amt="28000"/>
              <a:extLst>
                <a:ext uri="{28A0092B-C50C-407E-A947-70E740481C1C}">
                  <a14:useLocalDpi xmlns:a14="http://schemas.microsoft.com/office/drawing/2010/main" val="0"/>
                </a:ext>
              </a:extLst>
            </a:blip>
            <a:srcRect/>
            <a:stretch>
              <a:fillRect/>
            </a:stretch>
          </p:blipFill>
          <p:spPr bwMode="auto">
            <a:xfrm>
              <a:off x="1298916" y="4946654"/>
              <a:ext cx="970701" cy="97070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Icon&#10;&#10;Description automatically generated">
              <a:extLst>
                <a:ext uri="{FF2B5EF4-FFF2-40B4-BE49-F238E27FC236}">
                  <a16:creationId xmlns:a16="http://schemas.microsoft.com/office/drawing/2014/main" id="{656DFA07-831C-1F41-88A8-B773690B9902}"/>
                </a:ext>
              </a:extLst>
            </p:cNvPr>
            <p:cNvPicPr>
              <a:picLocks noChangeAspect="1"/>
            </p:cNvPicPr>
            <p:nvPr/>
          </p:nvPicPr>
          <p:blipFill>
            <a:blip r:embed="rId8">
              <a:alphaModFix amt="23000"/>
              <a:extLst>
                <a:ext uri="{28A0092B-C50C-407E-A947-70E740481C1C}">
                  <a14:useLocalDpi xmlns:a14="http://schemas.microsoft.com/office/drawing/2010/main" val="0"/>
                </a:ext>
              </a:extLst>
            </a:blip>
            <a:stretch>
              <a:fillRect/>
            </a:stretch>
          </p:blipFill>
          <p:spPr>
            <a:xfrm>
              <a:off x="3849228" y="4999422"/>
              <a:ext cx="979719" cy="975365"/>
            </a:xfrm>
            <a:prstGeom prst="rect">
              <a:avLst/>
            </a:prstGeom>
          </p:spPr>
        </p:pic>
        <p:sp>
          <p:nvSpPr>
            <p:cNvPr id="36" name="Right Arrow 35">
              <a:extLst>
                <a:ext uri="{FF2B5EF4-FFF2-40B4-BE49-F238E27FC236}">
                  <a16:creationId xmlns:a16="http://schemas.microsoft.com/office/drawing/2014/main" id="{93FB9C30-86E7-4D42-A152-32364820A40E}"/>
                </a:ext>
              </a:extLst>
            </p:cNvPr>
            <p:cNvSpPr/>
            <p:nvPr/>
          </p:nvSpPr>
          <p:spPr>
            <a:xfrm>
              <a:off x="2704499" y="5341030"/>
              <a:ext cx="698238" cy="282996"/>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39" name="TextBox 38">
              <a:extLst>
                <a:ext uri="{FF2B5EF4-FFF2-40B4-BE49-F238E27FC236}">
                  <a16:creationId xmlns:a16="http://schemas.microsoft.com/office/drawing/2014/main" id="{9D122CBC-B5A4-594B-B3FF-9C32078E8BD7}"/>
                </a:ext>
              </a:extLst>
            </p:cNvPr>
            <p:cNvSpPr txBox="1"/>
            <p:nvPr/>
          </p:nvSpPr>
          <p:spPr>
            <a:xfrm>
              <a:off x="2381998" y="4991294"/>
              <a:ext cx="1301959" cy="369332"/>
            </a:xfrm>
            <a:prstGeom prst="rect">
              <a:avLst/>
            </a:prstGeom>
            <a:noFill/>
          </p:spPr>
          <p:txBody>
            <a:bodyPr wrap="none" rtlCol="0">
              <a:spAutoFit/>
            </a:bodyPr>
            <a:lstStyle/>
            <a:p>
              <a:r>
                <a:rPr lang="en-US" dirty="0">
                  <a:solidFill>
                    <a:schemeClr val="bg1">
                      <a:lumMod val="85000"/>
                    </a:schemeClr>
                  </a:solidFill>
                </a:rPr>
                <a:t>externalize</a:t>
              </a:r>
            </a:p>
          </p:txBody>
        </p:sp>
      </p:grpSp>
    </p:spTree>
    <p:extLst>
      <p:ext uri="{BB962C8B-B14F-4D97-AF65-F5344CB8AC3E}">
        <p14:creationId xmlns:p14="http://schemas.microsoft.com/office/powerpoint/2010/main" val="2840722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82F41F-9BD5-B34E-B4BA-82C1685B851C}"/>
              </a:ext>
            </a:extLst>
          </p:cNvPr>
          <p:cNvSpPr>
            <a:spLocks noGrp="1"/>
          </p:cNvSpPr>
          <p:nvPr>
            <p:ph type="sldNum" sz="quarter" idx="12"/>
          </p:nvPr>
        </p:nvSpPr>
        <p:spPr/>
        <p:txBody>
          <a:bodyPr/>
          <a:lstStyle/>
          <a:p>
            <a:fld id="{4FAB73BC-B049-4115-A692-8D63A059BFB8}" type="slidenum">
              <a:rPr lang="en-US" smtClean="0"/>
              <a:t>22</a:t>
            </a:fld>
            <a:endParaRPr lang="en-US"/>
          </a:p>
        </p:txBody>
      </p:sp>
      <p:sp>
        <p:nvSpPr>
          <p:cNvPr id="4" name="Title 3">
            <a:extLst>
              <a:ext uri="{FF2B5EF4-FFF2-40B4-BE49-F238E27FC236}">
                <a16:creationId xmlns:a16="http://schemas.microsoft.com/office/drawing/2014/main" id="{8561C1E2-9E85-7749-895F-A550E2F0703C}"/>
              </a:ext>
            </a:extLst>
          </p:cNvPr>
          <p:cNvSpPr>
            <a:spLocks noGrp="1"/>
          </p:cNvSpPr>
          <p:nvPr>
            <p:ph type="title"/>
          </p:nvPr>
        </p:nvSpPr>
        <p:spPr>
          <a:xfrm>
            <a:off x="628650" y="365126"/>
            <a:ext cx="7886700" cy="510245"/>
          </a:xfrm>
        </p:spPr>
        <p:txBody>
          <a:bodyPr>
            <a:noAutofit/>
          </a:bodyPr>
          <a:lstStyle/>
          <a:p>
            <a:r>
              <a:rPr lang="en-US" sz="4400" dirty="0"/>
              <a:t>Complex QA over Heterogeneous Web Knowledge</a:t>
            </a:r>
          </a:p>
        </p:txBody>
      </p:sp>
      <p:pic>
        <p:nvPicPr>
          <p:cNvPr id="5" name="Picture 4">
            <a:extLst>
              <a:ext uri="{FF2B5EF4-FFF2-40B4-BE49-F238E27FC236}">
                <a16:creationId xmlns:a16="http://schemas.microsoft.com/office/drawing/2014/main" id="{14252AC4-A9C8-F341-B365-7BCDA9BF1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637" y="1674756"/>
            <a:ext cx="853815" cy="853815"/>
          </a:xfrm>
          <a:prstGeom prst="rect">
            <a:avLst/>
          </a:prstGeom>
          <a:noFill/>
          <a:extLst>
            <a:ext uri="{909E8E84-426E-40DD-AFC4-6F175D3DCCD1}">
              <a14:hiddenFill xmlns:a14="http://schemas.microsoft.com/office/drawing/2010/main">
                <a:solidFill>
                  <a:srgbClr val="FFFFFF"/>
                </a:solidFill>
              </a14:hiddenFill>
            </a:ext>
          </a:extLst>
        </p:spPr>
      </p:pic>
      <p:sp>
        <p:nvSpPr>
          <p:cNvPr id="104" name="Freeform 103">
            <a:extLst>
              <a:ext uri="{FF2B5EF4-FFF2-40B4-BE49-F238E27FC236}">
                <a16:creationId xmlns:a16="http://schemas.microsoft.com/office/drawing/2014/main" id="{36E03F57-2755-6341-A8AD-A17793EC2A3B}"/>
              </a:ext>
            </a:extLst>
          </p:cNvPr>
          <p:cNvSpPr/>
          <p:nvPr/>
        </p:nvSpPr>
        <p:spPr>
          <a:xfrm rot="5400000">
            <a:off x="4786907" y="250451"/>
            <a:ext cx="938410" cy="2753400"/>
          </a:xfrm>
          <a:custGeom>
            <a:avLst/>
            <a:gdLst>
              <a:gd name="connsiteX0" fmla="*/ 0 w 969401"/>
              <a:gd name="connsiteY0" fmla="*/ 1739850 h 1877356"/>
              <a:gd name="connsiteX1" fmla="*/ 0 w 969401"/>
              <a:gd name="connsiteY1" fmla="*/ 137506 h 1877356"/>
              <a:gd name="connsiteX2" fmla="*/ 137506 w 969401"/>
              <a:gd name="connsiteY2" fmla="*/ 0 h 1877356"/>
              <a:gd name="connsiteX3" fmla="*/ 687516 w 969401"/>
              <a:gd name="connsiteY3" fmla="*/ 0 h 1877356"/>
              <a:gd name="connsiteX4" fmla="*/ 825022 w 969401"/>
              <a:gd name="connsiteY4" fmla="*/ 137506 h 1877356"/>
              <a:gd name="connsiteX5" fmla="*/ 825022 w 969401"/>
              <a:gd name="connsiteY5" fmla="*/ 1657350 h 1877356"/>
              <a:gd name="connsiteX6" fmla="*/ 969401 w 969401"/>
              <a:gd name="connsiteY6" fmla="*/ 1769872 h 1877356"/>
              <a:gd name="connsiteX7" fmla="*/ 818961 w 969401"/>
              <a:gd name="connsiteY7" fmla="*/ 1769872 h 1877356"/>
              <a:gd name="connsiteX8" fmla="*/ 814216 w 969401"/>
              <a:gd name="connsiteY8" fmla="*/ 1793373 h 1877356"/>
              <a:gd name="connsiteX9" fmla="*/ 687516 w 969401"/>
              <a:gd name="connsiteY9" fmla="*/ 1877356 h 1877356"/>
              <a:gd name="connsiteX10" fmla="*/ 137506 w 969401"/>
              <a:gd name="connsiteY10" fmla="*/ 1877356 h 1877356"/>
              <a:gd name="connsiteX11" fmla="*/ 0 w 969401"/>
              <a:gd name="connsiteY11" fmla="*/ 1739850 h 187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401" h="1877356">
                <a:moveTo>
                  <a:pt x="0" y="1739850"/>
                </a:moveTo>
                <a:lnTo>
                  <a:pt x="0" y="137506"/>
                </a:lnTo>
                <a:cubicBezTo>
                  <a:pt x="0" y="61564"/>
                  <a:pt x="61564" y="0"/>
                  <a:pt x="137506" y="0"/>
                </a:cubicBezTo>
                <a:lnTo>
                  <a:pt x="687516" y="0"/>
                </a:lnTo>
                <a:cubicBezTo>
                  <a:pt x="763458" y="0"/>
                  <a:pt x="825022" y="61564"/>
                  <a:pt x="825022" y="137506"/>
                </a:cubicBezTo>
                <a:lnTo>
                  <a:pt x="825022" y="1657350"/>
                </a:lnTo>
                <a:lnTo>
                  <a:pt x="969401" y="1769872"/>
                </a:lnTo>
                <a:lnTo>
                  <a:pt x="818961" y="1769872"/>
                </a:lnTo>
                <a:lnTo>
                  <a:pt x="814216" y="1793373"/>
                </a:lnTo>
                <a:cubicBezTo>
                  <a:pt x="793342" y="1842726"/>
                  <a:pt x="744473" y="1877356"/>
                  <a:pt x="687516" y="1877356"/>
                </a:cubicBezTo>
                <a:lnTo>
                  <a:pt x="137506" y="1877356"/>
                </a:lnTo>
                <a:cubicBezTo>
                  <a:pt x="61564" y="1877356"/>
                  <a:pt x="0" y="1815792"/>
                  <a:pt x="0" y="17398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r>
              <a:rPr lang="en-US" sz="1400" dirty="0">
                <a:solidFill>
                  <a:schemeClr val="tx1"/>
                </a:solidFill>
              </a:rPr>
              <a:t>What is the home stadium of Lebron James during NBA season suspended by COVID? </a:t>
            </a:r>
          </a:p>
          <a:p>
            <a:endParaRPr lang="en-US" sz="1400" dirty="0">
              <a:solidFill>
                <a:schemeClr val="tx1"/>
              </a:solidFill>
            </a:endParaRPr>
          </a:p>
        </p:txBody>
      </p:sp>
      <p:grpSp>
        <p:nvGrpSpPr>
          <p:cNvPr id="7" name="Group 6">
            <a:extLst>
              <a:ext uri="{FF2B5EF4-FFF2-40B4-BE49-F238E27FC236}">
                <a16:creationId xmlns:a16="http://schemas.microsoft.com/office/drawing/2014/main" id="{08185EF9-3F6B-5B4D-A26F-41993D73B538}"/>
              </a:ext>
            </a:extLst>
          </p:cNvPr>
          <p:cNvGrpSpPr/>
          <p:nvPr/>
        </p:nvGrpSpPr>
        <p:grpSpPr>
          <a:xfrm>
            <a:off x="1035091" y="2910527"/>
            <a:ext cx="7253386" cy="1785393"/>
            <a:chOff x="1035091" y="2910527"/>
            <a:chExt cx="7253386" cy="1785393"/>
          </a:xfrm>
        </p:grpSpPr>
        <p:sp>
          <p:nvSpPr>
            <p:cNvPr id="9" name="TextBox 8">
              <a:extLst>
                <a:ext uri="{FF2B5EF4-FFF2-40B4-BE49-F238E27FC236}">
                  <a16:creationId xmlns:a16="http://schemas.microsoft.com/office/drawing/2014/main" id="{FAB552E6-3387-A04B-8D20-4EAF5E642F7D}"/>
                </a:ext>
              </a:extLst>
            </p:cNvPr>
            <p:cNvSpPr txBox="1"/>
            <p:nvPr/>
          </p:nvSpPr>
          <p:spPr>
            <a:xfrm>
              <a:off x="6502411" y="4326588"/>
              <a:ext cx="1786066" cy="369332"/>
            </a:xfrm>
            <a:prstGeom prst="rect">
              <a:avLst/>
            </a:prstGeom>
            <a:noFill/>
          </p:spPr>
          <p:txBody>
            <a:bodyPr wrap="none" rtlCol="0">
              <a:spAutoFit/>
            </a:bodyPr>
            <a:lstStyle/>
            <a:p>
              <a:r>
                <a:rPr lang="en-US" dirty="0"/>
                <a:t>6,216,701 pages</a:t>
              </a:r>
            </a:p>
          </p:txBody>
        </p:sp>
        <p:sp>
          <p:nvSpPr>
            <p:cNvPr id="31" name="Rounded Rectangle 30">
              <a:extLst>
                <a:ext uri="{FF2B5EF4-FFF2-40B4-BE49-F238E27FC236}">
                  <a16:creationId xmlns:a16="http://schemas.microsoft.com/office/drawing/2014/main" id="{D10AF977-0613-944A-9E8F-C07A9C5AC73C}"/>
                </a:ext>
              </a:extLst>
            </p:cNvPr>
            <p:cNvSpPr/>
            <p:nvPr/>
          </p:nvSpPr>
          <p:spPr>
            <a:xfrm>
              <a:off x="1035091" y="2915500"/>
              <a:ext cx="4956277" cy="132136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D9A29E63-D23E-F147-AE75-F402C499D211}"/>
                </a:ext>
              </a:extLst>
            </p:cNvPr>
            <p:cNvSpPr txBox="1"/>
            <p:nvPr/>
          </p:nvSpPr>
          <p:spPr>
            <a:xfrm>
              <a:off x="4783605" y="3887385"/>
              <a:ext cx="700833" cy="307777"/>
            </a:xfrm>
            <a:prstGeom prst="rect">
              <a:avLst/>
            </a:prstGeom>
            <a:noFill/>
          </p:spPr>
          <p:txBody>
            <a:bodyPr wrap="none" rtlCol="0">
              <a:spAutoFit/>
            </a:bodyPr>
            <a:lstStyle/>
            <a:p>
              <a:r>
                <a:rPr lang="en-US" sz="1400" dirty="0"/>
                <a:t>Tables</a:t>
              </a:r>
            </a:p>
          </p:txBody>
        </p:sp>
        <p:sp>
          <p:nvSpPr>
            <p:cNvPr id="39" name="TextBox 38">
              <a:extLst>
                <a:ext uri="{FF2B5EF4-FFF2-40B4-BE49-F238E27FC236}">
                  <a16:creationId xmlns:a16="http://schemas.microsoft.com/office/drawing/2014/main" id="{9F393E4D-55D5-814F-AC18-E297720C0F0F}"/>
                </a:ext>
              </a:extLst>
            </p:cNvPr>
            <p:cNvSpPr txBox="1"/>
            <p:nvPr/>
          </p:nvSpPr>
          <p:spPr>
            <a:xfrm>
              <a:off x="1324291" y="3887385"/>
              <a:ext cx="1090363" cy="307777"/>
            </a:xfrm>
            <a:prstGeom prst="rect">
              <a:avLst/>
            </a:prstGeom>
            <a:noFill/>
          </p:spPr>
          <p:txBody>
            <a:bodyPr wrap="none" rtlCol="0">
              <a:spAutoFit/>
            </a:bodyPr>
            <a:lstStyle/>
            <a:p>
              <a:r>
                <a:rPr lang="en-US" sz="1400" dirty="0"/>
                <a:t>Documents</a:t>
              </a:r>
            </a:p>
          </p:txBody>
        </p:sp>
        <p:pic>
          <p:nvPicPr>
            <p:cNvPr id="28" name="Picture 27" descr="Icon&#10;&#10;Description automatically generated">
              <a:extLst>
                <a:ext uri="{FF2B5EF4-FFF2-40B4-BE49-F238E27FC236}">
                  <a16:creationId xmlns:a16="http://schemas.microsoft.com/office/drawing/2014/main" id="{C2DC37F9-D05D-654D-B6DE-15A223F04F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117" y="2980818"/>
              <a:ext cx="629853" cy="816841"/>
            </a:xfrm>
            <a:prstGeom prst="rect">
              <a:avLst/>
            </a:prstGeom>
            <a:solidFill>
              <a:schemeClr val="bg1"/>
            </a:solidFill>
          </p:spPr>
        </p:pic>
        <p:pic>
          <p:nvPicPr>
            <p:cNvPr id="33" name="Picture 32" descr="Icon&#10;&#10;Description automatically generated">
              <a:extLst>
                <a:ext uri="{FF2B5EF4-FFF2-40B4-BE49-F238E27FC236}">
                  <a16:creationId xmlns:a16="http://schemas.microsoft.com/office/drawing/2014/main" id="{B523BA08-B5D5-EE44-985D-945D8D964C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1303" y="3051249"/>
              <a:ext cx="629853" cy="816841"/>
            </a:xfrm>
            <a:prstGeom prst="rect">
              <a:avLst/>
            </a:prstGeom>
            <a:solidFill>
              <a:schemeClr val="bg1"/>
            </a:solidFill>
          </p:spPr>
        </p:pic>
        <p:pic>
          <p:nvPicPr>
            <p:cNvPr id="34" name="Picture 33" descr="Icon&#10;&#10;Description automatically generated">
              <a:extLst>
                <a:ext uri="{FF2B5EF4-FFF2-40B4-BE49-F238E27FC236}">
                  <a16:creationId xmlns:a16="http://schemas.microsoft.com/office/drawing/2014/main" id="{8185DD3A-5FC7-C749-9DCD-E7CFE8694A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2528" y="3130881"/>
              <a:ext cx="629853" cy="816841"/>
            </a:xfrm>
            <a:prstGeom prst="rect">
              <a:avLst/>
            </a:prstGeom>
            <a:solidFill>
              <a:schemeClr val="bg1"/>
            </a:solidFill>
          </p:spPr>
        </p:pic>
        <p:pic>
          <p:nvPicPr>
            <p:cNvPr id="35" name="Picture 34" descr="Text&#10;&#10;Description automatically generated with low confidence">
              <a:extLst>
                <a:ext uri="{FF2B5EF4-FFF2-40B4-BE49-F238E27FC236}">
                  <a16:creationId xmlns:a16="http://schemas.microsoft.com/office/drawing/2014/main" id="{9FA1D111-9CE1-AA4E-B683-3DFCA85EB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5713" y="3009248"/>
              <a:ext cx="770968" cy="770968"/>
            </a:xfrm>
            <a:prstGeom prst="rect">
              <a:avLst/>
            </a:prstGeom>
          </p:spPr>
        </p:pic>
        <p:pic>
          <p:nvPicPr>
            <p:cNvPr id="37" name="Picture 36" descr="Text&#10;&#10;Description automatically generated with low confidence">
              <a:extLst>
                <a:ext uri="{FF2B5EF4-FFF2-40B4-BE49-F238E27FC236}">
                  <a16:creationId xmlns:a16="http://schemas.microsoft.com/office/drawing/2014/main" id="{405B1516-1638-914A-AEE3-2E246EF40C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4653" y="3097230"/>
              <a:ext cx="770968" cy="770968"/>
            </a:xfrm>
            <a:prstGeom prst="rect">
              <a:avLst/>
            </a:prstGeom>
          </p:spPr>
        </p:pic>
        <p:pic>
          <p:nvPicPr>
            <p:cNvPr id="38" name="Picture 37" descr="Text&#10;&#10;Description automatically generated with low confidence">
              <a:extLst>
                <a:ext uri="{FF2B5EF4-FFF2-40B4-BE49-F238E27FC236}">
                  <a16:creationId xmlns:a16="http://schemas.microsoft.com/office/drawing/2014/main" id="{F37D80EC-4F30-E444-A160-F7464A2D76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6106" y="3159831"/>
              <a:ext cx="770968" cy="770968"/>
            </a:xfrm>
            <a:prstGeom prst="rect">
              <a:avLst/>
            </a:prstGeom>
          </p:spPr>
        </p:pic>
        <p:sp>
          <p:nvSpPr>
            <p:cNvPr id="6" name="TextBox 5">
              <a:extLst>
                <a:ext uri="{FF2B5EF4-FFF2-40B4-BE49-F238E27FC236}">
                  <a16:creationId xmlns:a16="http://schemas.microsoft.com/office/drawing/2014/main" id="{7AC383B2-B644-F041-A1D7-13885F008AC1}"/>
                </a:ext>
              </a:extLst>
            </p:cNvPr>
            <p:cNvSpPr txBox="1"/>
            <p:nvPr/>
          </p:nvSpPr>
          <p:spPr>
            <a:xfrm>
              <a:off x="1271167" y="4326588"/>
              <a:ext cx="1702710" cy="369332"/>
            </a:xfrm>
            <a:prstGeom prst="rect">
              <a:avLst/>
            </a:prstGeom>
            <a:noFill/>
          </p:spPr>
          <p:txBody>
            <a:bodyPr wrap="none" rtlCol="0">
              <a:spAutoFit/>
            </a:bodyPr>
            <a:lstStyle/>
            <a:p>
              <a:r>
                <a:rPr lang="en-US" dirty="0"/>
                <a:t>Un-structured </a:t>
              </a:r>
            </a:p>
          </p:txBody>
        </p:sp>
        <p:sp>
          <p:nvSpPr>
            <p:cNvPr id="45" name="TextBox 44">
              <a:extLst>
                <a:ext uri="{FF2B5EF4-FFF2-40B4-BE49-F238E27FC236}">
                  <a16:creationId xmlns:a16="http://schemas.microsoft.com/office/drawing/2014/main" id="{27014AEF-E7CD-7943-9604-837B14F8A0C6}"/>
                </a:ext>
              </a:extLst>
            </p:cNvPr>
            <p:cNvSpPr txBox="1"/>
            <p:nvPr/>
          </p:nvSpPr>
          <p:spPr>
            <a:xfrm>
              <a:off x="4219999" y="4326588"/>
              <a:ext cx="1335622" cy="369332"/>
            </a:xfrm>
            <a:prstGeom prst="rect">
              <a:avLst/>
            </a:prstGeom>
            <a:noFill/>
          </p:spPr>
          <p:txBody>
            <a:bodyPr wrap="none" rtlCol="0">
              <a:spAutoFit/>
            </a:bodyPr>
            <a:lstStyle/>
            <a:p>
              <a:r>
                <a:rPr lang="en-US" dirty="0"/>
                <a:t>Structured </a:t>
              </a:r>
            </a:p>
          </p:txBody>
        </p:sp>
        <p:pic>
          <p:nvPicPr>
            <p:cNvPr id="1038" name="Picture 14" descr="14 List Icon PSD Images - App Icon PSD, List Icon Transparent and List Icon  / Newdesignfile.com">
              <a:extLst>
                <a:ext uri="{FF2B5EF4-FFF2-40B4-BE49-F238E27FC236}">
                  <a16:creationId xmlns:a16="http://schemas.microsoft.com/office/drawing/2014/main" id="{10A24CD4-6AE4-D14F-A0CD-051D8AE6C5B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71" t="4178" r="8923" b="4233"/>
            <a:stretch/>
          </p:blipFill>
          <p:spPr bwMode="auto">
            <a:xfrm>
              <a:off x="3031096" y="3036033"/>
              <a:ext cx="629921" cy="706120"/>
            </a:xfrm>
            <a:prstGeom prst="rect">
              <a:avLst/>
            </a:prstGeom>
            <a:solidFill>
              <a:schemeClr val="bg1"/>
            </a:solidFill>
          </p:spPr>
        </p:pic>
        <p:pic>
          <p:nvPicPr>
            <p:cNvPr id="50" name="Picture 14" descr="14 List Icon PSD Images - App Icon PSD, List Icon Transparent and List Icon  / Newdesignfile.com">
              <a:extLst>
                <a:ext uri="{FF2B5EF4-FFF2-40B4-BE49-F238E27FC236}">
                  <a16:creationId xmlns:a16="http://schemas.microsoft.com/office/drawing/2014/main" id="{3BA8F051-3EFF-1F4A-94DD-4D9AE440A57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71" t="4178" r="8923" b="4233"/>
            <a:stretch/>
          </p:blipFill>
          <p:spPr bwMode="auto">
            <a:xfrm>
              <a:off x="3238497" y="3127999"/>
              <a:ext cx="629921" cy="706120"/>
            </a:xfrm>
            <a:prstGeom prst="rect">
              <a:avLst/>
            </a:prstGeom>
            <a:solidFill>
              <a:schemeClr val="bg1"/>
            </a:solidFill>
          </p:spPr>
        </p:pic>
        <p:pic>
          <p:nvPicPr>
            <p:cNvPr id="51" name="Picture 14" descr="14 List Icon PSD Images - App Icon PSD, List Icon Transparent and List Icon  / Newdesignfile.com">
              <a:extLst>
                <a:ext uri="{FF2B5EF4-FFF2-40B4-BE49-F238E27FC236}">
                  <a16:creationId xmlns:a16="http://schemas.microsoft.com/office/drawing/2014/main" id="{21CC89CE-A000-1A4D-9FBB-A6858CDF0B0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71" t="4178" r="8923" b="4233"/>
            <a:stretch/>
          </p:blipFill>
          <p:spPr bwMode="auto">
            <a:xfrm>
              <a:off x="3475638" y="3205188"/>
              <a:ext cx="629921" cy="706120"/>
            </a:xfrm>
            <a:prstGeom prst="rect">
              <a:avLst/>
            </a:prstGeom>
            <a:solidFill>
              <a:schemeClr val="bg1"/>
            </a:solidFill>
          </p:spPr>
        </p:pic>
        <p:sp>
          <p:nvSpPr>
            <p:cNvPr id="52" name="TextBox 51">
              <a:extLst>
                <a:ext uri="{FF2B5EF4-FFF2-40B4-BE49-F238E27FC236}">
                  <a16:creationId xmlns:a16="http://schemas.microsoft.com/office/drawing/2014/main" id="{4259A7C9-A942-B146-B6F0-EB9FC8B1A191}"/>
                </a:ext>
              </a:extLst>
            </p:cNvPr>
            <p:cNvSpPr txBox="1"/>
            <p:nvPr/>
          </p:nvSpPr>
          <p:spPr>
            <a:xfrm>
              <a:off x="3282250" y="3887385"/>
              <a:ext cx="562975" cy="307777"/>
            </a:xfrm>
            <a:prstGeom prst="rect">
              <a:avLst/>
            </a:prstGeom>
            <a:noFill/>
          </p:spPr>
          <p:txBody>
            <a:bodyPr wrap="none" rtlCol="0">
              <a:spAutoFit/>
            </a:bodyPr>
            <a:lstStyle/>
            <a:p>
              <a:r>
                <a:rPr lang="en-US" sz="1400" dirty="0"/>
                <a:t>Lists</a:t>
              </a:r>
            </a:p>
          </p:txBody>
        </p:sp>
        <p:pic>
          <p:nvPicPr>
            <p:cNvPr id="1040" name="Picture 16" descr="Wikipedia Revamps Its iOS App With Offline Access, Support For Editing  While On The Go | TechCrunch">
              <a:extLst>
                <a:ext uri="{FF2B5EF4-FFF2-40B4-BE49-F238E27FC236}">
                  <a16:creationId xmlns:a16="http://schemas.microsoft.com/office/drawing/2014/main" id="{7078D9CC-2C04-324A-B861-BD41C6B2A1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2211" y="2910527"/>
              <a:ext cx="1335622" cy="1331308"/>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Footer Placeholder 14">
            <a:extLst>
              <a:ext uri="{FF2B5EF4-FFF2-40B4-BE49-F238E27FC236}">
                <a16:creationId xmlns:a16="http://schemas.microsoft.com/office/drawing/2014/main" id="{AC6E959C-4C47-A148-8401-87A5641493C8}"/>
              </a:ext>
            </a:extLst>
          </p:cNvPr>
          <p:cNvSpPr>
            <a:spLocks noGrp="1"/>
          </p:cNvSpPr>
          <p:nvPr>
            <p:ph type="ftr" sz="quarter" idx="11"/>
          </p:nvPr>
        </p:nvSpPr>
        <p:spPr>
          <a:xfrm>
            <a:off x="628649" y="6356351"/>
            <a:ext cx="7045779" cy="365125"/>
          </a:xfrm>
        </p:spPr>
        <p:txBody>
          <a:bodyPr/>
          <a:lstStyle/>
          <a:p>
            <a:r>
              <a:rPr lang="en-US"/>
              <a:t>[ICLR21] W. Chen et al: Open Question Answering over Tables and Text</a:t>
            </a:r>
            <a:endParaRPr lang="en-US" dirty="0"/>
          </a:p>
        </p:txBody>
      </p:sp>
      <p:grpSp>
        <p:nvGrpSpPr>
          <p:cNvPr id="2" name="Group 1">
            <a:extLst>
              <a:ext uri="{FF2B5EF4-FFF2-40B4-BE49-F238E27FC236}">
                <a16:creationId xmlns:a16="http://schemas.microsoft.com/office/drawing/2014/main" id="{95BCA440-2174-EA4C-8BFD-B3FE926FD223}"/>
              </a:ext>
            </a:extLst>
          </p:cNvPr>
          <p:cNvGrpSpPr/>
          <p:nvPr/>
        </p:nvGrpSpPr>
        <p:grpSpPr>
          <a:xfrm>
            <a:off x="1149327" y="5139257"/>
            <a:ext cx="6394963" cy="827367"/>
            <a:chOff x="1149327" y="5175833"/>
            <a:chExt cx="6394963" cy="827367"/>
          </a:xfrm>
        </p:grpSpPr>
        <p:pic>
          <p:nvPicPr>
            <p:cNvPr id="5130" name="Picture 10" descr="Ming-Wei CHANG | Microsoft, Washington | Microsoft Research">
              <a:extLst>
                <a:ext uri="{FF2B5EF4-FFF2-40B4-BE49-F238E27FC236}">
                  <a16:creationId xmlns:a16="http://schemas.microsoft.com/office/drawing/2014/main" id="{3815BF2F-CC94-BE47-A1F3-22BC51313E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4892" y="5218833"/>
              <a:ext cx="784367" cy="78436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William W. Cohen">
              <a:extLst>
                <a:ext uri="{FF2B5EF4-FFF2-40B4-BE49-F238E27FC236}">
                  <a16:creationId xmlns:a16="http://schemas.microsoft.com/office/drawing/2014/main" id="{961E4160-AE64-5E46-BA7A-5E8EC98BE2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45072" y="5200270"/>
              <a:ext cx="699218" cy="80293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Meet a Googler - Google at ACL 2016">
              <a:extLst>
                <a:ext uri="{FF2B5EF4-FFF2-40B4-BE49-F238E27FC236}">
                  <a16:creationId xmlns:a16="http://schemas.microsoft.com/office/drawing/2014/main" id="{F8B395C3-9EA2-2C4E-9477-0558462E88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2611" y="5175833"/>
              <a:ext cx="827367" cy="827367"/>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Google AI">
              <a:extLst>
                <a:ext uri="{FF2B5EF4-FFF2-40B4-BE49-F238E27FC236}">
                  <a16:creationId xmlns:a16="http://schemas.microsoft.com/office/drawing/2014/main" id="{D0BBA91D-07E4-5A4D-BE4B-C35119947AC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0700" t="31243" r="12247" b="33142"/>
            <a:stretch/>
          </p:blipFill>
          <p:spPr bwMode="auto">
            <a:xfrm>
              <a:off x="1149327" y="5221556"/>
              <a:ext cx="2866555" cy="6955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2033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4B046C-6AC8-3B47-A4F4-D9FDEAAA5D9D}"/>
              </a:ext>
            </a:extLst>
          </p:cNvPr>
          <p:cNvSpPr>
            <a:spLocks noGrp="1"/>
          </p:cNvSpPr>
          <p:nvPr>
            <p:ph type="sldNum" sz="quarter" idx="12"/>
          </p:nvPr>
        </p:nvSpPr>
        <p:spPr/>
        <p:txBody>
          <a:bodyPr/>
          <a:lstStyle/>
          <a:p>
            <a:fld id="{4FAB73BC-B049-4115-A692-8D63A059BFB8}" type="slidenum">
              <a:rPr lang="en-US" smtClean="0"/>
              <a:t>23</a:t>
            </a:fld>
            <a:endParaRPr lang="en-US"/>
          </a:p>
        </p:txBody>
      </p:sp>
      <p:sp>
        <p:nvSpPr>
          <p:cNvPr id="3" name="Title 2">
            <a:extLst>
              <a:ext uri="{FF2B5EF4-FFF2-40B4-BE49-F238E27FC236}">
                <a16:creationId xmlns:a16="http://schemas.microsoft.com/office/drawing/2014/main" id="{B133FA48-E114-5349-9D2B-214B7ACC5370}"/>
              </a:ext>
            </a:extLst>
          </p:cNvPr>
          <p:cNvSpPr>
            <a:spLocks noGrp="1"/>
          </p:cNvSpPr>
          <p:nvPr>
            <p:ph type="title"/>
          </p:nvPr>
        </p:nvSpPr>
        <p:spPr>
          <a:xfrm>
            <a:off x="628650" y="365126"/>
            <a:ext cx="7886700" cy="510245"/>
          </a:xfrm>
        </p:spPr>
        <p:txBody>
          <a:bodyPr/>
          <a:lstStyle/>
          <a:p>
            <a:r>
              <a:rPr lang="en-US" sz="4400" dirty="0"/>
              <a:t>Background: Single-Hop Question Answering</a:t>
            </a:r>
          </a:p>
        </p:txBody>
      </p:sp>
      <p:sp>
        <p:nvSpPr>
          <p:cNvPr id="54" name="Rectangle 53">
            <a:extLst>
              <a:ext uri="{FF2B5EF4-FFF2-40B4-BE49-F238E27FC236}">
                <a16:creationId xmlns:a16="http://schemas.microsoft.com/office/drawing/2014/main" id="{928A09AC-1716-504D-A2AD-9450D1FAE21D}"/>
              </a:ext>
            </a:extLst>
          </p:cNvPr>
          <p:cNvSpPr/>
          <p:nvPr/>
        </p:nvSpPr>
        <p:spPr>
          <a:xfrm>
            <a:off x="7420877" y="2777245"/>
            <a:ext cx="1082348" cy="369332"/>
          </a:xfrm>
          <a:prstGeom prst="rect">
            <a:avLst/>
          </a:prstGeom>
        </p:spPr>
        <p:txBody>
          <a:bodyPr wrap="none">
            <a:spAutoFit/>
          </a:bodyPr>
          <a:lstStyle/>
          <a:p>
            <a:r>
              <a:rPr lang="en-US" dirty="0">
                <a:solidFill>
                  <a:schemeClr val="accent6"/>
                </a:solidFill>
                <a:latin typeface="Arial" panose="020B0604020202020204" pitchFamily="34" charset="0"/>
              </a:rPr>
              <a:t>2019–20</a:t>
            </a:r>
            <a:endParaRPr lang="en-US" dirty="0">
              <a:solidFill>
                <a:schemeClr val="accent6"/>
              </a:solidFill>
            </a:endParaRPr>
          </a:p>
        </p:txBody>
      </p:sp>
      <p:sp>
        <p:nvSpPr>
          <p:cNvPr id="55" name="Right Arrow 54">
            <a:extLst>
              <a:ext uri="{FF2B5EF4-FFF2-40B4-BE49-F238E27FC236}">
                <a16:creationId xmlns:a16="http://schemas.microsoft.com/office/drawing/2014/main" id="{7E807F6C-5DD3-3F40-AD60-AE12949BF406}"/>
              </a:ext>
            </a:extLst>
          </p:cNvPr>
          <p:cNvSpPr/>
          <p:nvPr/>
        </p:nvSpPr>
        <p:spPr>
          <a:xfrm>
            <a:off x="1907939" y="2823868"/>
            <a:ext cx="327923" cy="23433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a:extLst>
              <a:ext uri="{FF2B5EF4-FFF2-40B4-BE49-F238E27FC236}">
                <a16:creationId xmlns:a16="http://schemas.microsoft.com/office/drawing/2014/main" id="{60D8E66F-DF4A-8643-9E24-18F12AB0BB3C}"/>
              </a:ext>
            </a:extLst>
          </p:cNvPr>
          <p:cNvSpPr/>
          <p:nvPr/>
        </p:nvSpPr>
        <p:spPr>
          <a:xfrm>
            <a:off x="3597545" y="2824566"/>
            <a:ext cx="327923" cy="23433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279E001-147D-3049-8040-E488D14D6F9D}"/>
              </a:ext>
            </a:extLst>
          </p:cNvPr>
          <p:cNvSpPr txBox="1"/>
          <p:nvPr/>
        </p:nvSpPr>
        <p:spPr>
          <a:xfrm>
            <a:off x="922674" y="1114100"/>
            <a:ext cx="6234259" cy="369332"/>
          </a:xfrm>
          <a:prstGeom prst="rect">
            <a:avLst/>
          </a:prstGeom>
          <a:noFill/>
        </p:spPr>
        <p:txBody>
          <a:bodyPr wrap="square" rtlCol="0">
            <a:spAutoFit/>
          </a:bodyPr>
          <a:lstStyle/>
          <a:p>
            <a:r>
              <a:rPr lang="en-US" dirty="0"/>
              <a:t>Which NBA season was suspended by COVID?</a:t>
            </a:r>
          </a:p>
        </p:txBody>
      </p:sp>
      <p:sp>
        <p:nvSpPr>
          <p:cNvPr id="17" name="Footer Placeholder 8">
            <a:extLst>
              <a:ext uri="{FF2B5EF4-FFF2-40B4-BE49-F238E27FC236}">
                <a16:creationId xmlns:a16="http://schemas.microsoft.com/office/drawing/2014/main" id="{B2A1BE27-7097-1B4D-951E-5327D2780F26}"/>
              </a:ext>
            </a:extLst>
          </p:cNvPr>
          <p:cNvSpPr>
            <a:spLocks noGrp="1"/>
          </p:cNvSpPr>
          <p:nvPr>
            <p:ph type="ftr" sz="quarter" idx="11"/>
          </p:nvPr>
        </p:nvSpPr>
        <p:spPr>
          <a:xfrm>
            <a:off x="628649" y="6356351"/>
            <a:ext cx="7045779" cy="365125"/>
          </a:xfrm>
        </p:spPr>
        <p:txBody>
          <a:bodyPr/>
          <a:lstStyle/>
          <a:p>
            <a:r>
              <a:rPr lang="en-US" dirty="0"/>
              <a:t>Chen et al. 2017, Clark et al. 2018, Wang et al. 2019</a:t>
            </a:r>
          </a:p>
        </p:txBody>
      </p:sp>
      <p:grpSp>
        <p:nvGrpSpPr>
          <p:cNvPr id="20" name="Group 19">
            <a:extLst>
              <a:ext uri="{FF2B5EF4-FFF2-40B4-BE49-F238E27FC236}">
                <a16:creationId xmlns:a16="http://schemas.microsoft.com/office/drawing/2014/main" id="{CCA5A252-05A1-B544-B07B-6FE1152B0CD7}"/>
              </a:ext>
            </a:extLst>
          </p:cNvPr>
          <p:cNvGrpSpPr/>
          <p:nvPr/>
        </p:nvGrpSpPr>
        <p:grpSpPr>
          <a:xfrm>
            <a:off x="4175173" y="1624766"/>
            <a:ext cx="2451141" cy="2165619"/>
            <a:chOff x="3086879" y="1185337"/>
            <a:chExt cx="2451141" cy="2165619"/>
          </a:xfrm>
        </p:grpSpPr>
        <p:sp>
          <p:nvSpPr>
            <p:cNvPr id="21" name="Oval 20">
              <a:extLst>
                <a:ext uri="{FF2B5EF4-FFF2-40B4-BE49-F238E27FC236}">
                  <a16:creationId xmlns:a16="http://schemas.microsoft.com/office/drawing/2014/main" id="{2AF86445-322C-C041-8471-08F15C39B259}"/>
                </a:ext>
              </a:extLst>
            </p:cNvPr>
            <p:cNvSpPr/>
            <p:nvPr/>
          </p:nvSpPr>
          <p:spPr>
            <a:xfrm>
              <a:off x="3090387"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076E912-7039-304D-95A8-7C1A9D9312CA}"/>
                </a:ext>
              </a:extLst>
            </p:cNvPr>
            <p:cNvSpPr/>
            <p:nvPr/>
          </p:nvSpPr>
          <p:spPr>
            <a:xfrm>
              <a:off x="3517278"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EA54CA-B6F3-F848-B646-A9A98A4B4522}"/>
                </a:ext>
              </a:extLst>
            </p:cNvPr>
            <p:cNvSpPr/>
            <p:nvPr/>
          </p:nvSpPr>
          <p:spPr>
            <a:xfrm>
              <a:off x="3957960"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2CE6CB3-B9F3-5741-A4B1-B45EB1B6E4DA}"/>
                </a:ext>
              </a:extLst>
            </p:cNvPr>
            <p:cNvSpPr/>
            <p:nvPr/>
          </p:nvSpPr>
          <p:spPr>
            <a:xfrm>
              <a:off x="4395386"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239A1E2-FE6F-6E49-9B07-7F2EE2677018}"/>
                </a:ext>
              </a:extLst>
            </p:cNvPr>
            <p:cNvSpPr/>
            <p:nvPr/>
          </p:nvSpPr>
          <p:spPr>
            <a:xfrm>
              <a:off x="4839700"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DE9C566-7571-754C-A2B2-2133707C49DF}"/>
                </a:ext>
              </a:extLst>
            </p:cNvPr>
            <p:cNvSpPr/>
            <p:nvPr/>
          </p:nvSpPr>
          <p:spPr>
            <a:xfrm>
              <a:off x="5276455"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F016180-232B-E448-B012-D98B0E806464}"/>
                </a:ext>
              </a:extLst>
            </p:cNvPr>
            <p:cNvSpPr/>
            <p:nvPr/>
          </p:nvSpPr>
          <p:spPr>
            <a:xfrm>
              <a:off x="3086879"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D237989-84FD-6345-BA5D-50F898D7EB2C}"/>
                </a:ext>
              </a:extLst>
            </p:cNvPr>
            <p:cNvSpPr/>
            <p:nvPr/>
          </p:nvSpPr>
          <p:spPr>
            <a:xfrm>
              <a:off x="3519826"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786F687-961D-A94F-A5C7-00F5BF296AA2}"/>
                </a:ext>
              </a:extLst>
            </p:cNvPr>
            <p:cNvSpPr/>
            <p:nvPr/>
          </p:nvSpPr>
          <p:spPr>
            <a:xfrm>
              <a:off x="3960508"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FB0B2F7C-C8A8-2145-A680-9A60E125F114}"/>
                </a:ext>
              </a:extLst>
            </p:cNvPr>
            <p:cNvSpPr/>
            <p:nvPr/>
          </p:nvSpPr>
          <p:spPr>
            <a:xfrm>
              <a:off x="4397934"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9DB26981-3D06-D74B-BE6E-144E0C98C05D}"/>
                </a:ext>
              </a:extLst>
            </p:cNvPr>
            <p:cNvCxnSpPr>
              <a:cxnSpLocks/>
              <a:stCxn id="65" idx="0"/>
              <a:endCxn id="28" idx="4"/>
            </p:cNvCxnSpPr>
            <p:nvPr/>
          </p:nvCxnSpPr>
          <p:spPr>
            <a:xfrm flipV="1">
              <a:off x="3222272" y="1935576"/>
              <a:ext cx="42689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029482A-9093-034E-B192-A0009B0E8048}"/>
                </a:ext>
              </a:extLst>
            </p:cNvPr>
            <p:cNvCxnSpPr>
              <a:cxnSpLocks/>
              <a:stCxn id="65" idx="0"/>
              <a:endCxn id="27" idx="4"/>
            </p:cNvCxnSpPr>
            <p:nvPr/>
          </p:nvCxnSpPr>
          <p:spPr>
            <a:xfrm flipH="1" flipV="1">
              <a:off x="3216216" y="1935576"/>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84C2675-554B-F746-9E66-604CAF60A8D0}"/>
                </a:ext>
              </a:extLst>
            </p:cNvPr>
            <p:cNvCxnSpPr>
              <a:cxnSpLocks/>
              <a:stCxn id="66" idx="0"/>
              <a:endCxn id="27" idx="4"/>
            </p:cNvCxnSpPr>
            <p:nvPr/>
          </p:nvCxnSpPr>
          <p:spPr>
            <a:xfrm flipH="1" flipV="1">
              <a:off x="3216216" y="1935576"/>
              <a:ext cx="432947"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417C6A-FB08-3544-8D72-0E3B37AB802D}"/>
                </a:ext>
              </a:extLst>
            </p:cNvPr>
            <p:cNvCxnSpPr>
              <a:cxnSpLocks/>
              <a:stCxn id="66" idx="0"/>
              <a:endCxn id="28" idx="4"/>
            </p:cNvCxnSpPr>
            <p:nvPr/>
          </p:nvCxnSpPr>
          <p:spPr>
            <a:xfrm flipV="1">
              <a:off x="3649163"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DF2F66-3255-E941-82D5-72E99128EAAA}"/>
                </a:ext>
              </a:extLst>
            </p:cNvPr>
            <p:cNvCxnSpPr>
              <a:cxnSpLocks/>
              <a:stCxn id="67" idx="0"/>
              <a:endCxn id="30" idx="4"/>
            </p:cNvCxnSpPr>
            <p:nvPr/>
          </p:nvCxnSpPr>
          <p:spPr>
            <a:xfrm flipV="1">
              <a:off x="4089845" y="1935576"/>
              <a:ext cx="43742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82EE36A-7EC7-414A-9414-84A9D20734A0}"/>
                </a:ext>
              </a:extLst>
            </p:cNvPr>
            <p:cNvCxnSpPr>
              <a:cxnSpLocks/>
              <a:stCxn id="68" idx="0"/>
              <a:endCxn id="29" idx="4"/>
            </p:cNvCxnSpPr>
            <p:nvPr/>
          </p:nvCxnSpPr>
          <p:spPr>
            <a:xfrm flipH="1" flipV="1">
              <a:off x="4089845" y="1935576"/>
              <a:ext cx="43742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6048D9E-BEDE-5347-A0D8-70CA1BCC24CF}"/>
                </a:ext>
              </a:extLst>
            </p:cNvPr>
            <p:cNvCxnSpPr>
              <a:cxnSpLocks/>
              <a:stCxn id="68" idx="0"/>
              <a:endCxn id="30" idx="4"/>
            </p:cNvCxnSpPr>
            <p:nvPr/>
          </p:nvCxnSpPr>
          <p:spPr>
            <a:xfrm flipV="1">
              <a:off x="4527271"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1E9A77C-A46B-8F4A-AC7D-7C2EB92968BE}"/>
                </a:ext>
              </a:extLst>
            </p:cNvPr>
            <p:cNvCxnSpPr>
              <a:cxnSpLocks/>
              <a:stCxn id="67" idx="0"/>
              <a:endCxn id="29" idx="4"/>
            </p:cNvCxnSpPr>
            <p:nvPr/>
          </p:nvCxnSpPr>
          <p:spPr>
            <a:xfrm flipV="1">
              <a:off x="4089845"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8AC0C6C-06AA-7C46-ADBB-C056AEEAC1DA}"/>
                </a:ext>
              </a:extLst>
            </p:cNvPr>
            <p:cNvSpPr/>
            <p:nvPr/>
          </p:nvSpPr>
          <p:spPr>
            <a:xfrm>
              <a:off x="4842248"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B10FDF9-7501-6847-A3F1-0EAACB8143BC}"/>
                </a:ext>
              </a:extLst>
            </p:cNvPr>
            <p:cNvSpPr/>
            <p:nvPr/>
          </p:nvSpPr>
          <p:spPr>
            <a:xfrm>
              <a:off x="5279003"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93E3E557-76B1-7849-AE54-41B6DA3FA077}"/>
                </a:ext>
              </a:extLst>
            </p:cNvPr>
            <p:cNvCxnSpPr>
              <a:cxnSpLocks/>
              <a:stCxn id="69" idx="0"/>
              <a:endCxn id="41" idx="4"/>
            </p:cNvCxnSpPr>
            <p:nvPr/>
          </p:nvCxnSpPr>
          <p:spPr>
            <a:xfrm flipV="1">
              <a:off x="4971585" y="1935576"/>
              <a:ext cx="436755"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605F466-D494-A04A-9ACE-BCF995CBB7DB}"/>
                </a:ext>
              </a:extLst>
            </p:cNvPr>
            <p:cNvCxnSpPr>
              <a:cxnSpLocks/>
              <a:stCxn id="70" idx="0"/>
              <a:endCxn id="40" idx="4"/>
            </p:cNvCxnSpPr>
            <p:nvPr/>
          </p:nvCxnSpPr>
          <p:spPr>
            <a:xfrm flipH="1" flipV="1">
              <a:off x="4971585" y="1935576"/>
              <a:ext cx="436755"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9A2BB3-0398-7641-93A7-727D9E8F4112}"/>
                </a:ext>
              </a:extLst>
            </p:cNvPr>
            <p:cNvCxnSpPr>
              <a:cxnSpLocks/>
              <a:stCxn id="70" idx="0"/>
              <a:endCxn id="41" idx="4"/>
            </p:cNvCxnSpPr>
            <p:nvPr/>
          </p:nvCxnSpPr>
          <p:spPr>
            <a:xfrm flipV="1">
              <a:off x="5408340"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31852B7-09C6-AE4F-8F69-5E4EA3A811A7}"/>
                </a:ext>
              </a:extLst>
            </p:cNvPr>
            <p:cNvCxnSpPr>
              <a:cxnSpLocks/>
              <a:stCxn id="69" idx="0"/>
              <a:endCxn id="40" idx="4"/>
            </p:cNvCxnSpPr>
            <p:nvPr/>
          </p:nvCxnSpPr>
          <p:spPr>
            <a:xfrm flipV="1">
              <a:off x="4971585"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DB230A-5605-234B-B0A7-90278C0FDDE2}"/>
                </a:ext>
              </a:extLst>
            </p:cNvPr>
            <p:cNvCxnSpPr>
              <a:cxnSpLocks/>
              <a:stCxn id="65" idx="0"/>
              <a:endCxn id="29" idx="4"/>
            </p:cNvCxnSpPr>
            <p:nvPr/>
          </p:nvCxnSpPr>
          <p:spPr>
            <a:xfrm flipV="1">
              <a:off x="3222272" y="1935576"/>
              <a:ext cx="867573"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FFEB61-F128-9948-9752-E6110D31FCA3}"/>
                </a:ext>
              </a:extLst>
            </p:cNvPr>
            <p:cNvCxnSpPr>
              <a:cxnSpLocks/>
              <a:stCxn id="65" idx="0"/>
              <a:endCxn id="30" idx="4"/>
            </p:cNvCxnSpPr>
            <p:nvPr/>
          </p:nvCxnSpPr>
          <p:spPr>
            <a:xfrm flipV="1">
              <a:off x="3222272" y="1935576"/>
              <a:ext cx="130499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17250D4-207B-4B44-AE98-B2432C9E6336}"/>
                </a:ext>
              </a:extLst>
            </p:cNvPr>
            <p:cNvCxnSpPr>
              <a:cxnSpLocks/>
              <a:stCxn id="65" idx="0"/>
              <a:endCxn id="40" idx="4"/>
            </p:cNvCxnSpPr>
            <p:nvPr/>
          </p:nvCxnSpPr>
          <p:spPr>
            <a:xfrm flipV="1">
              <a:off x="3222272" y="1935576"/>
              <a:ext cx="1749313"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E62F6CA-D892-2247-BBC2-D9C933625297}"/>
                </a:ext>
              </a:extLst>
            </p:cNvPr>
            <p:cNvCxnSpPr>
              <a:cxnSpLocks/>
              <a:stCxn id="65" idx="0"/>
              <a:endCxn id="41" idx="4"/>
            </p:cNvCxnSpPr>
            <p:nvPr/>
          </p:nvCxnSpPr>
          <p:spPr>
            <a:xfrm flipV="1">
              <a:off x="3222272" y="1935576"/>
              <a:ext cx="218606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3132BE1-B720-B84E-BF52-D874548BD8BC}"/>
                </a:ext>
              </a:extLst>
            </p:cNvPr>
            <p:cNvCxnSpPr>
              <a:cxnSpLocks/>
              <a:stCxn id="66" idx="0"/>
              <a:endCxn id="29" idx="4"/>
            </p:cNvCxnSpPr>
            <p:nvPr/>
          </p:nvCxnSpPr>
          <p:spPr>
            <a:xfrm flipV="1">
              <a:off x="3649163" y="1935576"/>
              <a:ext cx="44068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8411E27-0BA3-B844-9906-5ECE10C22C03}"/>
                </a:ext>
              </a:extLst>
            </p:cNvPr>
            <p:cNvCxnSpPr>
              <a:cxnSpLocks/>
              <a:stCxn id="66" idx="0"/>
              <a:endCxn id="30" idx="4"/>
            </p:cNvCxnSpPr>
            <p:nvPr/>
          </p:nvCxnSpPr>
          <p:spPr>
            <a:xfrm flipV="1">
              <a:off x="3649163" y="1935576"/>
              <a:ext cx="87810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70D67EB-7902-AB4D-9949-6372930685BF}"/>
                </a:ext>
              </a:extLst>
            </p:cNvPr>
            <p:cNvCxnSpPr>
              <a:cxnSpLocks/>
              <a:stCxn id="66" idx="0"/>
              <a:endCxn id="40" idx="4"/>
            </p:cNvCxnSpPr>
            <p:nvPr/>
          </p:nvCxnSpPr>
          <p:spPr>
            <a:xfrm flipV="1">
              <a:off x="3649163" y="1935576"/>
              <a:ext cx="132242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7C2ED73-E1D4-9044-8373-9ABC34A3BB52}"/>
                </a:ext>
              </a:extLst>
            </p:cNvPr>
            <p:cNvCxnSpPr>
              <a:cxnSpLocks/>
              <a:stCxn id="67" idx="0"/>
              <a:endCxn id="28" idx="4"/>
            </p:cNvCxnSpPr>
            <p:nvPr/>
          </p:nvCxnSpPr>
          <p:spPr>
            <a:xfrm flipH="1" flipV="1">
              <a:off x="3649163" y="1935576"/>
              <a:ext cx="44068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E90CA11-7A8E-CB46-BBCA-B060324A8739}"/>
                </a:ext>
              </a:extLst>
            </p:cNvPr>
            <p:cNvCxnSpPr>
              <a:cxnSpLocks/>
              <a:stCxn id="68" idx="0"/>
              <a:endCxn id="28" idx="4"/>
            </p:cNvCxnSpPr>
            <p:nvPr/>
          </p:nvCxnSpPr>
          <p:spPr>
            <a:xfrm flipH="1" flipV="1">
              <a:off x="3649163" y="1935576"/>
              <a:ext cx="87810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F5616C6-3516-0040-9F53-3F9DC5217512}"/>
                </a:ext>
              </a:extLst>
            </p:cNvPr>
            <p:cNvCxnSpPr>
              <a:cxnSpLocks/>
              <a:stCxn id="69" idx="0"/>
              <a:endCxn id="28" idx="4"/>
            </p:cNvCxnSpPr>
            <p:nvPr/>
          </p:nvCxnSpPr>
          <p:spPr>
            <a:xfrm flipH="1" flipV="1">
              <a:off x="3649163" y="1935576"/>
              <a:ext cx="132242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BADBD6E-BCC5-F14A-B6C9-6ABB6A523C10}"/>
                </a:ext>
              </a:extLst>
            </p:cNvPr>
            <p:cNvCxnSpPr>
              <a:cxnSpLocks/>
              <a:stCxn id="69" idx="0"/>
              <a:endCxn id="29" idx="4"/>
            </p:cNvCxnSpPr>
            <p:nvPr/>
          </p:nvCxnSpPr>
          <p:spPr>
            <a:xfrm flipH="1" flipV="1">
              <a:off x="4089845" y="1935576"/>
              <a:ext cx="88174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84C9F9-0F23-CD4B-8A16-63BEFBF4572F}"/>
                </a:ext>
              </a:extLst>
            </p:cNvPr>
            <p:cNvCxnSpPr>
              <a:cxnSpLocks/>
              <a:stCxn id="69" idx="0"/>
              <a:endCxn id="30" idx="4"/>
            </p:cNvCxnSpPr>
            <p:nvPr/>
          </p:nvCxnSpPr>
          <p:spPr>
            <a:xfrm flipH="1" flipV="1">
              <a:off x="4527271" y="1935576"/>
              <a:ext cx="444314"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5649F00-7E6C-8D48-9F08-B10BA1900E4F}"/>
                </a:ext>
              </a:extLst>
            </p:cNvPr>
            <p:cNvCxnSpPr>
              <a:cxnSpLocks/>
              <a:stCxn id="70" idx="0"/>
              <a:endCxn id="30" idx="4"/>
            </p:cNvCxnSpPr>
            <p:nvPr/>
          </p:nvCxnSpPr>
          <p:spPr>
            <a:xfrm flipH="1" flipV="1">
              <a:off x="4527271" y="1935576"/>
              <a:ext cx="88106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D938D23-53F9-DF45-96B8-5D5A913311D1}"/>
                </a:ext>
              </a:extLst>
            </p:cNvPr>
            <p:cNvCxnSpPr>
              <a:cxnSpLocks/>
              <a:stCxn id="68" idx="0"/>
              <a:endCxn id="40" idx="4"/>
            </p:cNvCxnSpPr>
            <p:nvPr/>
          </p:nvCxnSpPr>
          <p:spPr>
            <a:xfrm flipV="1">
              <a:off x="4527271" y="1935576"/>
              <a:ext cx="444314"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3906164-A5B4-4C41-93B8-689934C4D6D9}"/>
                </a:ext>
              </a:extLst>
            </p:cNvPr>
            <p:cNvCxnSpPr>
              <a:cxnSpLocks/>
              <a:stCxn id="68" idx="0"/>
              <a:endCxn id="41" idx="4"/>
            </p:cNvCxnSpPr>
            <p:nvPr/>
          </p:nvCxnSpPr>
          <p:spPr>
            <a:xfrm flipV="1">
              <a:off x="4527271" y="1935576"/>
              <a:ext cx="88106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FE48AF7-05EF-924D-82BC-7AB4B22ABA6B}"/>
                </a:ext>
              </a:extLst>
            </p:cNvPr>
            <p:cNvSpPr/>
            <p:nvPr/>
          </p:nvSpPr>
          <p:spPr>
            <a:xfrm>
              <a:off x="3092935"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6357887-99B2-2C44-9C44-9CECF2470CB3}"/>
                </a:ext>
              </a:extLst>
            </p:cNvPr>
            <p:cNvSpPr/>
            <p:nvPr/>
          </p:nvSpPr>
          <p:spPr>
            <a:xfrm>
              <a:off x="3519826"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60B4A34-DCB4-DB48-8F18-127266DFE42C}"/>
                </a:ext>
              </a:extLst>
            </p:cNvPr>
            <p:cNvSpPr/>
            <p:nvPr/>
          </p:nvSpPr>
          <p:spPr>
            <a:xfrm>
              <a:off x="3960508"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2AC630A-3EBD-6347-AF40-7F31B8F09CD0}"/>
                </a:ext>
              </a:extLst>
            </p:cNvPr>
            <p:cNvSpPr/>
            <p:nvPr/>
          </p:nvSpPr>
          <p:spPr>
            <a:xfrm>
              <a:off x="4397934"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71C9B4D-F6EE-EF44-9CE2-798B824FC942}"/>
                </a:ext>
              </a:extLst>
            </p:cNvPr>
            <p:cNvSpPr/>
            <p:nvPr/>
          </p:nvSpPr>
          <p:spPr>
            <a:xfrm>
              <a:off x="4842248"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2CAF5600-609B-634F-AB09-EE6E13F6AE82}"/>
                </a:ext>
              </a:extLst>
            </p:cNvPr>
            <p:cNvSpPr/>
            <p:nvPr/>
          </p:nvSpPr>
          <p:spPr>
            <a:xfrm>
              <a:off x="5279003"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6663711D-13AB-4349-AA23-6329380880E8}"/>
                </a:ext>
              </a:extLst>
            </p:cNvPr>
            <p:cNvCxnSpPr>
              <a:cxnSpLocks/>
              <a:stCxn id="21" idx="0"/>
            </p:cNvCxnSpPr>
            <p:nvPr/>
          </p:nvCxnSpPr>
          <p:spPr>
            <a:xfrm flipV="1">
              <a:off x="3219724" y="2898090"/>
              <a:ext cx="39551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91A6DB0-4EE9-534A-9EB9-61A2F88CE3F8}"/>
                </a:ext>
              </a:extLst>
            </p:cNvPr>
            <p:cNvCxnSpPr>
              <a:cxnSpLocks/>
              <a:stCxn id="21" idx="0"/>
              <a:endCxn id="98" idx="4"/>
            </p:cNvCxnSpPr>
            <p:nvPr/>
          </p:nvCxnSpPr>
          <p:spPr>
            <a:xfrm flipV="1">
              <a:off x="3219724" y="2905118"/>
              <a:ext cx="2892" cy="244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5A19157-0811-BB4C-94E2-DE82C402A8E4}"/>
                </a:ext>
              </a:extLst>
            </p:cNvPr>
            <p:cNvCxnSpPr>
              <a:cxnSpLocks/>
              <a:endCxn id="98" idx="4"/>
            </p:cNvCxnSpPr>
            <p:nvPr/>
          </p:nvCxnSpPr>
          <p:spPr>
            <a:xfrm flipH="1" flipV="1">
              <a:off x="3222616" y="2905118"/>
              <a:ext cx="392624" cy="240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66DDF30-1123-AE44-AFCA-EFE2BF55F5D9}"/>
                </a:ext>
              </a:extLst>
            </p:cNvPr>
            <p:cNvCxnSpPr>
              <a:cxnSpLocks/>
            </p:cNvCxnSpPr>
            <p:nvPr/>
          </p:nvCxnSpPr>
          <p:spPr>
            <a:xfrm flipV="1">
              <a:off x="3633619" y="2898090"/>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689B330-EA5C-E241-A1E2-A2C34F6F1FCE}"/>
                </a:ext>
              </a:extLst>
            </p:cNvPr>
            <p:cNvCxnSpPr>
              <a:cxnSpLocks/>
            </p:cNvCxnSpPr>
            <p:nvPr/>
          </p:nvCxnSpPr>
          <p:spPr>
            <a:xfrm flipV="1">
              <a:off x="4058554" y="2898090"/>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EBE4B35-A885-0042-8AA3-1EB722CD2370}"/>
                </a:ext>
              </a:extLst>
            </p:cNvPr>
            <p:cNvCxnSpPr>
              <a:cxnSpLocks/>
              <a:stCxn id="24" idx="0"/>
            </p:cNvCxnSpPr>
            <p:nvPr/>
          </p:nvCxnSpPr>
          <p:spPr>
            <a:xfrm flipH="1" flipV="1">
              <a:off x="4058555" y="2902094"/>
              <a:ext cx="466168" cy="2471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16036C0-E5A6-C342-AC9C-483FA7D3A614}"/>
                </a:ext>
              </a:extLst>
            </p:cNvPr>
            <p:cNvCxnSpPr>
              <a:cxnSpLocks/>
            </p:cNvCxnSpPr>
            <p:nvPr/>
          </p:nvCxnSpPr>
          <p:spPr>
            <a:xfrm flipV="1">
              <a:off x="4511727" y="2898090"/>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BDC9EA7-D62B-2349-B69E-2676D5141EF7}"/>
                </a:ext>
              </a:extLst>
            </p:cNvPr>
            <p:cNvCxnSpPr>
              <a:cxnSpLocks/>
            </p:cNvCxnSpPr>
            <p:nvPr/>
          </p:nvCxnSpPr>
          <p:spPr>
            <a:xfrm flipV="1">
              <a:off x="4074301" y="2902093"/>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55D1CA7-4813-6248-8782-CBC770606499}"/>
                </a:ext>
              </a:extLst>
            </p:cNvPr>
            <p:cNvCxnSpPr>
              <a:cxnSpLocks/>
            </p:cNvCxnSpPr>
            <p:nvPr/>
          </p:nvCxnSpPr>
          <p:spPr>
            <a:xfrm flipV="1">
              <a:off x="4956041" y="2893006"/>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911A28C-240B-FB48-8F72-52F723980D0E}"/>
                </a:ext>
              </a:extLst>
            </p:cNvPr>
            <p:cNvCxnSpPr>
              <a:cxnSpLocks/>
            </p:cNvCxnSpPr>
            <p:nvPr/>
          </p:nvCxnSpPr>
          <p:spPr>
            <a:xfrm flipH="1" flipV="1">
              <a:off x="4956041" y="2897009"/>
              <a:ext cx="420027"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A7D257A6-16B3-1148-A804-6780671D4783}"/>
                </a:ext>
              </a:extLst>
            </p:cNvPr>
            <p:cNvCxnSpPr>
              <a:cxnSpLocks/>
            </p:cNvCxnSpPr>
            <p:nvPr/>
          </p:nvCxnSpPr>
          <p:spPr>
            <a:xfrm flipV="1">
              <a:off x="5392796" y="289300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5CDFD4E-C066-F948-9A33-5AB604E52EBD}"/>
                </a:ext>
              </a:extLst>
            </p:cNvPr>
            <p:cNvCxnSpPr>
              <a:cxnSpLocks/>
            </p:cNvCxnSpPr>
            <p:nvPr/>
          </p:nvCxnSpPr>
          <p:spPr>
            <a:xfrm flipV="1">
              <a:off x="4956041" y="289700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EE33FAC-6CC3-1C4B-B1B1-BF37B32F89C2}"/>
                </a:ext>
              </a:extLst>
            </p:cNvPr>
            <p:cNvCxnSpPr>
              <a:cxnSpLocks/>
            </p:cNvCxnSpPr>
            <p:nvPr/>
          </p:nvCxnSpPr>
          <p:spPr>
            <a:xfrm flipV="1">
              <a:off x="3249120" y="2902093"/>
              <a:ext cx="809434"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D0AFA19F-DCE2-1943-9465-8E82A28B41A1}"/>
                </a:ext>
              </a:extLst>
            </p:cNvPr>
            <p:cNvCxnSpPr>
              <a:cxnSpLocks/>
            </p:cNvCxnSpPr>
            <p:nvPr/>
          </p:nvCxnSpPr>
          <p:spPr>
            <a:xfrm flipV="1">
              <a:off x="3249120" y="2898090"/>
              <a:ext cx="122946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5C2F4D2-8DB4-F844-B14C-84C9706FB17D}"/>
                </a:ext>
              </a:extLst>
            </p:cNvPr>
            <p:cNvCxnSpPr>
              <a:cxnSpLocks/>
            </p:cNvCxnSpPr>
            <p:nvPr/>
          </p:nvCxnSpPr>
          <p:spPr>
            <a:xfrm flipV="1">
              <a:off x="3249120" y="2897009"/>
              <a:ext cx="1701345"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6372B12-3E66-B74A-BAD6-9CDB05D14F05}"/>
                </a:ext>
              </a:extLst>
            </p:cNvPr>
            <p:cNvCxnSpPr>
              <a:cxnSpLocks/>
            </p:cNvCxnSpPr>
            <p:nvPr/>
          </p:nvCxnSpPr>
          <p:spPr>
            <a:xfrm flipV="1">
              <a:off x="3249120" y="2893006"/>
              <a:ext cx="2121372"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CFCC0BB-C502-B740-951F-65FAFC6961E5}"/>
                </a:ext>
              </a:extLst>
            </p:cNvPr>
            <p:cNvCxnSpPr>
              <a:cxnSpLocks/>
            </p:cNvCxnSpPr>
            <p:nvPr/>
          </p:nvCxnSpPr>
          <p:spPr>
            <a:xfrm flipV="1">
              <a:off x="3615239" y="2902093"/>
              <a:ext cx="443315"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FBAB879-743E-614D-8782-B0D32A167147}"/>
                </a:ext>
              </a:extLst>
            </p:cNvPr>
            <p:cNvCxnSpPr>
              <a:cxnSpLocks/>
            </p:cNvCxnSpPr>
            <p:nvPr/>
          </p:nvCxnSpPr>
          <p:spPr>
            <a:xfrm flipV="1">
              <a:off x="3615239" y="2898090"/>
              <a:ext cx="86334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30759DE-1452-8A49-AD47-E7B07A981494}"/>
                </a:ext>
              </a:extLst>
            </p:cNvPr>
            <p:cNvCxnSpPr>
              <a:cxnSpLocks/>
            </p:cNvCxnSpPr>
            <p:nvPr/>
          </p:nvCxnSpPr>
          <p:spPr>
            <a:xfrm flipV="1">
              <a:off x="3615239" y="2897009"/>
              <a:ext cx="1335226"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BE7D536-CF89-5549-A515-879715A9A4AD}"/>
                </a:ext>
              </a:extLst>
            </p:cNvPr>
            <p:cNvCxnSpPr>
              <a:cxnSpLocks/>
            </p:cNvCxnSpPr>
            <p:nvPr/>
          </p:nvCxnSpPr>
          <p:spPr>
            <a:xfrm flipH="1" flipV="1">
              <a:off x="3615239" y="2898090"/>
              <a:ext cx="44331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2A9EDCD-1D4D-CA4D-853B-AB7AC49088B2}"/>
                </a:ext>
              </a:extLst>
            </p:cNvPr>
            <p:cNvCxnSpPr>
              <a:cxnSpLocks/>
              <a:stCxn id="24" idx="0"/>
            </p:cNvCxnSpPr>
            <p:nvPr/>
          </p:nvCxnSpPr>
          <p:spPr>
            <a:xfrm flipH="1" flipV="1">
              <a:off x="3615239" y="2898090"/>
              <a:ext cx="909484"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C36F3FA-3E68-614D-A358-6922D1731683}"/>
                </a:ext>
              </a:extLst>
            </p:cNvPr>
            <p:cNvCxnSpPr>
              <a:cxnSpLocks/>
            </p:cNvCxnSpPr>
            <p:nvPr/>
          </p:nvCxnSpPr>
          <p:spPr>
            <a:xfrm flipH="1" flipV="1">
              <a:off x="3615239" y="2898090"/>
              <a:ext cx="1335226" cy="2460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EADA133-1381-F748-8CB9-07E87CC73C13}"/>
                </a:ext>
              </a:extLst>
            </p:cNvPr>
            <p:cNvCxnSpPr>
              <a:cxnSpLocks/>
            </p:cNvCxnSpPr>
            <p:nvPr/>
          </p:nvCxnSpPr>
          <p:spPr>
            <a:xfrm flipH="1" flipV="1">
              <a:off x="4058554" y="2902093"/>
              <a:ext cx="891911" cy="242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77CEEFD-7D0A-F747-8334-4015D8CA475F}"/>
                </a:ext>
              </a:extLst>
            </p:cNvPr>
            <p:cNvCxnSpPr>
              <a:cxnSpLocks/>
            </p:cNvCxnSpPr>
            <p:nvPr/>
          </p:nvCxnSpPr>
          <p:spPr>
            <a:xfrm flipH="1" flipV="1">
              <a:off x="4478581" y="2898090"/>
              <a:ext cx="471884" cy="2460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7527678-5352-354B-B08A-6707FBCCFB66}"/>
                </a:ext>
              </a:extLst>
            </p:cNvPr>
            <p:cNvCxnSpPr>
              <a:cxnSpLocks/>
              <a:endCxn id="101" idx="4"/>
            </p:cNvCxnSpPr>
            <p:nvPr/>
          </p:nvCxnSpPr>
          <p:spPr>
            <a:xfrm flipH="1" flipV="1">
              <a:off x="4527615" y="2905118"/>
              <a:ext cx="842878" cy="2350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6EC28749-5B24-4F4C-91F7-EDA1EB5BC4BB}"/>
                </a:ext>
              </a:extLst>
            </p:cNvPr>
            <p:cNvCxnSpPr>
              <a:cxnSpLocks/>
              <a:stCxn id="24" idx="0"/>
            </p:cNvCxnSpPr>
            <p:nvPr/>
          </p:nvCxnSpPr>
          <p:spPr>
            <a:xfrm flipV="1">
              <a:off x="4524723" y="2897010"/>
              <a:ext cx="425742" cy="2522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40EAA99-19C1-6A4F-A319-141F33E1E98B}"/>
                </a:ext>
              </a:extLst>
            </p:cNvPr>
            <p:cNvCxnSpPr>
              <a:cxnSpLocks/>
              <a:stCxn id="24" idx="0"/>
            </p:cNvCxnSpPr>
            <p:nvPr/>
          </p:nvCxnSpPr>
          <p:spPr>
            <a:xfrm flipV="1">
              <a:off x="4524723" y="2893006"/>
              <a:ext cx="845769" cy="256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26F54B1D-ED19-B74E-AD88-DDA5AF549F72}"/>
                </a:ext>
              </a:extLst>
            </p:cNvPr>
            <p:cNvSpPr/>
            <p:nvPr/>
          </p:nvSpPr>
          <p:spPr>
            <a:xfrm>
              <a:off x="3093279"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B957E0A9-3140-D84A-867F-59F2AC5D8D72}"/>
                </a:ext>
              </a:extLst>
            </p:cNvPr>
            <p:cNvSpPr/>
            <p:nvPr/>
          </p:nvSpPr>
          <p:spPr>
            <a:xfrm>
              <a:off x="3520170"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7AF695C0-E22F-F14E-8105-32EB880F098A}"/>
                </a:ext>
              </a:extLst>
            </p:cNvPr>
            <p:cNvSpPr/>
            <p:nvPr/>
          </p:nvSpPr>
          <p:spPr>
            <a:xfrm>
              <a:off x="3960852"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B3AD63C-7F36-7743-A44E-8304B2F95EF9}"/>
                </a:ext>
              </a:extLst>
            </p:cNvPr>
            <p:cNvSpPr/>
            <p:nvPr/>
          </p:nvSpPr>
          <p:spPr>
            <a:xfrm>
              <a:off x="4398278"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EAD623C0-5973-9A4C-8782-EA74B7E1F66D}"/>
                </a:ext>
              </a:extLst>
            </p:cNvPr>
            <p:cNvSpPr/>
            <p:nvPr/>
          </p:nvSpPr>
          <p:spPr>
            <a:xfrm>
              <a:off x="4842592"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039D723D-F184-2F4D-B52B-2C4F389BD29E}"/>
                </a:ext>
              </a:extLst>
            </p:cNvPr>
            <p:cNvSpPr/>
            <p:nvPr/>
          </p:nvSpPr>
          <p:spPr>
            <a:xfrm>
              <a:off x="5279347"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88CD1F7-193C-B94C-B6DB-50FD1229A51B}"/>
                </a:ext>
              </a:extLst>
            </p:cNvPr>
            <p:cNvSpPr/>
            <p:nvPr/>
          </p:nvSpPr>
          <p:spPr>
            <a:xfrm>
              <a:off x="3086879" y="2340854"/>
              <a:ext cx="2445357" cy="4131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Google BERT</a:t>
              </a:r>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A6A0CAF9-6758-8B44-98AD-E6BC531221B6}"/>
                    </a:ext>
                  </a:extLst>
                </p:cNvPr>
                <p:cNvSpPr txBox="1"/>
                <p:nvPr/>
              </p:nvSpPr>
              <p:spPr>
                <a:xfrm>
                  <a:off x="3783548" y="1185337"/>
                  <a:ext cx="6158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𝑠𝑡𝑎𝑟𝑡</m:t>
                            </m:r>
                          </m:sub>
                        </m:sSub>
                      </m:oMath>
                    </m:oMathPara>
                  </a14:m>
                  <a:endParaRPr lang="en-US" dirty="0"/>
                </a:p>
              </p:txBody>
            </p:sp>
          </mc:Choice>
          <mc:Fallback xmlns="">
            <p:sp>
              <p:nvSpPr>
                <p:cNvPr id="51" name="TextBox 50">
                  <a:extLst>
                    <a:ext uri="{FF2B5EF4-FFF2-40B4-BE49-F238E27FC236}">
                      <a16:creationId xmlns:a16="http://schemas.microsoft.com/office/drawing/2014/main" id="{1726B777-5FCA-4E42-A146-EACF20A486D2}"/>
                    </a:ext>
                  </a:extLst>
                </p:cNvPr>
                <p:cNvSpPr txBox="1">
                  <a:spLocks noRot="1" noChangeAspect="1" noMove="1" noResize="1" noEditPoints="1" noAdjustHandles="1" noChangeArrowheads="1" noChangeShapeType="1" noTextEdit="1"/>
                </p:cNvSpPr>
                <p:nvPr/>
              </p:nvSpPr>
              <p:spPr>
                <a:xfrm>
                  <a:off x="3783548" y="1185337"/>
                  <a:ext cx="615874" cy="276999"/>
                </a:xfrm>
                <a:prstGeom prst="rect">
                  <a:avLst/>
                </a:prstGeom>
                <a:blipFill>
                  <a:blip r:embed="rId8"/>
                  <a:stretch>
                    <a:fillRect l="-10204" r="-2041"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4F7D7CA-2D7C-3943-9C83-F82EFE0D879F}"/>
                    </a:ext>
                  </a:extLst>
                </p:cNvPr>
                <p:cNvSpPr txBox="1"/>
                <p:nvPr/>
              </p:nvSpPr>
              <p:spPr>
                <a:xfrm>
                  <a:off x="4721678" y="1185337"/>
                  <a:ext cx="499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𝑒𝑛𝑑</m:t>
                            </m:r>
                          </m:sub>
                        </m:sSub>
                      </m:oMath>
                    </m:oMathPara>
                  </a14:m>
                  <a:endParaRPr lang="en-US" dirty="0"/>
                </a:p>
              </p:txBody>
            </p:sp>
          </mc:Choice>
          <mc:Fallback xmlns="">
            <p:sp>
              <p:nvSpPr>
                <p:cNvPr id="174" name="TextBox 173">
                  <a:extLst>
                    <a:ext uri="{FF2B5EF4-FFF2-40B4-BE49-F238E27FC236}">
                      <a16:creationId xmlns:a16="http://schemas.microsoft.com/office/drawing/2014/main" id="{BB8C57DC-EAF7-F04B-883F-A9A37DCC0A61}"/>
                    </a:ext>
                  </a:extLst>
                </p:cNvPr>
                <p:cNvSpPr txBox="1">
                  <a:spLocks noRot="1" noChangeAspect="1" noMove="1" noResize="1" noEditPoints="1" noAdjustHandles="1" noChangeArrowheads="1" noChangeShapeType="1" noTextEdit="1"/>
                </p:cNvSpPr>
                <p:nvPr/>
              </p:nvSpPr>
              <p:spPr>
                <a:xfrm>
                  <a:off x="4721678" y="1185337"/>
                  <a:ext cx="499689" cy="276999"/>
                </a:xfrm>
                <a:prstGeom prst="rect">
                  <a:avLst/>
                </a:prstGeom>
                <a:blipFill>
                  <a:blip r:embed="rId9"/>
                  <a:stretch>
                    <a:fillRect l="-12500" b="-21739"/>
                  </a:stretch>
                </a:blipFill>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5894CB3F-CDE5-3340-B794-E124D5AA2BAE}"/>
                </a:ext>
              </a:extLst>
            </p:cNvPr>
            <p:cNvCxnSpPr>
              <a:cxnSpLocks/>
              <a:stCxn id="29" idx="0"/>
              <a:endCxn id="105" idx="2"/>
            </p:cNvCxnSpPr>
            <p:nvPr/>
          </p:nvCxnSpPr>
          <p:spPr>
            <a:xfrm flipV="1">
              <a:off x="4089845" y="1462336"/>
              <a:ext cx="1640" cy="2715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999B7C89-78C7-9849-B37C-94A502474804}"/>
                </a:ext>
              </a:extLst>
            </p:cNvPr>
            <p:cNvCxnSpPr>
              <a:cxnSpLocks/>
              <a:stCxn id="40" idx="0"/>
              <a:endCxn id="106" idx="2"/>
            </p:cNvCxnSpPr>
            <p:nvPr/>
          </p:nvCxnSpPr>
          <p:spPr>
            <a:xfrm flipH="1" flipV="1">
              <a:off x="4971523" y="1462336"/>
              <a:ext cx="62" cy="2715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EF187296-6CB7-3348-BE66-1BC1A1E9A722}"/>
                </a:ext>
              </a:extLst>
            </p:cNvPr>
            <p:cNvCxnSpPr>
              <a:cxnSpLocks/>
              <a:stCxn id="26" idx="0"/>
              <a:endCxn id="98" idx="4"/>
            </p:cNvCxnSpPr>
            <p:nvPr/>
          </p:nvCxnSpPr>
          <p:spPr>
            <a:xfrm flipH="1" flipV="1">
              <a:off x="3222616" y="2905118"/>
              <a:ext cx="2183176" cy="244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E04AEF5-E1E4-CE4B-80C6-9D1C49E4CF3C}"/>
                </a:ext>
              </a:extLst>
            </p:cNvPr>
            <p:cNvCxnSpPr>
              <a:cxnSpLocks/>
              <a:stCxn id="70" idx="0"/>
              <a:endCxn id="27" idx="4"/>
            </p:cNvCxnSpPr>
            <p:nvPr/>
          </p:nvCxnSpPr>
          <p:spPr>
            <a:xfrm flipH="1" flipV="1">
              <a:off x="3216216" y="1935576"/>
              <a:ext cx="2192124"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13" name="Picture 2" descr="Answering Complex Open-domain Questions at Scale | SAIL Blog">
            <a:extLst>
              <a:ext uri="{FF2B5EF4-FFF2-40B4-BE49-F238E27FC236}">
                <a16:creationId xmlns:a16="http://schemas.microsoft.com/office/drawing/2014/main" id="{8B2F14B9-C90B-EB4F-A1A0-04FC099908B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383" t="41571" r="64451" b="31265"/>
          <a:stretch/>
        </p:blipFill>
        <p:spPr bwMode="auto">
          <a:xfrm>
            <a:off x="841031" y="2565512"/>
            <a:ext cx="846281" cy="894987"/>
          </a:xfrm>
          <a:prstGeom prst="rect">
            <a:avLst/>
          </a:prstGeom>
          <a:noFill/>
          <a:extLst>
            <a:ext uri="{909E8E84-426E-40DD-AFC4-6F175D3DCCD1}">
              <a14:hiddenFill xmlns:a14="http://schemas.microsoft.com/office/drawing/2010/main">
                <a:solidFill>
                  <a:srgbClr val="FFFFFF"/>
                </a:solidFill>
              </a14:hiddenFill>
            </a:ext>
          </a:extLst>
        </p:spPr>
      </p:pic>
      <p:sp>
        <p:nvSpPr>
          <p:cNvPr id="114" name="Right Arrow 113">
            <a:extLst>
              <a:ext uri="{FF2B5EF4-FFF2-40B4-BE49-F238E27FC236}">
                <a16:creationId xmlns:a16="http://schemas.microsoft.com/office/drawing/2014/main" id="{61A4A0A8-3D73-7F47-A6D5-7E4804C227E0}"/>
              </a:ext>
            </a:extLst>
          </p:cNvPr>
          <p:cNvSpPr/>
          <p:nvPr/>
        </p:nvSpPr>
        <p:spPr>
          <a:xfrm>
            <a:off x="6923961" y="2823868"/>
            <a:ext cx="327923" cy="23433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AF98507D-80A2-7C43-9240-656E25E1D203}"/>
              </a:ext>
            </a:extLst>
          </p:cNvPr>
          <p:cNvGrpSpPr/>
          <p:nvPr/>
        </p:nvGrpSpPr>
        <p:grpSpPr>
          <a:xfrm>
            <a:off x="1016156" y="2567048"/>
            <a:ext cx="3641881" cy="3498982"/>
            <a:chOff x="1046136" y="2567048"/>
            <a:chExt cx="3641881" cy="3498982"/>
          </a:xfrm>
        </p:grpSpPr>
        <p:pic>
          <p:nvPicPr>
            <p:cNvPr id="16" name="Picture 15" descr="Icon&#10;&#10;Description automatically generated">
              <a:extLst>
                <a:ext uri="{FF2B5EF4-FFF2-40B4-BE49-F238E27FC236}">
                  <a16:creationId xmlns:a16="http://schemas.microsoft.com/office/drawing/2014/main" id="{78F0DF77-F11A-1141-A15F-990291B3946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98201" y="2567048"/>
              <a:ext cx="629853" cy="816841"/>
            </a:xfrm>
            <a:prstGeom prst="rect">
              <a:avLst/>
            </a:prstGeom>
            <a:solidFill>
              <a:schemeClr val="bg1"/>
            </a:solidFill>
          </p:spPr>
        </p:pic>
        <p:grpSp>
          <p:nvGrpSpPr>
            <p:cNvPr id="6" name="Group 5">
              <a:extLst>
                <a:ext uri="{FF2B5EF4-FFF2-40B4-BE49-F238E27FC236}">
                  <a16:creationId xmlns:a16="http://schemas.microsoft.com/office/drawing/2014/main" id="{BD0A2E8F-2310-854F-AFB2-80602B628B5A}"/>
                </a:ext>
              </a:extLst>
            </p:cNvPr>
            <p:cNvGrpSpPr/>
            <p:nvPr/>
          </p:nvGrpSpPr>
          <p:grpSpPr>
            <a:xfrm>
              <a:off x="1046136" y="3383889"/>
              <a:ext cx="3641881" cy="2682141"/>
              <a:chOff x="1046136" y="3383889"/>
              <a:chExt cx="3641881" cy="2682141"/>
            </a:xfrm>
          </p:grpSpPr>
          <p:sp>
            <p:nvSpPr>
              <p:cNvPr id="38" name="Rectangle 37">
                <a:extLst>
                  <a:ext uri="{FF2B5EF4-FFF2-40B4-BE49-F238E27FC236}">
                    <a16:creationId xmlns:a16="http://schemas.microsoft.com/office/drawing/2014/main" id="{530AABDA-B5C7-1446-8689-A33E40A2A681}"/>
                  </a:ext>
                </a:extLst>
              </p:cNvPr>
              <p:cNvSpPr/>
              <p:nvPr/>
            </p:nvSpPr>
            <p:spPr>
              <a:xfrm>
                <a:off x="1046136" y="4311704"/>
                <a:ext cx="3641881" cy="1754326"/>
              </a:xfrm>
              <a:prstGeom prst="rect">
                <a:avLst/>
              </a:prstGeom>
              <a:ln w="12700">
                <a:solidFill>
                  <a:schemeClr val="tx1"/>
                </a:solidFill>
                <a:prstDash val="sysDash"/>
              </a:ln>
            </p:spPr>
            <p:txBody>
              <a:bodyPr wrap="square">
                <a:spAutoFit/>
              </a:bodyPr>
              <a:lstStyle/>
              <a:p>
                <a:r>
                  <a:rPr lang="en-US" dirty="0">
                    <a:latin typeface="Arial" panose="020B0604020202020204" pitchFamily="34" charset="0"/>
                  </a:rPr>
                  <a:t>The </a:t>
                </a:r>
                <a:r>
                  <a:rPr lang="en-US" dirty="0">
                    <a:solidFill>
                      <a:schemeClr val="accent6"/>
                    </a:solidFill>
                    <a:latin typeface="Arial" panose="020B0604020202020204" pitchFamily="34" charset="0"/>
                  </a:rPr>
                  <a:t>2019–20</a:t>
                </a:r>
                <a:r>
                  <a:rPr lang="en-US" dirty="0">
                    <a:solidFill>
                      <a:schemeClr val="accent2"/>
                    </a:solidFill>
                    <a:latin typeface="Arial" panose="020B0604020202020204" pitchFamily="34" charset="0"/>
                  </a:rPr>
                  <a:t> </a:t>
                </a:r>
                <a:r>
                  <a:rPr lang="en-US" dirty="0">
                    <a:latin typeface="Arial" panose="020B0604020202020204" pitchFamily="34" charset="0"/>
                  </a:rPr>
                  <a:t>NBA season was the 74th ... The regular season</a:t>
                </a:r>
              </a:p>
              <a:p>
                <a:r>
                  <a:rPr lang="en-US" dirty="0">
                    <a:latin typeface="Arial" panose="020B0604020202020204" pitchFamily="34" charset="0"/>
                  </a:rPr>
                  <a:t>began on October 22, 2019, and originally …. However, the season was suspended on March 11 as a result of the </a:t>
                </a:r>
                <a:r>
                  <a:rPr lang="en-US" dirty="0">
                    <a:solidFill>
                      <a:schemeClr val="accent2"/>
                    </a:solidFill>
                    <a:latin typeface="Arial" panose="020B0604020202020204" pitchFamily="34" charset="0"/>
                  </a:rPr>
                  <a:t>COVID-19 pandemic</a:t>
                </a:r>
                <a:r>
                  <a:rPr lang="en-US" dirty="0">
                    <a:latin typeface="Arial" panose="020B0604020202020204" pitchFamily="34" charset="0"/>
                  </a:rPr>
                  <a:t>.</a:t>
                </a:r>
                <a:endParaRPr lang="en-US" dirty="0"/>
              </a:p>
            </p:txBody>
          </p:sp>
          <p:cxnSp>
            <p:nvCxnSpPr>
              <p:cNvPr id="7" name="Straight Arrow Connector 6">
                <a:extLst>
                  <a:ext uri="{FF2B5EF4-FFF2-40B4-BE49-F238E27FC236}">
                    <a16:creationId xmlns:a16="http://schemas.microsoft.com/office/drawing/2014/main" id="{9BDC1B26-3195-2147-BC28-728E65EF67DB}"/>
                  </a:ext>
                </a:extLst>
              </p:cNvPr>
              <p:cNvCxnSpPr>
                <a:cxnSpLocks/>
                <a:stCxn id="16" idx="2"/>
              </p:cNvCxnSpPr>
              <p:nvPr/>
            </p:nvCxnSpPr>
            <p:spPr>
              <a:xfrm flipH="1">
                <a:off x="1263971" y="3383889"/>
                <a:ext cx="1649157" cy="91742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89B66CD-7321-B845-B284-7091D59F042D}"/>
                  </a:ext>
                </a:extLst>
              </p:cNvPr>
              <p:cNvCxnSpPr>
                <a:cxnSpLocks/>
                <a:stCxn id="16" idx="2"/>
              </p:cNvCxnSpPr>
              <p:nvPr/>
            </p:nvCxnSpPr>
            <p:spPr>
              <a:xfrm>
                <a:off x="2913128" y="3383889"/>
                <a:ext cx="1632108" cy="927815"/>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2" name="TextBox 11">
            <a:extLst>
              <a:ext uri="{FF2B5EF4-FFF2-40B4-BE49-F238E27FC236}">
                <a16:creationId xmlns:a16="http://schemas.microsoft.com/office/drawing/2014/main" id="{9873D0AA-EA58-0F47-ACA9-C90C3646B3B3}"/>
              </a:ext>
            </a:extLst>
          </p:cNvPr>
          <p:cNvSpPr txBox="1"/>
          <p:nvPr/>
        </p:nvSpPr>
        <p:spPr>
          <a:xfrm>
            <a:off x="1842360" y="2494446"/>
            <a:ext cx="436338" cy="369332"/>
          </a:xfrm>
          <a:prstGeom prst="rect">
            <a:avLst/>
          </a:prstGeom>
          <a:noFill/>
        </p:spPr>
        <p:txBody>
          <a:bodyPr wrap="none" rtlCol="0">
            <a:spAutoFit/>
          </a:bodyPr>
          <a:lstStyle/>
          <a:p>
            <a:r>
              <a:rPr lang="en-US" dirty="0"/>
              <a:t>IR</a:t>
            </a:r>
          </a:p>
        </p:txBody>
      </p:sp>
    </p:spTree>
    <p:extLst>
      <p:ext uri="{BB962C8B-B14F-4D97-AF65-F5344CB8AC3E}">
        <p14:creationId xmlns:p14="http://schemas.microsoft.com/office/powerpoint/2010/main" val="235802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blinds(horizontal)">
                                      <p:cBhvr>
                                        <p:cTn id="7" dur="500"/>
                                        <p:tgtEl>
                                          <p:spTgt spid="1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blinds(horizontal)">
                                      <p:cBhvr>
                                        <p:cTn id="13" dur="500"/>
                                        <p:tgtEl>
                                          <p:spTgt spid="5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blinds(horizontal)">
                                      <p:cBhvr>
                                        <p:cTn id="23" dur="500"/>
                                        <p:tgtEl>
                                          <p:spTgt spid="56"/>
                                        </p:tgtEl>
                                      </p:cBhvr>
                                    </p:animEffect>
                                  </p:childTnLst>
                                </p:cTn>
                              </p:par>
                              <p:par>
                                <p:cTn id="24" presetID="3" presetClass="entr" presetSubtype="1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14"/>
                                        </p:tgtEl>
                                        <p:attrNameLst>
                                          <p:attrName>style.visibility</p:attrName>
                                        </p:attrNameLst>
                                      </p:cBhvr>
                                      <p:to>
                                        <p:strVal val="visible"/>
                                      </p:to>
                                    </p:set>
                                    <p:animEffect transition="in" filter="blinds(horizontal)">
                                      <p:cBhvr>
                                        <p:cTn id="29" dur="500"/>
                                        <p:tgtEl>
                                          <p:spTgt spid="11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blinds(horizontal)">
                                      <p:cBhvr>
                                        <p:cTn id="3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animBg="1"/>
      <p:bldP spid="56" grpId="0" animBg="1"/>
      <p:bldP spid="114" grpId="0" animBg="1"/>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4B046C-6AC8-3B47-A4F4-D9FDEAAA5D9D}"/>
              </a:ext>
            </a:extLst>
          </p:cNvPr>
          <p:cNvSpPr>
            <a:spLocks noGrp="1"/>
          </p:cNvSpPr>
          <p:nvPr>
            <p:ph type="sldNum" sz="quarter" idx="12"/>
          </p:nvPr>
        </p:nvSpPr>
        <p:spPr/>
        <p:txBody>
          <a:bodyPr/>
          <a:lstStyle/>
          <a:p>
            <a:fld id="{4FAB73BC-B049-4115-A692-8D63A059BFB8}" type="slidenum">
              <a:rPr lang="en-US" smtClean="0"/>
              <a:t>24</a:t>
            </a:fld>
            <a:endParaRPr lang="en-US"/>
          </a:p>
        </p:txBody>
      </p:sp>
      <p:sp>
        <p:nvSpPr>
          <p:cNvPr id="3" name="Title 2">
            <a:extLst>
              <a:ext uri="{FF2B5EF4-FFF2-40B4-BE49-F238E27FC236}">
                <a16:creationId xmlns:a16="http://schemas.microsoft.com/office/drawing/2014/main" id="{B133FA48-E114-5349-9D2B-214B7ACC5370}"/>
              </a:ext>
            </a:extLst>
          </p:cNvPr>
          <p:cNvSpPr>
            <a:spLocks noGrp="1"/>
          </p:cNvSpPr>
          <p:nvPr>
            <p:ph type="title"/>
          </p:nvPr>
        </p:nvSpPr>
        <p:spPr>
          <a:xfrm>
            <a:off x="628650" y="365126"/>
            <a:ext cx="7886700" cy="510245"/>
          </a:xfrm>
        </p:spPr>
        <p:txBody>
          <a:bodyPr/>
          <a:lstStyle/>
          <a:p>
            <a:r>
              <a:rPr lang="en-US" sz="4400" dirty="0"/>
              <a:t>Complex Multi-Hop Question Answering</a:t>
            </a:r>
          </a:p>
        </p:txBody>
      </p:sp>
      <p:sp>
        <p:nvSpPr>
          <p:cNvPr id="17" name="TextBox 16">
            <a:extLst>
              <a:ext uri="{FF2B5EF4-FFF2-40B4-BE49-F238E27FC236}">
                <a16:creationId xmlns:a16="http://schemas.microsoft.com/office/drawing/2014/main" id="{6FD2ABB5-1C0B-B44A-9F1B-54213CE1A9AF}"/>
              </a:ext>
            </a:extLst>
          </p:cNvPr>
          <p:cNvSpPr txBox="1"/>
          <p:nvPr/>
        </p:nvSpPr>
        <p:spPr>
          <a:xfrm>
            <a:off x="922674" y="1114100"/>
            <a:ext cx="6234259" cy="646331"/>
          </a:xfrm>
          <a:prstGeom prst="rect">
            <a:avLst/>
          </a:prstGeom>
          <a:noFill/>
        </p:spPr>
        <p:txBody>
          <a:bodyPr wrap="square" rtlCol="0">
            <a:spAutoFit/>
          </a:bodyPr>
          <a:lstStyle/>
          <a:p>
            <a:r>
              <a:rPr lang="en-US" dirty="0"/>
              <a:t>What is the home stadium of Lebron James in the NBA season suspended by COVID? </a:t>
            </a:r>
          </a:p>
        </p:txBody>
      </p:sp>
      <p:graphicFrame>
        <p:nvGraphicFramePr>
          <p:cNvPr id="18" name="Table 17">
            <a:extLst>
              <a:ext uri="{FF2B5EF4-FFF2-40B4-BE49-F238E27FC236}">
                <a16:creationId xmlns:a16="http://schemas.microsoft.com/office/drawing/2014/main" id="{CB58E885-259B-0640-B22F-E517A0928763}"/>
              </a:ext>
            </a:extLst>
          </p:cNvPr>
          <p:cNvGraphicFramePr>
            <a:graphicFrameLocks noGrp="1"/>
          </p:cNvGraphicFramePr>
          <p:nvPr>
            <p:extLst>
              <p:ext uri="{D42A27DB-BD31-4B8C-83A1-F6EECF244321}">
                <p14:modId xmlns:p14="http://schemas.microsoft.com/office/powerpoint/2010/main" val="1161391497"/>
              </p:ext>
            </p:extLst>
          </p:nvPr>
        </p:nvGraphicFramePr>
        <p:xfrm>
          <a:off x="930302" y="2415716"/>
          <a:ext cx="3291840" cy="3291840"/>
        </p:xfrm>
        <a:graphic>
          <a:graphicData uri="http://schemas.openxmlformats.org/drawingml/2006/table">
            <a:tbl>
              <a:tblPr/>
              <a:tblGrid>
                <a:gridCol w="1486893">
                  <a:extLst>
                    <a:ext uri="{9D8B030D-6E8A-4147-A177-3AD203B41FA5}">
                      <a16:colId xmlns:a16="http://schemas.microsoft.com/office/drawing/2014/main" val="679141934"/>
                    </a:ext>
                  </a:extLst>
                </a:gridCol>
                <a:gridCol w="1804947">
                  <a:extLst>
                    <a:ext uri="{9D8B030D-6E8A-4147-A177-3AD203B41FA5}">
                      <a16:colId xmlns:a16="http://schemas.microsoft.com/office/drawing/2014/main" val="2704958263"/>
                    </a:ext>
                  </a:extLst>
                </a:gridCol>
              </a:tblGrid>
              <a:tr h="217348">
                <a:tc>
                  <a:txBody>
                    <a:bodyPr/>
                    <a:lstStyle/>
                    <a:p>
                      <a:pPr algn="ctr"/>
                      <a:r>
                        <a:rPr lang="en-US" dirty="0">
                          <a:solidFill>
                            <a:schemeClr val="tx1"/>
                          </a:solidFill>
                          <a:effectLst/>
                        </a:rPr>
                        <a:t>Year</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effectLst/>
                        </a:rPr>
                        <a:t>Team</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99279472"/>
                  </a:ext>
                </a:extLst>
              </a:tr>
              <a:tr h="242962">
                <a:tc>
                  <a:txBody>
                    <a:bodyPr/>
                    <a:lstStyle/>
                    <a:p>
                      <a:pPr algn="l"/>
                      <a:r>
                        <a:rPr lang="en-US" dirty="0">
                          <a:solidFill>
                            <a:schemeClr val="tx1"/>
                          </a:solidFill>
                          <a:effectLst/>
                        </a:rPr>
                        <a:t>2012-11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kern="1200" dirty="0">
                          <a:solidFill>
                            <a:schemeClr val="tx1"/>
                          </a:solidFill>
                          <a:effectLst/>
                          <a:latin typeface="+mn-lt"/>
                          <a:ea typeface="+mn-ea"/>
                          <a:cs typeface="+mn-cs"/>
                        </a:rPr>
                        <a:t>Miami</a:t>
                      </a:r>
                      <a:endParaRPr lang="en-US"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4060865"/>
                  </a:ext>
                </a:extLst>
              </a:tr>
              <a:tr h="242962">
                <a:tc>
                  <a:txBody>
                    <a:bodyPr/>
                    <a:lstStyle/>
                    <a:p>
                      <a:pPr algn="l"/>
                      <a:r>
                        <a:rPr lang="en-US" dirty="0">
                          <a:solidFill>
                            <a:schemeClr val="tx1"/>
                          </a:solidFill>
                          <a:effectLst/>
                        </a:rPr>
                        <a:t>2013-14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kern="1200" dirty="0">
                          <a:solidFill>
                            <a:schemeClr val="tx1"/>
                          </a:solidFill>
                          <a:effectLst/>
                          <a:latin typeface="+mn-lt"/>
                          <a:ea typeface="+mn-ea"/>
                          <a:cs typeface="+mn-cs"/>
                        </a:rPr>
                        <a:t>Miami</a:t>
                      </a:r>
                      <a:endParaRPr lang="en-US"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7704105"/>
                  </a:ext>
                </a:extLst>
              </a:tr>
              <a:tr h="242962">
                <a:tc>
                  <a:txBody>
                    <a:bodyPr/>
                    <a:lstStyle/>
                    <a:p>
                      <a:pPr algn="l"/>
                      <a:r>
                        <a:rPr lang="en-US" dirty="0">
                          <a:solidFill>
                            <a:schemeClr val="tx1"/>
                          </a:solidFill>
                          <a:effectLst/>
                        </a:rPr>
                        <a:t>2014-15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kern="1200" dirty="0">
                          <a:solidFill>
                            <a:schemeClr val="tx1"/>
                          </a:solidFill>
                          <a:effectLst/>
                          <a:latin typeface="+mn-lt"/>
                          <a:ea typeface="+mn-ea"/>
                          <a:cs typeface="+mn-cs"/>
                        </a:rPr>
                        <a:t>Cleveland</a:t>
                      </a:r>
                      <a:endParaRPr lang="en-US"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2215614"/>
                  </a:ext>
                </a:extLst>
              </a:tr>
              <a:tr h="242962">
                <a:tc>
                  <a:txBody>
                    <a:bodyPr/>
                    <a:lstStyle/>
                    <a:p>
                      <a:pPr algn="l"/>
                      <a:r>
                        <a:rPr lang="en-US" dirty="0">
                          <a:solidFill>
                            <a:schemeClr val="tx1"/>
                          </a:solidFill>
                          <a:effectLst/>
                        </a:rPr>
                        <a:t>2015-16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kern="1200" dirty="0">
                          <a:solidFill>
                            <a:schemeClr val="tx1"/>
                          </a:solidFill>
                          <a:effectLst/>
                          <a:latin typeface="+mn-lt"/>
                          <a:ea typeface="+mn-ea"/>
                          <a:cs typeface="+mn-cs"/>
                        </a:rPr>
                        <a:t>Cleveland</a:t>
                      </a:r>
                      <a:endParaRPr lang="en-US"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1186865"/>
                  </a:ext>
                </a:extLst>
              </a:tr>
              <a:tr h="242962">
                <a:tc>
                  <a:txBody>
                    <a:bodyPr/>
                    <a:lstStyle/>
                    <a:p>
                      <a:pPr algn="l"/>
                      <a:r>
                        <a:rPr lang="en-US" dirty="0">
                          <a:solidFill>
                            <a:schemeClr val="tx1"/>
                          </a:solidFill>
                          <a:effectLst/>
                        </a:rPr>
                        <a:t>2016-17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kern="1200" dirty="0">
                          <a:solidFill>
                            <a:schemeClr val="tx1"/>
                          </a:solidFill>
                          <a:effectLst/>
                          <a:latin typeface="+mn-lt"/>
                          <a:ea typeface="+mn-ea"/>
                          <a:cs typeface="+mn-cs"/>
                        </a:rPr>
                        <a:t>Cleveland</a:t>
                      </a:r>
                      <a:endParaRPr lang="en-US"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6708477"/>
                  </a:ext>
                </a:extLst>
              </a:tr>
              <a:tr h="242962">
                <a:tc>
                  <a:txBody>
                    <a:bodyPr/>
                    <a:lstStyle/>
                    <a:p>
                      <a:pPr algn="l"/>
                      <a:r>
                        <a:rPr lang="en-US" dirty="0">
                          <a:solidFill>
                            <a:schemeClr val="tx1"/>
                          </a:solidFill>
                          <a:effectLst/>
                        </a:rPr>
                        <a:t>2017-18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kern="1200" dirty="0">
                          <a:solidFill>
                            <a:schemeClr val="tx1"/>
                          </a:solidFill>
                          <a:effectLst/>
                          <a:latin typeface="+mn-lt"/>
                          <a:ea typeface="+mn-ea"/>
                          <a:cs typeface="+mn-cs"/>
                        </a:rPr>
                        <a:t>Cleveland</a:t>
                      </a:r>
                      <a:endParaRPr lang="en-US"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7061662"/>
                  </a:ext>
                </a:extLst>
              </a:tr>
              <a:tr h="242962">
                <a:tc>
                  <a:txBody>
                    <a:bodyPr/>
                    <a:lstStyle/>
                    <a:p>
                      <a:pPr algn="l"/>
                      <a:r>
                        <a:rPr lang="en-US" u="none" strike="noStrike" dirty="0">
                          <a:solidFill>
                            <a:schemeClr val="tx1"/>
                          </a:solidFill>
                          <a:effectLst/>
                        </a:rPr>
                        <a:t>2018–19</a:t>
                      </a:r>
                      <a:endParaRPr lang="en-US"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kern="1200" dirty="0">
                          <a:solidFill>
                            <a:schemeClr val="tx1"/>
                          </a:solidFill>
                          <a:effectLst/>
                          <a:latin typeface="+mn-lt"/>
                          <a:ea typeface="+mn-ea"/>
                          <a:cs typeface="+mn-cs"/>
                        </a:rPr>
                        <a:t>L.A. Lakers</a:t>
                      </a:r>
                      <a:endParaRPr lang="en-US"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4351510"/>
                  </a:ext>
                </a:extLst>
              </a:tr>
              <a:tr h="242962">
                <a:tc>
                  <a:txBody>
                    <a:bodyPr/>
                    <a:lstStyle/>
                    <a:p>
                      <a:pPr algn="l"/>
                      <a:r>
                        <a:rPr lang="en-US" u="none" strike="noStrike" dirty="0">
                          <a:solidFill>
                            <a:schemeClr val="accent2"/>
                          </a:solidFill>
                          <a:effectLst/>
                        </a:rPr>
                        <a:t>2019–20</a:t>
                      </a:r>
                      <a:endParaRPr lang="en-US" dirty="0">
                        <a:solidFill>
                          <a:schemeClr val="accent2"/>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sng" kern="1200" dirty="0">
                          <a:solidFill>
                            <a:schemeClr val="tx1"/>
                          </a:solidFill>
                          <a:effectLst/>
                          <a:latin typeface="+mn-lt"/>
                          <a:ea typeface="+mn-ea"/>
                          <a:cs typeface="+mn-cs"/>
                          <a:hlinkClick r:id="rId3"/>
                        </a:rPr>
                        <a:t>L.A. Lakers</a:t>
                      </a:r>
                      <a:endParaRPr lang="en-US"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5451638"/>
                  </a:ext>
                </a:extLst>
              </a:tr>
            </a:tbl>
          </a:graphicData>
        </a:graphic>
      </p:graphicFrame>
      <p:sp>
        <p:nvSpPr>
          <p:cNvPr id="20" name="Rectangle 19">
            <a:extLst>
              <a:ext uri="{FF2B5EF4-FFF2-40B4-BE49-F238E27FC236}">
                <a16:creationId xmlns:a16="http://schemas.microsoft.com/office/drawing/2014/main" id="{9212D3FE-75D5-E845-99D8-75849AC2BF29}"/>
              </a:ext>
            </a:extLst>
          </p:cNvPr>
          <p:cNvSpPr/>
          <p:nvPr/>
        </p:nvSpPr>
        <p:spPr>
          <a:xfrm>
            <a:off x="835850" y="2052466"/>
            <a:ext cx="3537366" cy="338554"/>
          </a:xfrm>
          <a:prstGeom prst="rect">
            <a:avLst/>
          </a:prstGeom>
        </p:spPr>
        <p:txBody>
          <a:bodyPr wrap="square">
            <a:spAutoFit/>
          </a:bodyPr>
          <a:lstStyle/>
          <a:p>
            <a:r>
              <a:rPr lang="en-US" sz="1600" i="1" dirty="0">
                <a:latin typeface="Arial" panose="020B0604020202020204" pitchFamily="34" charset="0"/>
              </a:rPr>
              <a:t>List of NBA Teams of Lebron James</a:t>
            </a:r>
            <a:endParaRPr lang="en-US" sz="1600" i="1" dirty="0"/>
          </a:p>
        </p:txBody>
      </p:sp>
      <p:grpSp>
        <p:nvGrpSpPr>
          <p:cNvPr id="11" name="Group 10">
            <a:extLst>
              <a:ext uri="{FF2B5EF4-FFF2-40B4-BE49-F238E27FC236}">
                <a16:creationId xmlns:a16="http://schemas.microsoft.com/office/drawing/2014/main" id="{A3908CC9-3355-3B48-9A85-D434822C6EBC}"/>
              </a:ext>
            </a:extLst>
          </p:cNvPr>
          <p:cNvGrpSpPr/>
          <p:nvPr/>
        </p:nvGrpSpPr>
        <p:grpSpPr>
          <a:xfrm>
            <a:off x="4430864" y="2052466"/>
            <a:ext cx="3684693" cy="1696881"/>
            <a:chOff x="4430864" y="2033981"/>
            <a:chExt cx="3684693" cy="1696881"/>
          </a:xfrm>
        </p:grpSpPr>
        <p:sp>
          <p:nvSpPr>
            <p:cNvPr id="29" name="Rectangle 28">
              <a:extLst>
                <a:ext uri="{FF2B5EF4-FFF2-40B4-BE49-F238E27FC236}">
                  <a16:creationId xmlns:a16="http://schemas.microsoft.com/office/drawing/2014/main" id="{DED45463-B0F7-FD41-AAD7-FE6F379D85D7}"/>
                </a:ext>
              </a:extLst>
            </p:cNvPr>
            <p:cNvSpPr/>
            <p:nvPr/>
          </p:nvSpPr>
          <p:spPr>
            <a:xfrm>
              <a:off x="4572000" y="2161202"/>
              <a:ext cx="3543557" cy="1569660"/>
            </a:xfrm>
            <a:prstGeom prst="rect">
              <a:avLst/>
            </a:prstGeom>
            <a:ln w="12700">
              <a:solidFill>
                <a:schemeClr val="tx1"/>
              </a:solidFill>
            </a:ln>
          </p:spPr>
          <p:txBody>
            <a:bodyPr wrap="square">
              <a:spAutoFit/>
            </a:bodyPr>
            <a:lstStyle/>
            <a:p>
              <a:r>
                <a:rPr lang="en-US" sz="1600" dirty="0">
                  <a:solidFill>
                    <a:schemeClr val="accent2"/>
                  </a:solidFill>
                  <a:latin typeface="Arial" panose="020B0604020202020204" pitchFamily="34" charset="0"/>
                </a:rPr>
                <a:t>The 2019–20 NBA season </a:t>
              </a:r>
              <a:r>
                <a:rPr lang="en-US" sz="1600" dirty="0">
                  <a:latin typeface="Arial" panose="020B0604020202020204" pitchFamily="34" charset="0"/>
                </a:rPr>
                <a:t>was the 74th ... The regular season</a:t>
              </a:r>
            </a:p>
            <a:p>
              <a:r>
                <a:rPr lang="en-US" sz="1600" dirty="0">
                  <a:latin typeface="Arial" panose="020B0604020202020204" pitchFamily="34" charset="0"/>
                </a:rPr>
                <a:t>began on October 22, 2019, and originally …. However, the season was suspended on March 11 as a result of the </a:t>
              </a:r>
              <a:r>
                <a:rPr lang="en-US" sz="1600" dirty="0">
                  <a:solidFill>
                    <a:schemeClr val="accent2"/>
                  </a:solidFill>
                  <a:latin typeface="Arial" panose="020B0604020202020204" pitchFamily="34" charset="0"/>
                </a:rPr>
                <a:t>COVID-19 pandemic</a:t>
              </a:r>
              <a:r>
                <a:rPr lang="en-US" sz="1600" dirty="0">
                  <a:latin typeface="Arial" panose="020B0604020202020204" pitchFamily="34" charset="0"/>
                </a:rPr>
                <a:t>.</a:t>
              </a:r>
              <a:endParaRPr lang="en-US" sz="1600" dirty="0"/>
            </a:p>
          </p:txBody>
        </p:sp>
        <p:sp>
          <p:nvSpPr>
            <p:cNvPr id="10" name="Oval 9">
              <a:extLst>
                <a:ext uri="{FF2B5EF4-FFF2-40B4-BE49-F238E27FC236}">
                  <a16:creationId xmlns:a16="http://schemas.microsoft.com/office/drawing/2014/main" id="{6657AF92-AEE0-FE40-ADC0-D2E7EA90ED11}"/>
                </a:ext>
              </a:extLst>
            </p:cNvPr>
            <p:cNvSpPr/>
            <p:nvPr/>
          </p:nvSpPr>
          <p:spPr>
            <a:xfrm>
              <a:off x="4430864" y="2033981"/>
              <a:ext cx="282272" cy="25444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grpSp>
      <p:grpSp>
        <p:nvGrpSpPr>
          <p:cNvPr id="12" name="Group 11">
            <a:extLst>
              <a:ext uri="{FF2B5EF4-FFF2-40B4-BE49-F238E27FC236}">
                <a16:creationId xmlns:a16="http://schemas.microsoft.com/office/drawing/2014/main" id="{277DCF9D-1C01-E14D-A443-076FC1EB45F9}"/>
              </a:ext>
            </a:extLst>
          </p:cNvPr>
          <p:cNvGrpSpPr/>
          <p:nvPr/>
        </p:nvGrpSpPr>
        <p:grpSpPr>
          <a:xfrm>
            <a:off x="4430864" y="3747721"/>
            <a:ext cx="3684693" cy="1943103"/>
            <a:chOff x="4430864" y="3800797"/>
            <a:chExt cx="3684693" cy="1943103"/>
          </a:xfrm>
        </p:grpSpPr>
        <p:sp>
          <p:nvSpPr>
            <p:cNvPr id="9" name="Rectangle 8">
              <a:extLst>
                <a:ext uri="{FF2B5EF4-FFF2-40B4-BE49-F238E27FC236}">
                  <a16:creationId xmlns:a16="http://schemas.microsoft.com/office/drawing/2014/main" id="{4ED54542-9BE1-9642-B9F9-083A6C57E149}"/>
                </a:ext>
              </a:extLst>
            </p:cNvPr>
            <p:cNvSpPr/>
            <p:nvPr/>
          </p:nvSpPr>
          <p:spPr>
            <a:xfrm>
              <a:off x="4571999" y="3928018"/>
              <a:ext cx="3543558" cy="1815882"/>
            </a:xfrm>
            <a:prstGeom prst="rect">
              <a:avLst/>
            </a:prstGeom>
            <a:ln w="12700">
              <a:solidFill>
                <a:schemeClr val="tx1"/>
              </a:solidFill>
            </a:ln>
          </p:spPr>
          <p:txBody>
            <a:bodyPr wrap="square">
              <a:spAutoFit/>
            </a:bodyPr>
            <a:lstStyle/>
            <a:p>
              <a:r>
                <a:rPr lang="en-US" sz="1600" dirty="0">
                  <a:latin typeface="Arial" panose="020B0604020202020204" pitchFamily="34" charset="0"/>
                </a:rPr>
                <a:t>The </a:t>
              </a:r>
              <a:r>
                <a:rPr lang="en-US" sz="1600" u="sng" dirty="0">
                  <a:solidFill>
                    <a:schemeClr val="accent1"/>
                  </a:solidFill>
                  <a:latin typeface="Arial" panose="020B0604020202020204" pitchFamily="34" charset="0"/>
                </a:rPr>
                <a:t>Los Angeles Lakers </a:t>
              </a:r>
              <a:r>
                <a:rPr lang="en-US" sz="1600" dirty="0">
                  <a:latin typeface="Arial" panose="020B0604020202020204" pitchFamily="34" charset="0"/>
                </a:rPr>
                <a:t>are an professional basketball team based in Los Angeles. The Lakers compete in the NBA as a member of the league's Western Conference Pacific Division. The Lakers play their home games at </a:t>
              </a:r>
              <a:r>
                <a:rPr lang="en-US" sz="1600" dirty="0">
                  <a:solidFill>
                    <a:srgbClr val="7030A0"/>
                  </a:solidFill>
                  <a:latin typeface="Arial" panose="020B0604020202020204" pitchFamily="34" charset="0"/>
                </a:rPr>
                <a:t>Staples Center</a:t>
              </a:r>
              <a:endParaRPr lang="en-US" sz="1600" dirty="0"/>
            </a:p>
          </p:txBody>
        </p:sp>
        <p:sp>
          <p:nvSpPr>
            <p:cNvPr id="43" name="Oval 42">
              <a:extLst>
                <a:ext uri="{FF2B5EF4-FFF2-40B4-BE49-F238E27FC236}">
                  <a16:creationId xmlns:a16="http://schemas.microsoft.com/office/drawing/2014/main" id="{70629345-A56A-0A4B-9FEB-BCA27478B7C8}"/>
                </a:ext>
              </a:extLst>
            </p:cNvPr>
            <p:cNvSpPr/>
            <p:nvPr/>
          </p:nvSpPr>
          <p:spPr>
            <a:xfrm>
              <a:off x="4430864" y="3800797"/>
              <a:ext cx="282272" cy="25444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grpSp>
      <p:sp>
        <p:nvSpPr>
          <p:cNvPr id="44" name="Oval 43">
            <a:extLst>
              <a:ext uri="{FF2B5EF4-FFF2-40B4-BE49-F238E27FC236}">
                <a16:creationId xmlns:a16="http://schemas.microsoft.com/office/drawing/2014/main" id="{8EF4CAAE-2F1E-2C44-B159-EDD62E8B38D8}"/>
              </a:ext>
            </a:extLst>
          </p:cNvPr>
          <p:cNvSpPr/>
          <p:nvPr/>
        </p:nvSpPr>
        <p:spPr>
          <a:xfrm>
            <a:off x="781538" y="2368030"/>
            <a:ext cx="282272" cy="25444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pic>
        <p:nvPicPr>
          <p:cNvPr id="45" name="Picture 2" descr="Answering Complex Open-domain Questions at Scale | SAIL Blog">
            <a:extLst>
              <a:ext uri="{FF2B5EF4-FFF2-40B4-BE49-F238E27FC236}">
                <a16:creationId xmlns:a16="http://schemas.microsoft.com/office/drawing/2014/main" id="{F559ED6F-BD7A-244E-B1CB-C3B704FCD3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383" t="41571" r="64451" b="31265"/>
          <a:stretch/>
        </p:blipFill>
        <p:spPr bwMode="auto">
          <a:xfrm>
            <a:off x="7269276" y="1164964"/>
            <a:ext cx="846281" cy="89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0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500"/>
                                        <p:tgtEl>
                                          <p:spTgt spid="2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blinds(horizontal)">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A6BE-0759-194A-AC4F-7F0DF485866C}"/>
              </a:ext>
            </a:extLst>
          </p:cNvPr>
          <p:cNvSpPr>
            <a:spLocks noGrp="1"/>
          </p:cNvSpPr>
          <p:nvPr>
            <p:ph type="title"/>
          </p:nvPr>
        </p:nvSpPr>
        <p:spPr/>
        <p:txBody>
          <a:bodyPr/>
          <a:lstStyle/>
          <a:p>
            <a:r>
              <a:rPr lang="en-US" dirty="0"/>
              <a:t>Heterogeneous Information Integration</a:t>
            </a:r>
          </a:p>
        </p:txBody>
      </p:sp>
      <p:sp>
        <p:nvSpPr>
          <p:cNvPr id="4" name="Slide Number Placeholder 3">
            <a:extLst>
              <a:ext uri="{FF2B5EF4-FFF2-40B4-BE49-F238E27FC236}">
                <a16:creationId xmlns:a16="http://schemas.microsoft.com/office/drawing/2014/main" id="{E76F09E6-825F-E349-B1C9-CA6055A6F9CE}"/>
              </a:ext>
            </a:extLst>
          </p:cNvPr>
          <p:cNvSpPr>
            <a:spLocks noGrp="1"/>
          </p:cNvSpPr>
          <p:nvPr>
            <p:ph type="sldNum" sz="quarter" idx="12"/>
          </p:nvPr>
        </p:nvSpPr>
        <p:spPr/>
        <p:txBody>
          <a:bodyPr/>
          <a:lstStyle/>
          <a:p>
            <a:fld id="{4FAB73BC-B049-4115-A692-8D63A059BFB8}" type="slidenum">
              <a:rPr lang="en-US" smtClean="0"/>
              <a:t>25</a:t>
            </a:fld>
            <a:endParaRPr lang="en-US"/>
          </a:p>
        </p:txBody>
      </p:sp>
      <p:sp>
        <p:nvSpPr>
          <p:cNvPr id="72" name="Rounded Rectangle 71">
            <a:extLst>
              <a:ext uri="{FF2B5EF4-FFF2-40B4-BE49-F238E27FC236}">
                <a16:creationId xmlns:a16="http://schemas.microsoft.com/office/drawing/2014/main" id="{05606364-E99F-1B42-A6EF-F80AC4A272CE}"/>
              </a:ext>
            </a:extLst>
          </p:cNvPr>
          <p:cNvSpPr/>
          <p:nvPr/>
        </p:nvSpPr>
        <p:spPr>
          <a:xfrm>
            <a:off x="3421179" y="1999159"/>
            <a:ext cx="2350860" cy="455045"/>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Unified QA Model</a:t>
            </a:r>
          </a:p>
        </p:txBody>
      </p:sp>
      <p:sp>
        <p:nvSpPr>
          <p:cNvPr id="12" name="TextBox 11">
            <a:extLst>
              <a:ext uri="{FF2B5EF4-FFF2-40B4-BE49-F238E27FC236}">
                <a16:creationId xmlns:a16="http://schemas.microsoft.com/office/drawing/2014/main" id="{06A82481-BDC8-3D43-8667-6B0267744C26}"/>
              </a:ext>
            </a:extLst>
          </p:cNvPr>
          <p:cNvSpPr txBox="1"/>
          <p:nvPr/>
        </p:nvSpPr>
        <p:spPr>
          <a:xfrm>
            <a:off x="1127003" y="5423434"/>
            <a:ext cx="1292341" cy="369332"/>
          </a:xfrm>
          <a:prstGeom prst="rect">
            <a:avLst/>
          </a:prstGeom>
          <a:noFill/>
        </p:spPr>
        <p:txBody>
          <a:bodyPr wrap="none" rtlCol="0">
            <a:spAutoFit/>
          </a:bodyPr>
          <a:lstStyle/>
          <a:p>
            <a:r>
              <a:rPr lang="en-US" dirty="0"/>
              <a:t>Challenges</a:t>
            </a:r>
          </a:p>
        </p:txBody>
      </p:sp>
      <p:sp>
        <p:nvSpPr>
          <p:cNvPr id="13" name="TextBox 12">
            <a:extLst>
              <a:ext uri="{FF2B5EF4-FFF2-40B4-BE49-F238E27FC236}">
                <a16:creationId xmlns:a16="http://schemas.microsoft.com/office/drawing/2014/main" id="{2CF5856D-722F-8746-9C51-A011359330D8}"/>
              </a:ext>
            </a:extLst>
          </p:cNvPr>
          <p:cNvSpPr txBox="1"/>
          <p:nvPr/>
        </p:nvSpPr>
        <p:spPr>
          <a:xfrm>
            <a:off x="4919857" y="5918193"/>
            <a:ext cx="1340432" cy="369332"/>
          </a:xfrm>
          <a:prstGeom prst="rect">
            <a:avLst/>
          </a:prstGeom>
          <a:noFill/>
        </p:spPr>
        <p:txBody>
          <a:bodyPr wrap="none" rtlCol="0">
            <a:spAutoFit/>
          </a:bodyPr>
          <a:lstStyle/>
          <a:p>
            <a:r>
              <a:rPr lang="en-US" dirty="0"/>
              <a:t>Integration</a:t>
            </a:r>
          </a:p>
        </p:txBody>
      </p:sp>
      <p:grpSp>
        <p:nvGrpSpPr>
          <p:cNvPr id="15" name="Group 14">
            <a:extLst>
              <a:ext uri="{FF2B5EF4-FFF2-40B4-BE49-F238E27FC236}">
                <a16:creationId xmlns:a16="http://schemas.microsoft.com/office/drawing/2014/main" id="{806C0B59-65EA-504B-B341-5D5AC0194787}"/>
              </a:ext>
            </a:extLst>
          </p:cNvPr>
          <p:cNvGrpSpPr/>
          <p:nvPr/>
        </p:nvGrpSpPr>
        <p:grpSpPr>
          <a:xfrm>
            <a:off x="3138439" y="5245271"/>
            <a:ext cx="963725" cy="1042254"/>
            <a:chOff x="2674397" y="4960938"/>
            <a:chExt cx="963725" cy="1042254"/>
          </a:xfrm>
        </p:grpSpPr>
        <p:pic>
          <p:nvPicPr>
            <p:cNvPr id="1030" name="Picture 6" descr="Image result for dataset icon">
              <a:extLst>
                <a:ext uri="{FF2B5EF4-FFF2-40B4-BE49-F238E27FC236}">
                  <a16:creationId xmlns:a16="http://schemas.microsoft.com/office/drawing/2014/main" id="{04911A53-BD46-FB4B-8274-C47C140CA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117" y="4960938"/>
              <a:ext cx="811503" cy="81150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1676976C-81A0-AB4D-8F48-544EAD5D7C24}"/>
                </a:ext>
              </a:extLst>
            </p:cNvPr>
            <p:cNvSpPr txBox="1"/>
            <p:nvPr/>
          </p:nvSpPr>
          <p:spPr>
            <a:xfrm>
              <a:off x="2674397" y="5633860"/>
              <a:ext cx="963725" cy="369332"/>
            </a:xfrm>
            <a:prstGeom prst="rect">
              <a:avLst/>
            </a:prstGeom>
            <a:noFill/>
          </p:spPr>
          <p:txBody>
            <a:bodyPr wrap="none" rtlCol="0">
              <a:spAutoFit/>
            </a:bodyPr>
            <a:lstStyle/>
            <a:p>
              <a:r>
                <a:rPr lang="en-US" dirty="0"/>
                <a:t>Dataset</a:t>
              </a:r>
            </a:p>
          </p:txBody>
        </p:sp>
      </p:grpSp>
      <p:grpSp>
        <p:nvGrpSpPr>
          <p:cNvPr id="8" name="Group 7">
            <a:extLst>
              <a:ext uri="{FF2B5EF4-FFF2-40B4-BE49-F238E27FC236}">
                <a16:creationId xmlns:a16="http://schemas.microsoft.com/office/drawing/2014/main" id="{AFEB3878-A463-EC48-9B1E-1FCC6A73BB53}"/>
              </a:ext>
            </a:extLst>
          </p:cNvPr>
          <p:cNvGrpSpPr/>
          <p:nvPr/>
        </p:nvGrpSpPr>
        <p:grpSpPr>
          <a:xfrm>
            <a:off x="3603623" y="3106973"/>
            <a:ext cx="2096386" cy="1235034"/>
            <a:chOff x="3603623" y="2393467"/>
            <a:chExt cx="2096386" cy="1235034"/>
          </a:xfrm>
        </p:grpSpPr>
        <p:sp>
          <p:nvSpPr>
            <p:cNvPr id="50" name="Freeform 49">
              <a:extLst>
                <a:ext uri="{FF2B5EF4-FFF2-40B4-BE49-F238E27FC236}">
                  <a16:creationId xmlns:a16="http://schemas.microsoft.com/office/drawing/2014/main" id="{ADB8A7B8-4666-7848-B140-2C75F4C79B6E}"/>
                </a:ext>
              </a:extLst>
            </p:cNvPr>
            <p:cNvSpPr/>
            <p:nvPr/>
          </p:nvSpPr>
          <p:spPr>
            <a:xfrm>
              <a:off x="3603623" y="2393467"/>
              <a:ext cx="2096386" cy="1235034"/>
            </a:xfrm>
            <a:custGeom>
              <a:avLst/>
              <a:gdLst>
                <a:gd name="connsiteX0" fmla="*/ 205843 w 2096386"/>
                <a:gd name="connsiteY0" fmla="*/ 0 h 1235034"/>
                <a:gd name="connsiteX1" fmla="*/ 1890543 w 2096386"/>
                <a:gd name="connsiteY1" fmla="*/ 0 h 1235034"/>
                <a:gd name="connsiteX2" fmla="*/ 2096386 w 2096386"/>
                <a:gd name="connsiteY2" fmla="*/ 205843 h 1235034"/>
                <a:gd name="connsiteX3" fmla="*/ 2096386 w 2096386"/>
                <a:gd name="connsiteY3" fmla="*/ 299175 h 1235034"/>
                <a:gd name="connsiteX4" fmla="*/ 1998735 w 2096386"/>
                <a:gd name="connsiteY4" fmla="*/ 325992 h 1235034"/>
                <a:gd name="connsiteX5" fmla="*/ 1692381 w 2096386"/>
                <a:gd name="connsiteY5" fmla="*/ 617517 h 1235034"/>
                <a:gd name="connsiteX6" fmla="*/ 1998735 w 2096386"/>
                <a:gd name="connsiteY6" fmla="*/ 909042 h 1235034"/>
                <a:gd name="connsiteX7" fmla="*/ 2096386 w 2096386"/>
                <a:gd name="connsiteY7" fmla="*/ 935860 h 1235034"/>
                <a:gd name="connsiteX8" fmla="*/ 2096386 w 2096386"/>
                <a:gd name="connsiteY8" fmla="*/ 1029191 h 1235034"/>
                <a:gd name="connsiteX9" fmla="*/ 1890543 w 2096386"/>
                <a:gd name="connsiteY9" fmla="*/ 1235034 h 1235034"/>
                <a:gd name="connsiteX10" fmla="*/ 205843 w 2096386"/>
                <a:gd name="connsiteY10" fmla="*/ 1235034 h 1235034"/>
                <a:gd name="connsiteX11" fmla="*/ 0 w 2096386"/>
                <a:gd name="connsiteY11" fmla="*/ 1029191 h 1235034"/>
                <a:gd name="connsiteX12" fmla="*/ 0 w 2096386"/>
                <a:gd name="connsiteY12" fmla="*/ 945461 h 1235034"/>
                <a:gd name="connsiteX13" fmla="*/ 25500 w 2096386"/>
                <a:gd name="connsiteY13" fmla="*/ 941456 h 1235034"/>
                <a:gd name="connsiteX14" fmla="*/ 449885 w 2096386"/>
                <a:gd name="connsiteY14" fmla="*/ 617517 h 1235034"/>
                <a:gd name="connsiteX15" fmla="*/ 25500 w 2096386"/>
                <a:gd name="connsiteY15" fmla="*/ 293578 h 1235034"/>
                <a:gd name="connsiteX16" fmla="*/ 0 w 2096386"/>
                <a:gd name="connsiteY16" fmla="*/ 289573 h 1235034"/>
                <a:gd name="connsiteX17" fmla="*/ 0 w 2096386"/>
                <a:gd name="connsiteY17" fmla="*/ 205843 h 1235034"/>
                <a:gd name="connsiteX18" fmla="*/ 205843 w 2096386"/>
                <a:gd name="connsiteY18" fmla="*/ 0 h 12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96386" h="1235034">
                  <a:moveTo>
                    <a:pt x="205843" y="0"/>
                  </a:moveTo>
                  <a:lnTo>
                    <a:pt x="1890543" y="0"/>
                  </a:lnTo>
                  <a:cubicBezTo>
                    <a:pt x="2004227" y="0"/>
                    <a:pt x="2096386" y="92159"/>
                    <a:pt x="2096386" y="205843"/>
                  </a:cubicBezTo>
                  <a:lnTo>
                    <a:pt x="2096386" y="299175"/>
                  </a:lnTo>
                  <a:lnTo>
                    <a:pt x="1998735" y="325992"/>
                  </a:lnTo>
                  <a:cubicBezTo>
                    <a:pt x="1813903" y="389172"/>
                    <a:pt x="1692381" y="496164"/>
                    <a:pt x="1692381" y="617517"/>
                  </a:cubicBezTo>
                  <a:cubicBezTo>
                    <a:pt x="1692381" y="738870"/>
                    <a:pt x="1813903" y="845863"/>
                    <a:pt x="1998735" y="909042"/>
                  </a:cubicBezTo>
                  <a:lnTo>
                    <a:pt x="2096386" y="935860"/>
                  </a:lnTo>
                  <a:lnTo>
                    <a:pt x="2096386" y="1029191"/>
                  </a:lnTo>
                  <a:cubicBezTo>
                    <a:pt x="2096386" y="1142875"/>
                    <a:pt x="2004227" y="1235034"/>
                    <a:pt x="1890543" y="1235034"/>
                  </a:cubicBezTo>
                  <a:lnTo>
                    <a:pt x="205843" y="1235034"/>
                  </a:lnTo>
                  <a:cubicBezTo>
                    <a:pt x="92159" y="1235034"/>
                    <a:pt x="0" y="1142875"/>
                    <a:pt x="0" y="1029191"/>
                  </a:cubicBezTo>
                  <a:lnTo>
                    <a:pt x="0" y="945461"/>
                  </a:lnTo>
                  <a:lnTo>
                    <a:pt x="25500" y="941456"/>
                  </a:lnTo>
                  <a:cubicBezTo>
                    <a:pt x="274894" y="888086"/>
                    <a:pt x="449885" y="763141"/>
                    <a:pt x="449885" y="617517"/>
                  </a:cubicBezTo>
                  <a:cubicBezTo>
                    <a:pt x="449885" y="471894"/>
                    <a:pt x="274894" y="346949"/>
                    <a:pt x="25500" y="293578"/>
                  </a:cubicBezTo>
                  <a:lnTo>
                    <a:pt x="0" y="289573"/>
                  </a:lnTo>
                  <a:lnTo>
                    <a:pt x="0" y="205843"/>
                  </a:lnTo>
                  <a:cubicBezTo>
                    <a:pt x="0" y="92159"/>
                    <a:pt x="92159" y="0"/>
                    <a:pt x="205843"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3" name="Picture 52" descr="Text&#10;&#10;Description automatically generated with low confidence">
              <a:extLst>
                <a:ext uri="{FF2B5EF4-FFF2-40B4-BE49-F238E27FC236}">
                  <a16:creationId xmlns:a16="http://schemas.microsoft.com/office/drawing/2014/main" id="{2C4E34BA-E822-984C-ADAB-DCDD71F629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6332" y="2601751"/>
              <a:ext cx="770968" cy="742350"/>
            </a:xfrm>
            <a:prstGeom prst="rect">
              <a:avLst/>
            </a:prstGeom>
          </p:spPr>
        </p:pic>
      </p:grpSp>
      <p:grpSp>
        <p:nvGrpSpPr>
          <p:cNvPr id="7" name="Group 6">
            <a:extLst>
              <a:ext uri="{FF2B5EF4-FFF2-40B4-BE49-F238E27FC236}">
                <a16:creationId xmlns:a16="http://schemas.microsoft.com/office/drawing/2014/main" id="{7056ED6D-3C13-2340-B26B-9660D9BA90AF}"/>
              </a:ext>
            </a:extLst>
          </p:cNvPr>
          <p:cNvGrpSpPr/>
          <p:nvPr/>
        </p:nvGrpSpPr>
        <p:grpSpPr>
          <a:xfrm>
            <a:off x="691759" y="3106973"/>
            <a:ext cx="2629912" cy="1235034"/>
            <a:chOff x="738177" y="4210505"/>
            <a:chExt cx="2629912" cy="1235034"/>
          </a:xfrm>
        </p:grpSpPr>
        <p:sp>
          <p:nvSpPr>
            <p:cNvPr id="52" name="Freeform 51">
              <a:extLst>
                <a:ext uri="{FF2B5EF4-FFF2-40B4-BE49-F238E27FC236}">
                  <a16:creationId xmlns:a16="http://schemas.microsoft.com/office/drawing/2014/main" id="{7468214A-1267-994C-9DAF-9A127210201F}"/>
                </a:ext>
              </a:extLst>
            </p:cNvPr>
            <p:cNvSpPr/>
            <p:nvPr/>
          </p:nvSpPr>
          <p:spPr>
            <a:xfrm>
              <a:off x="738177" y="4210505"/>
              <a:ext cx="2629912" cy="1235034"/>
            </a:xfrm>
            <a:custGeom>
              <a:avLst/>
              <a:gdLst>
                <a:gd name="connsiteX0" fmla="*/ 205843 w 2629912"/>
                <a:gd name="connsiteY0" fmla="*/ 0 h 1235034"/>
                <a:gd name="connsiteX1" fmla="*/ 1890544 w 2629912"/>
                <a:gd name="connsiteY1" fmla="*/ 0 h 1235034"/>
                <a:gd name="connsiteX2" fmla="*/ 2096387 w 2629912"/>
                <a:gd name="connsiteY2" fmla="*/ 205843 h 1235034"/>
                <a:gd name="connsiteX3" fmla="*/ 2096387 w 2629912"/>
                <a:gd name="connsiteY3" fmla="*/ 296064 h 1235034"/>
                <a:gd name="connsiteX4" fmla="*/ 2205527 w 2629912"/>
                <a:gd name="connsiteY4" fmla="*/ 313205 h 1235034"/>
                <a:gd name="connsiteX5" fmla="*/ 2629912 w 2629912"/>
                <a:gd name="connsiteY5" fmla="*/ 637144 h 1235034"/>
                <a:gd name="connsiteX6" fmla="*/ 2205527 w 2629912"/>
                <a:gd name="connsiteY6" fmla="*/ 961083 h 1235034"/>
                <a:gd name="connsiteX7" fmla="*/ 2096387 w 2629912"/>
                <a:gd name="connsiteY7" fmla="*/ 978225 h 1235034"/>
                <a:gd name="connsiteX8" fmla="*/ 2096387 w 2629912"/>
                <a:gd name="connsiteY8" fmla="*/ 1029191 h 1235034"/>
                <a:gd name="connsiteX9" fmla="*/ 1890544 w 2629912"/>
                <a:gd name="connsiteY9" fmla="*/ 1235034 h 1235034"/>
                <a:gd name="connsiteX10" fmla="*/ 205843 w 2629912"/>
                <a:gd name="connsiteY10" fmla="*/ 1235034 h 1235034"/>
                <a:gd name="connsiteX11" fmla="*/ 0 w 2629912"/>
                <a:gd name="connsiteY11" fmla="*/ 1029191 h 1235034"/>
                <a:gd name="connsiteX12" fmla="*/ 0 w 2629912"/>
                <a:gd name="connsiteY12" fmla="*/ 205843 h 1235034"/>
                <a:gd name="connsiteX13" fmla="*/ 205843 w 2629912"/>
                <a:gd name="connsiteY13" fmla="*/ 0 h 12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29912" h="1235034">
                  <a:moveTo>
                    <a:pt x="205843" y="0"/>
                  </a:moveTo>
                  <a:lnTo>
                    <a:pt x="1890544" y="0"/>
                  </a:lnTo>
                  <a:cubicBezTo>
                    <a:pt x="2004228" y="0"/>
                    <a:pt x="2096387" y="92159"/>
                    <a:pt x="2096387" y="205843"/>
                  </a:cubicBezTo>
                  <a:lnTo>
                    <a:pt x="2096387" y="296064"/>
                  </a:lnTo>
                  <a:lnTo>
                    <a:pt x="2205527" y="313205"/>
                  </a:lnTo>
                  <a:cubicBezTo>
                    <a:pt x="2454921" y="366576"/>
                    <a:pt x="2629912" y="491521"/>
                    <a:pt x="2629912" y="637144"/>
                  </a:cubicBezTo>
                  <a:cubicBezTo>
                    <a:pt x="2629912" y="782768"/>
                    <a:pt x="2454921" y="907713"/>
                    <a:pt x="2205527" y="961083"/>
                  </a:cubicBezTo>
                  <a:lnTo>
                    <a:pt x="2096387" y="978225"/>
                  </a:lnTo>
                  <a:lnTo>
                    <a:pt x="2096387" y="1029191"/>
                  </a:lnTo>
                  <a:cubicBezTo>
                    <a:pt x="2096387" y="1142875"/>
                    <a:pt x="2004228" y="1235034"/>
                    <a:pt x="1890544" y="1235034"/>
                  </a:cubicBezTo>
                  <a:lnTo>
                    <a:pt x="205843" y="1235034"/>
                  </a:lnTo>
                  <a:cubicBezTo>
                    <a:pt x="92159" y="1235034"/>
                    <a:pt x="0" y="1142875"/>
                    <a:pt x="0" y="1029191"/>
                  </a:cubicBezTo>
                  <a:lnTo>
                    <a:pt x="0" y="205843"/>
                  </a:lnTo>
                  <a:cubicBezTo>
                    <a:pt x="0" y="92159"/>
                    <a:pt x="92159" y="0"/>
                    <a:pt x="205843" y="0"/>
                  </a:cubicBez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4" name="Picture 53" descr="Text&#10;&#10;Description automatically generated with low confidence">
              <a:extLst>
                <a:ext uri="{FF2B5EF4-FFF2-40B4-BE49-F238E27FC236}">
                  <a16:creationId xmlns:a16="http://schemas.microsoft.com/office/drawing/2014/main" id="{786D95CD-744D-1444-AB6F-972B156DCD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38" y="4456847"/>
              <a:ext cx="770968" cy="742350"/>
            </a:xfrm>
            <a:prstGeom prst="rect">
              <a:avLst/>
            </a:prstGeom>
          </p:spPr>
        </p:pic>
        <p:pic>
          <p:nvPicPr>
            <p:cNvPr id="55" name="Picture 54" descr="Icon&#10;&#10;Description automatically generated">
              <a:extLst>
                <a:ext uri="{FF2B5EF4-FFF2-40B4-BE49-F238E27FC236}">
                  <a16:creationId xmlns:a16="http://schemas.microsoft.com/office/drawing/2014/main" id="{3B35FDB3-8C6C-5C4F-B1E4-8BB5F0E04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6752" y="4438464"/>
              <a:ext cx="573797" cy="742350"/>
            </a:xfrm>
            <a:prstGeom prst="rect">
              <a:avLst/>
            </a:prstGeom>
          </p:spPr>
        </p:pic>
      </p:grpSp>
      <p:grpSp>
        <p:nvGrpSpPr>
          <p:cNvPr id="9" name="Group 8">
            <a:extLst>
              <a:ext uri="{FF2B5EF4-FFF2-40B4-BE49-F238E27FC236}">
                <a16:creationId xmlns:a16="http://schemas.microsoft.com/office/drawing/2014/main" id="{5D1F1E8F-8461-9542-ABDB-17E4D0436E41}"/>
              </a:ext>
            </a:extLst>
          </p:cNvPr>
          <p:cNvGrpSpPr/>
          <p:nvPr/>
        </p:nvGrpSpPr>
        <p:grpSpPr>
          <a:xfrm>
            <a:off x="5951782" y="3088590"/>
            <a:ext cx="2598433" cy="1235034"/>
            <a:chOff x="5538077" y="4210505"/>
            <a:chExt cx="2598433" cy="1235034"/>
          </a:xfrm>
        </p:grpSpPr>
        <p:sp>
          <p:nvSpPr>
            <p:cNvPr id="51" name="Freeform 50">
              <a:extLst>
                <a:ext uri="{FF2B5EF4-FFF2-40B4-BE49-F238E27FC236}">
                  <a16:creationId xmlns:a16="http://schemas.microsoft.com/office/drawing/2014/main" id="{A0B14409-33F4-054B-A550-5C6843129BA7}"/>
                </a:ext>
              </a:extLst>
            </p:cNvPr>
            <p:cNvSpPr/>
            <p:nvPr/>
          </p:nvSpPr>
          <p:spPr>
            <a:xfrm>
              <a:off x="5538077" y="4210505"/>
              <a:ext cx="2598433" cy="1235034"/>
            </a:xfrm>
            <a:custGeom>
              <a:avLst/>
              <a:gdLst>
                <a:gd name="connsiteX0" fmla="*/ 707889 w 2598433"/>
                <a:gd name="connsiteY0" fmla="*/ 0 h 1235034"/>
                <a:gd name="connsiteX1" fmla="*/ 2392590 w 2598433"/>
                <a:gd name="connsiteY1" fmla="*/ 0 h 1235034"/>
                <a:gd name="connsiteX2" fmla="*/ 2598433 w 2598433"/>
                <a:gd name="connsiteY2" fmla="*/ 205843 h 1235034"/>
                <a:gd name="connsiteX3" fmla="*/ 2598433 w 2598433"/>
                <a:gd name="connsiteY3" fmla="*/ 1029191 h 1235034"/>
                <a:gd name="connsiteX4" fmla="*/ 2392590 w 2598433"/>
                <a:gd name="connsiteY4" fmla="*/ 1235034 h 1235034"/>
                <a:gd name="connsiteX5" fmla="*/ 707889 w 2598433"/>
                <a:gd name="connsiteY5" fmla="*/ 1235034 h 1235034"/>
                <a:gd name="connsiteX6" fmla="*/ 502046 w 2598433"/>
                <a:gd name="connsiteY6" fmla="*/ 1029191 h 1235034"/>
                <a:gd name="connsiteX7" fmla="*/ 502046 w 2598433"/>
                <a:gd name="connsiteY7" fmla="*/ 953654 h 1235034"/>
                <a:gd name="connsiteX8" fmla="*/ 424385 w 2598433"/>
                <a:gd name="connsiteY8" fmla="*/ 941456 h 1235034"/>
                <a:gd name="connsiteX9" fmla="*/ 0 w 2598433"/>
                <a:gd name="connsiteY9" fmla="*/ 617517 h 1235034"/>
                <a:gd name="connsiteX10" fmla="*/ 424385 w 2598433"/>
                <a:gd name="connsiteY10" fmla="*/ 293578 h 1235034"/>
                <a:gd name="connsiteX11" fmla="*/ 502046 w 2598433"/>
                <a:gd name="connsiteY11" fmla="*/ 281381 h 1235034"/>
                <a:gd name="connsiteX12" fmla="*/ 502046 w 2598433"/>
                <a:gd name="connsiteY12" fmla="*/ 205843 h 1235034"/>
                <a:gd name="connsiteX13" fmla="*/ 707889 w 2598433"/>
                <a:gd name="connsiteY13" fmla="*/ 0 h 12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8433" h="1235034">
                  <a:moveTo>
                    <a:pt x="707889" y="0"/>
                  </a:moveTo>
                  <a:lnTo>
                    <a:pt x="2392590" y="0"/>
                  </a:lnTo>
                  <a:cubicBezTo>
                    <a:pt x="2506274" y="0"/>
                    <a:pt x="2598433" y="92159"/>
                    <a:pt x="2598433" y="205843"/>
                  </a:cubicBezTo>
                  <a:lnTo>
                    <a:pt x="2598433" y="1029191"/>
                  </a:lnTo>
                  <a:cubicBezTo>
                    <a:pt x="2598433" y="1142875"/>
                    <a:pt x="2506274" y="1235034"/>
                    <a:pt x="2392590" y="1235034"/>
                  </a:cubicBezTo>
                  <a:lnTo>
                    <a:pt x="707889" y="1235034"/>
                  </a:lnTo>
                  <a:cubicBezTo>
                    <a:pt x="594205" y="1235034"/>
                    <a:pt x="502046" y="1142875"/>
                    <a:pt x="502046" y="1029191"/>
                  </a:cubicBezTo>
                  <a:lnTo>
                    <a:pt x="502046" y="953654"/>
                  </a:lnTo>
                  <a:lnTo>
                    <a:pt x="424385" y="941456"/>
                  </a:lnTo>
                  <a:cubicBezTo>
                    <a:pt x="174992" y="888086"/>
                    <a:pt x="0" y="763141"/>
                    <a:pt x="0" y="617517"/>
                  </a:cubicBezTo>
                  <a:cubicBezTo>
                    <a:pt x="0" y="471894"/>
                    <a:pt x="174992" y="346949"/>
                    <a:pt x="424385" y="293578"/>
                  </a:cubicBezTo>
                  <a:lnTo>
                    <a:pt x="502046" y="281381"/>
                  </a:lnTo>
                  <a:lnTo>
                    <a:pt x="502046" y="205843"/>
                  </a:lnTo>
                  <a:cubicBezTo>
                    <a:pt x="502046" y="92159"/>
                    <a:pt x="594205" y="0"/>
                    <a:pt x="707889"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6" name="Picture 55" descr="Icon&#10;&#10;Description automatically generated">
              <a:extLst>
                <a:ext uri="{FF2B5EF4-FFF2-40B4-BE49-F238E27FC236}">
                  <a16:creationId xmlns:a16="http://schemas.microsoft.com/office/drawing/2014/main" id="{C2CC47E4-C388-2745-B76E-9BD94F414F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094" y="4438464"/>
              <a:ext cx="573797" cy="742350"/>
            </a:xfrm>
            <a:prstGeom prst="rect">
              <a:avLst/>
            </a:prstGeom>
          </p:spPr>
        </p:pic>
        <p:pic>
          <p:nvPicPr>
            <p:cNvPr id="58" name="Picture 57" descr="Icon&#10;&#10;Description automatically generated">
              <a:extLst>
                <a:ext uri="{FF2B5EF4-FFF2-40B4-BE49-F238E27FC236}">
                  <a16:creationId xmlns:a16="http://schemas.microsoft.com/office/drawing/2014/main" id="{6C8B9B8A-2112-B040-A3ED-D6C5B33449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0111" y="4438464"/>
              <a:ext cx="573797" cy="742350"/>
            </a:xfrm>
            <a:prstGeom prst="rect">
              <a:avLst/>
            </a:prstGeom>
          </p:spPr>
        </p:pic>
      </p:grpSp>
      <p:sp>
        <p:nvSpPr>
          <p:cNvPr id="61" name="TextBox 60">
            <a:extLst>
              <a:ext uri="{FF2B5EF4-FFF2-40B4-BE49-F238E27FC236}">
                <a16:creationId xmlns:a16="http://schemas.microsoft.com/office/drawing/2014/main" id="{9DD74AB8-A8A0-754B-AFD5-0DE60A77C070}"/>
              </a:ext>
            </a:extLst>
          </p:cNvPr>
          <p:cNvSpPr txBox="1"/>
          <p:nvPr/>
        </p:nvSpPr>
        <p:spPr>
          <a:xfrm>
            <a:off x="922674" y="1114100"/>
            <a:ext cx="6234259" cy="646331"/>
          </a:xfrm>
          <a:prstGeom prst="rect">
            <a:avLst/>
          </a:prstGeom>
          <a:noFill/>
        </p:spPr>
        <p:txBody>
          <a:bodyPr wrap="square" rtlCol="0">
            <a:spAutoFit/>
          </a:bodyPr>
          <a:lstStyle/>
          <a:p>
            <a:r>
              <a:rPr lang="en-US" dirty="0"/>
              <a:t>What is the home stadium of Lebron James in the NBA season suspended by COVID? </a:t>
            </a:r>
          </a:p>
        </p:txBody>
      </p:sp>
      <p:cxnSp>
        <p:nvCxnSpPr>
          <p:cNvPr id="26" name="Straight Arrow Connector 25">
            <a:extLst>
              <a:ext uri="{FF2B5EF4-FFF2-40B4-BE49-F238E27FC236}">
                <a16:creationId xmlns:a16="http://schemas.microsoft.com/office/drawing/2014/main" id="{EC4B9FED-3D41-EB44-9EC9-D22441A78B1D}"/>
              </a:ext>
            </a:extLst>
          </p:cNvPr>
          <p:cNvCxnSpPr>
            <a:cxnSpLocks/>
            <a:stCxn id="72" idx="2"/>
            <a:endCxn id="52" idx="1"/>
          </p:cNvCxnSpPr>
          <p:nvPr/>
        </p:nvCxnSpPr>
        <p:spPr>
          <a:xfrm flipH="1">
            <a:off x="2582303" y="2454204"/>
            <a:ext cx="2014306" cy="65276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8871CC1-0436-C845-8084-946C15A66255}"/>
              </a:ext>
            </a:extLst>
          </p:cNvPr>
          <p:cNvCxnSpPr>
            <a:cxnSpLocks/>
            <a:stCxn id="72" idx="2"/>
            <a:endCxn id="51" idx="0"/>
          </p:cNvCxnSpPr>
          <p:nvPr/>
        </p:nvCxnSpPr>
        <p:spPr>
          <a:xfrm>
            <a:off x="4596609" y="2454204"/>
            <a:ext cx="2063062" cy="63438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BBCCCFA-E5DE-EE45-A390-873363DF42E3}"/>
              </a:ext>
            </a:extLst>
          </p:cNvPr>
          <p:cNvSpPr txBox="1"/>
          <p:nvPr/>
        </p:nvSpPr>
        <p:spPr>
          <a:xfrm>
            <a:off x="4039803" y="2649450"/>
            <a:ext cx="973343" cy="369332"/>
          </a:xfrm>
          <a:prstGeom prst="rect">
            <a:avLst/>
          </a:prstGeom>
          <a:noFill/>
        </p:spPr>
        <p:txBody>
          <a:bodyPr wrap="none" rtlCol="0">
            <a:spAutoFit/>
          </a:bodyPr>
          <a:lstStyle/>
          <a:p>
            <a:r>
              <a:rPr lang="en-US" dirty="0"/>
              <a:t>retrieve</a:t>
            </a:r>
          </a:p>
        </p:txBody>
      </p:sp>
      <p:grpSp>
        <p:nvGrpSpPr>
          <p:cNvPr id="37" name="Group 36">
            <a:extLst>
              <a:ext uri="{FF2B5EF4-FFF2-40B4-BE49-F238E27FC236}">
                <a16:creationId xmlns:a16="http://schemas.microsoft.com/office/drawing/2014/main" id="{F0A793B2-88C0-5247-A9F7-790BEB934B17}"/>
              </a:ext>
            </a:extLst>
          </p:cNvPr>
          <p:cNvGrpSpPr/>
          <p:nvPr/>
        </p:nvGrpSpPr>
        <p:grpSpPr>
          <a:xfrm>
            <a:off x="1425556" y="3086356"/>
            <a:ext cx="6452519" cy="1256031"/>
            <a:chOff x="1300214" y="3071160"/>
            <a:chExt cx="6452519" cy="1256031"/>
          </a:xfrm>
        </p:grpSpPr>
        <p:grpSp>
          <p:nvGrpSpPr>
            <p:cNvPr id="36" name="Group 35">
              <a:extLst>
                <a:ext uri="{FF2B5EF4-FFF2-40B4-BE49-F238E27FC236}">
                  <a16:creationId xmlns:a16="http://schemas.microsoft.com/office/drawing/2014/main" id="{71771D9E-ACED-F04F-9CF5-18DD76006405}"/>
                </a:ext>
              </a:extLst>
            </p:cNvPr>
            <p:cNvGrpSpPr/>
            <p:nvPr/>
          </p:nvGrpSpPr>
          <p:grpSpPr>
            <a:xfrm>
              <a:off x="1300214" y="3071160"/>
              <a:ext cx="6452519" cy="1254390"/>
              <a:chOff x="872276" y="4436527"/>
              <a:chExt cx="6452519" cy="1254390"/>
            </a:xfrm>
          </p:grpSpPr>
          <p:grpSp>
            <p:nvGrpSpPr>
              <p:cNvPr id="79" name="Group 78">
                <a:extLst>
                  <a:ext uri="{FF2B5EF4-FFF2-40B4-BE49-F238E27FC236}">
                    <a16:creationId xmlns:a16="http://schemas.microsoft.com/office/drawing/2014/main" id="{4AC25AF6-7711-3A4B-9730-97936DEFD9D4}"/>
                  </a:ext>
                </a:extLst>
              </p:cNvPr>
              <p:cNvGrpSpPr/>
              <p:nvPr/>
            </p:nvGrpSpPr>
            <p:grpSpPr>
              <a:xfrm>
                <a:off x="872276" y="4436527"/>
                <a:ext cx="2629912" cy="1235034"/>
                <a:chOff x="738177" y="4210505"/>
                <a:chExt cx="2629912" cy="1235034"/>
              </a:xfrm>
            </p:grpSpPr>
            <p:sp>
              <p:nvSpPr>
                <p:cNvPr id="80" name="Freeform 79">
                  <a:extLst>
                    <a:ext uri="{FF2B5EF4-FFF2-40B4-BE49-F238E27FC236}">
                      <a16:creationId xmlns:a16="http://schemas.microsoft.com/office/drawing/2014/main" id="{44D50761-0609-9342-817B-ADC5E53CC325}"/>
                    </a:ext>
                  </a:extLst>
                </p:cNvPr>
                <p:cNvSpPr/>
                <p:nvPr/>
              </p:nvSpPr>
              <p:spPr>
                <a:xfrm>
                  <a:off x="738177" y="4210505"/>
                  <a:ext cx="2629912" cy="1235034"/>
                </a:xfrm>
                <a:custGeom>
                  <a:avLst/>
                  <a:gdLst>
                    <a:gd name="connsiteX0" fmla="*/ 205843 w 2629912"/>
                    <a:gd name="connsiteY0" fmla="*/ 0 h 1235034"/>
                    <a:gd name="connsiteX1" fmla="*/ 1890544 w 2629912"/>
                    <a:gd name="connsiteY1" fmla="*/ 0 h 1235034"/>
                    <a:gd name="connsiteX2" fmla="*/ 2096387 w 2629912"/>
                    <a:gd name="connsiteY2" fmla="*/ 205843 h 1235034"/>
                    <a:gd name="connsiteX3" fmla="*/ 2096387 w 2629912"/>
                    <a:gd name="connsiteY3" fmla="*/ 296064 h 1235034"/>
                    <a:gd name="connsiteX4" fmla="*/ 2205527 w 2629912"/>
                    <a:gd name="connsiteY4" fmla="*/ 313205 h 1235034"/>
                    <a:gd name="connsiteX5" fmla="*/ 2629912 w 2629912"/>
                    <a:gd name="connsiteY5" fmla="*/ 637144 h 1235034"/>
                    <a:gd name="connsiteX6" fmla="*/ 2205527 w 2629912"/>
                    <a:gd name="connsiteY6" fmla="*/ 961083 h 1235034"/>
                    <a:gd name="connsiteX7" fmla="*/ 2096387 w 2629912"/>
                    <a:gd name="connsiteY7" fmla="*/ 978225 h 1235034"/>
                    <a:gd name="connsiteX8" fmla="*/ 2096387 w 2629912"/>
                    <a:gd name="connsiteY8" fmla="*/ 1029191 h 1235034"/>
                    <a:gd name="connsiteX9" fmla="*/ 1890544 w 2629912"/>
                    <a:gd name="connsiteY9" fmla="*/ 1235034 h 1235034"/>
                    <a:gd name="connsiteX10" fmla="*/ 205843 w 2629912"/>
                    <a:gd name="connsiteY10" fmla="*/ 1235034 h 1235034"/>
                    <a:gd name="connsiteX11" fmla="*/ 0 w 2629912"/>
                    <a:gd name="connsiteY11" fmla="*/ 1029191 h 1235034"/>
                    <a:gd name="connsiteX12" fmla="*/ 0 w 2629912"/>
                    <a:gd name="connsiteY12" fmla="*/ 205843 h 1235034"/>
                    <a:gd name="connsiteX13" fmla="*/ 205843 w 2629912"/>
                    <a:gd name="connsiteY13" fmla="*/ 0 h 12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29912" h="1235034">
                      <a:moveTo>
                        <a:pt x="205843" y="0"/>
                      </a:moveTo>
                      <a:lnTo>
                        <a:pt x="1890544" y="0"/>
                      </a:lnTo>
                      <a:cubicBezTo>
                        <a:pt x="2004228" y="0"/>
                        <a:pt x="2096387" y="92159"/>
                        <a:pt x="2096387" y="205843"/>
                      </a:cubicBezTo>
                      <a:lnTo>
                        <a:pt x="2096387" y="296064"/>
                      </a:lnTo>
                      <a:lnTo>
                        <a:pt x="2205527" y="313205"/>
                      </a:lnTo>
                      <a:cubicBezTo>
                        <a:pt x="2454921" y="366576"/>
                        <a:pt x="2629912" y="491521"/>
                        <a:pt x="2629912" y="637144"/>
                      </a:cubicBezTo>
                      <a:cubicBezTo>
                        <a:pt x="2629912" y="782768"/>
                        <a:pt x="2454921" y="907713"/>
                        <a:pt x="2205527" y="961083"/>
                      </a:cubicBezTo>
                      <a:lnTo>
                        <a:pt x="2096387" y="978225"/>
                      </a:lnTo>
                      <a:lnTo>
                        <a:pt x="2096387" y="1029191"/>
                      </a:lnTo>
                      <a:cubicBezTo>
                        <a:pt x="2096387" y="1142875"/>
                        <a:pt x="2004228" y="1235034"/>
                        <a:pt x="1890544" y="1235034"/>
                      </a:cubicBezTo>
                      <a:lnTo>
                        <a:pt x="205843" y="1235034"/>
                      </a:lnTo>
                      <a:cubicBezTo>
                        <a:pt x="92159" y="1235034"/>
                        <a:pt x="0" y="1142875"/>
                        <a:pt x="0" y="1029191"/>
                      </a:cubicBezTo>
                      <a:lnTo>
                        <a:pt x="0" y="205843"/>
                      </a:lnTo>
                      <a:cubicBezTo>
                        <a:pt x="0" y="92159"/>
                        <a:pt x="92159" y="0"/>
                        <a:pt x="205843" y="0"/>
                      </a:cubicBez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 name="Picture 80" descr="Text&#10;&#10;Description automatically generated with low confidence">
                  <a:extLst>
                    <a:ext uri="{FF2B5EF4-FFF2-40B4-BE49-F238E27FC236}">
                      <a16:creationId xmlns:a16="http://schemas.microsoft.com/office/drawing/2014/main" id="{FAB7C3A1-B179-404F-B41C-9E03382A8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38" y="4456847"/>
                  <a:ext cx="770968" cy="742350"/>
                </a:xfrm>
                <a:prstGeom prst="rect">
                  <a:avLst/>
                </a:prstGeom>
              </p:spPr>
            </p:pic>
            <p:pic>
              <p:nvPicPr>
                <p:cNvPr id="82" name="Picture 81" descr="Icon&#10;&#10;Description automatically generated">
                  <a:extLst>
                    <a:ext uri="{FF2B5EF4-FFF2-40B4-BE49-F238E27FC236}">
                      <a16:creationId xmlns:a16="http://schemas.microsoft.com/office/drawing/2014/main" id="{CF887E81-A8F4-5A43-970B-DEBCDCA649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6752" y="4438464"/>
                  <a:ext cx="573797" cy="742350"/>
                </a:xfrm>
                <a:prstGeom prst="rect">
                  <a:avLst/>
                </a:prstGeom>
              </p:spPr>
            </p:pic>
          </p:grpSp>
          <p:grpSp>
            <p:nvGrpSpPr>
              <p:cNvPr id="83" name="Group 82">
                <a:extLst>
                  <a:ext uri="{FF2B5EF4-FFF2-40B4-BE49-F238E27FC236}">
                    <a16:creationId xmlns:a16="http://schemas.microsoft.com/office/drawing/2014/main" id="{C41F870A-90D0-D141-BE18-FF4A675AC6A3}"/>
                  </a:ext>
                </a:extLst>
              </p:cNvPr>
              <p:cNvGrpSpPr/>
              <p:nvPr/>
            </p:nvGrpSpPr>
            <p:grpSpPr>
              <a:xfrm>
                <a:off x="3053971" y="4455883"/>
                <a:ext cx="2096386" cy="1235034"/>
                <a:chOff x="3603623" y="2393467"/>
                <a:chExt cx="2096386" cy="1235034"/>
              </a:xfrm>
            </p:grpSpPr>
            <p:sp>
              <p:nvSpPr>
                <p:cNvPr id="84" name="Freeform 83">
                  <a:extLst>
                    <a:ext uri="{FF2B5EF4-FFF2-40B4-BE49-F238E27FC236}">
                      <a16:creationId xmlns:a16="http://schemas.microsoft.com/office/drawing/2014/main" id="{D565C18B-BA1E-7A45-B5F3-AC83537E7254}"/>
                    </a:ext>
                  </a:extLst>
                </p:cNvPr>
                <p:cNvSpPr/>
                <p:nvPr/>
              </p:nvSpPr>
              <p:spPr>
                <a:xfrm>
                  <a:off x="3603623" y="2393467"/>
                  <a:ext cx="2096386" cy="1235034"/>
                </a:xfrm>
                <a:custGeom>
                  <a:avLst/>
                  <a:gdLst>
                    <a:gd name="connsiteX0" fmla="*/ 205843 w 2096386"/>
                    <a:gd name="connsiteY0" fmla="*/ 0 h 1235034"/>
                    <a:gd name="connsiteX1" fmla="*/ 1890543 w 2096386"/>
                    <a:gd name="connsiteY1" fmla="*/ 0 h 1235034"/>
                    <a:gd name="connsiteX2" fmla="*/ 2096386 w 2096386"/>
                    <a:gd name="connsiteY2" fmla="*/ 205843 h 1235034"/>
                    <a:gd name="connsiteX3" fmla="*/ 2096386 w 2096386"/>
                    <a:gd name="connsiteY3" fmla="*/ 299175 h 1235034"/>
                    <a:gd name="connsiteX4" fmla="*/ 1998735 w 2096386"/>
                    <a:gd name="connsiteY4" fmla="*/ 325992 h 1235034"/>
                    <a:gd name="connsiteX5" fmla="*/ 1692381 w 2096386"/>
                    <a:gd name="connsiteY5" fmla="*/ 617517 h 1235034"/>
                    <a:gd name="connsiteX6" fmla="*/ 1998735 w 2096386"/>
                    <a:gd name="connsiteY6" fmla="*/ 909042 h 1235034"/>
                    <a:gd name="connsiteX7" fmla="*/ 2096386 w 2096386"/>
                    <a:gd name="connsiteY7" fmla="*/ 935860 h 1235034"/>
                    <a:gd name="connsiteX8" fmla="*/ 2096386 w 2096386"/>
                    <a:gd name="connsiteY8" fmla="*/ 1029191 h 1235034"/>
                    <a:gd name="connsiteX9" fmla="*/ 1890543 w 2096386"/>
                    <a:gd name="connsiteY9" fmla="*/ 1235034 h 1235034"/>
                    <a:gd name="connsiteX10" fmla="*/ 205843 w 2096386"/>
                    <a:gd name="connsiteY10" fmla="*/ 1235034 h 1235034"/>
                    <a:gd name="connsiteX11" fmla="*/ 0 w 2096386"/>
                    <a:gd name="connsiteY11" fmla="*/ 1029191 h 1235034"/>
                    <a:gd name="connsiteX12" fmla="*/ 0 w 2096386"/>
                    <a:gd name="connsiteY12" fmla="*/ 945461 h 1235034"/>
                    <a:gd name="connsiteX13" fmla="*/ 25500 w 2096386"/>
                    <a:gd name="connsiteY13" fmla="*/ 941456 h 1235034"/>
                    <a:gd name="connsiteX14" fmla="*/ 449885 w 2096386"/>
                    <a:gd name="connsiteY14" fmla="*/ 617517 h 1235034"/>
                    <a:gd name="connsiteX15" fmla="*/ 25500 w 2096386"/>
                    <a:gd name="connsiteY15" fmla="*/ 293578 h 1235034"/>
                    <a:gd name="connsiteX16" fmla="*/ 0 w 2096386"/>
                    <a:gd name="connsiteY16" fmla="*/ 289573 h 1235034"/>
                    <a:gd name="connsiteX17" fmla="*/ 0 w 2096386"/>
                    <a:gd name="connsiteY17" fmla="*/ 205843 h 1235034"/>
                    <a:gd name="connsiteX18" fmla="*/ 205843 w 2096386"/>
                    <a:gd name="connsiteY18" fmla="*/ 0 h 12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96386" h="1235034">
                      <a:moveTo>
                        <a:pt x="205843" y="0"/>
                      </a:moveTo>
                      <a:lnTo>
                        <a:pt x="1890543" y="0"/>
                      </a:lnTo>
                      <a:cubicBezTo>
                        <a:pt x="2004227" y="0"/>
                        <a:pt x="2096386" y="92159"/>
                        <a:pt x="2096386" y="205843"/>
                      </a:cubicBezTo>
                      <a:lnTo>
                        <a:pt x="2096386" y="299175"/>
                      </a:lnTo>
                      <a:lnTo>
                        <a:pt x="1998735" y="325992"/>
                      </a:lnTo>
                      <a:cubicBezTo>
                        <a:pt x="1813903" y="389172"/>
                        <a:pt x="1692381" y="496164"/>
                        <a:pt x="1692381" y="617517"/>
                      </a:cubicBezTo>
                      <a:cubicBezTo>
                        <a:pt x="1692381" y="738870"/>
                        <a:pt x="1813903" y="845863"/>
                        <a:pt x="1998735" y="909042"/>
                      </a:cubicBezTo>
                      <a:lnTo>
                        <a:pt x="2096386" y="935860"/>
                      </a:lnTo>
                      <a:lnTo>
                        <a:pt x="2096386" y="1029191"/>
                      </a:lnTo>
                      <a:cubicBezTo>
                        <a:pt x="2096386" y="1142875"/>
                        <a:pt x="2004227" y="1235034"/>
                        <a:pt x="1890543" y="1235034"/>
                      </a:cubicBezTo>
                      <a:lnTo>
                        <a:pt x="205843" y="1235034"/>
                      </a:lnTo>
                      <a:cubicBezTo>
                        <a:pt x="92159" y="1235034"/>
                        <a:pt x="0" y="1142875"/>
                        <a:pt x="0" y="1029191"/>
                      </a:cubicBezTo>
                      <a:lnTo>
                        <a:pt x="0" y="945461"/>
                      </a:lnTo>
                      <a:lnTo>
                        <a:pt x="25500" y="941456"/>
                      </a:lnTo>
                      <a:cubicBezTo>
                        <a:pt x="274894" y="888086"/>
                        <a:pt x="449885" y="763141"/>
                        <a:pt x="449885" y="617517"/>
                      </a:cubicBezTo>
                      <a:cubicBezTo>
                        <a:pt x="449885" y="471894"/>
                        <a:pt x="274894" y="346949"/>
                        <a:pt x="25500" y="293578"/>
                      </a:cubicBezTo>
                      <a:lnTo>
                        <a:pt x="0" y="289573"/>
                      </a:lnTo>
                      <a:lnTo>
                        <a:pt x="0" y="205843"/>
                      </a:lnTo>
                      <a:cubicBezTo>
                        <a:pt x="0" y="92159"/>
                        <a:pt x="92159" y="0"/>
                        <a:pt x="205843"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7" name="Picture 86" descr="Text&#10;&#10;Description automatically generated with low confidence">
                  <a:extLst>
                    <a:ext uri="{FF2B5EF4-FFF2-40B4-BE49-F238E27FC236}">
                      <a16:creationId xmlns:a16="http://schemas.microsoft.com/office/drawing/2014/main" id="{3E8DA7C2-DE1E-FE41-A38F-3F8508D6D5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6332" y="2601751"/>
                  <a:ext cx="770968" cy="742350"/>
                </a:xfrm>
                <a:prstGeom prst="rect">
                  <a:avLst/>
                </a:prstGeom>
              </p:spPr>
            </p:pic>
          </p:grpSp>
          <p:grpSp>
            <p:nvGrpSpPr>
              <p:cNvPr id="88" name="Group 87">
                <a:extLst>
                  <a:ext uri="{FF2B5EF4-FFF2-40B4-BE49-F238E27FC236}">
                    <a16:creationId xmlns:a16="http://schemas.microsoft.com/office/drawing/2014/main" id="{1C575B63-BC93-C74E-91BC-2D60AFAB075B}"/>
                  </a:ext>
                </a:extLst>
              </p:cNvPr>
              <p:cNvGrpSpPr/>
              <p:nvPr/>
            </p:nvGrpSpPr>
            <p:grpSpPr>
              <a:xfrm>
                <a:off x="4726362" y="4455883"/>
                <a:ext cx="2598433" cy="1235034"/>
                <a:chOff x="5538077" y="4210505"/>
                <a:chExt cx="2598433" cy="1235034"/>
              </a:xfrm>
            </p:grpSpPr>
            <p:sp>
              <p:nvSpPr>
                <p:cNvPr id="89" name="Freeform 88">
                  <a:extLst>
                    <a:ext uri="{FF2B5EF4-FFF2-40B4-BE49-F238E27FC236}">
                      <a16:creationId xmlns:a16="http://schemas.microsoft.com/office/drawing/2014/main" id="{F9DC8275-C101-6144-B34A-3EDEE5583FF5}"/>
                    </a:ext>
                  </a:extLst>
                </p:cNvPr>
                <p:cNvSpPr/>
                <p:nvPr/>
              </p:nvSpPr>
              <p:spPr>
                <a:xfrm>
                  <a:off x="5538077" y="4210505"/>
                  <a:ext cx="2598433" cy="1235034"/>
                </a:xfrm>
                <a:custGeom>
                  <a:avLst/>
                  <a:gdLst>
                    <a:gd name="connsiteX0" fmla="*/ 707889 w 2598433"/>
                    <a:gd name="connsiteY0" fmla="*/ 0 h 1235034"/>
                    <a:gd name="connsiteX1" fmla="*/ 2392590 w 2598433"/>
                    <a:gd name="connsiteY1" fmla="*/ 0 h 1235034"/>
                    <a:gd name="connsiteX2" fmla="*/ 2598433 w 2598433"/>
                    <a:gd name="connsiteY2" fmla="*/ 205843 h 1235034"/>
                    <a:gd name="connsiteX3" fmla="*/ 2598433 w 2598433"/>
                    <a:gd name="connsiteY3" fmla="*/ 1029191 h 1235034"/>
                    <a:gd name="connsiteX4" fmla="*/ 2392590 w 2598433"/>
                    <a:gd name="connsiteY4" fmla="*/ 1235034 h 1235034"/>
                    <a:gd name="connsiteX5" fmla="*/ 707889 w 2598433"/>
                    <a:gd name="connsiteY5" fmla="*/ 1235034 h 1235034"/>
                    <a:gd name="connsiteX6" fmla="*/ 502046 w 2598433"/>
                    <a:gd name="connsiteY6" fmla="*/ 1029191 h 1235034"/>
                    <a:gd name="connsiteX7" fmla="*/ 502046 w 2598433"/>
                    <a:gd name="connsiteY7" fmla="*/ 953654 h 1235034"/>
                    <a:gd name="connsiteX8" fmla="*/ 424385 w 2598433"/>
                    <a:gd name="connsiteY8" fmla="*/ 941456 h 1235034"/>
                    <a:gd name="connsiteX9" fmla="*/ 0 w 2598433"/>
                    <a:gd name="connsiteY9" fmla="*/ 617517 h 1235034"/>
                    <a:gd name="connsiteX10" fmla="*/ 424385 w 2598433"/>
                    <a:gd name="connsiteY10" fmla="*/ 293578 h 1235034"/>
                    <a:gd name="connsiteX11" fmla="*/ 502046 w 2598433"/>
                    <a:gd name="connsiteY11" fmla="*/ 281381 h 1235034"/>
                    <a:gd name="connsiteX12" fmla="*/ 502046 w 2598433"/>
                    <a:gd name="connsiteY12" fmla="*/ 205843 h 1235034"/>
                    <a:gd name="connsiteX13" fmla="*/ 707889 w 2598433"/>
                    <a:gd name="connsiteY13" fmla="*/ 0 h 12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8433" h="1235034">
                      <a:moveTo>
                        <a:pt x="707889" y="0"/>
                      </a:moveTo>
                      <a:lnTo>
                        <a:pt x="2392590" y="0"/>
                      </a:lnTo>
                      <a:cubicBezTo>
                        <a:pt x="2506274" y="0"/>
                        <a:pt x="2598433" y="92159"/>
                        <a:pt x="2598433" y="205843"/>
                      </a:cubicBezTo>
                      <a:lnTo>
                        <a:pt x="2598433" y="1029191"/>
                      </a:lnTo>
                      <a:cubicBezTo>
                        <a:pt x="2598433" y="1142875"/>
                        <a:pt x="2506274" y="1235034"/>
                        <a:pt x="2392590" y="1235034"/>
                      </a:cubicBezTo>
                      <a:lnTo>
                        <a:pt x="707889" y="1235034"/>
                      </a:lnTo>
                      <a:cubicBezTo>
                        <a:pt x="594205" y="1235034"/>
                        <a:pt x="502046" y="1142875"/>
                        <a:pt x="502046" y="1029191"/>
                      </a:cubicBezTo>
                      <a:lnTo>
                        <a:pt x="502046" y="953654"/>
                      </a:lnTo>
                      <a:lnTo>
                        <a:pt x="424385" y="941456"/>
                      </a:lnTo>
                      <a:cubicBezTo>
                        <a:pt x="174992" y="888086"/>
                        <a:pt x="0" y="763141"/>
                        <a:pt x="0" y="617517"/>
                      </a:cubicBezTo>
                      <a:cubicBezTo>
                        <a:pt x="0" y="471894"/>
                        <a:pt x="174992" y="346949"/>
                        <a:pt x="424385" y="293578"/>
                      </a:cubicBezTo>
                      <a:lnTo>
                        <a:pt x="502046" y="281381"/>
                      </a:lnTo>
                      <a:lnTo>
                        <a:pt x="502046" y="205843"/>
                      </a:lnTo>
                      <a:cubicBezTo>
                        <a:pt x="502046" y="92159"/>
                        <a:pt x="594205" y="0"/>
                        <a:pt x="707889"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0" name="Picture 89" descr="Icon&#10;&#10;Description automatically generated">
                  <a:extLst>
                    <a:ext uri="{FF2B5EF4-FFF2-40B4-BE49-F238E27FC236}">
                      <a16:creationId xmlns:a16="http://schemas.microsoft.com/office/drawing/2014/main" id="{C16BE754-278F-F946-A344-842645129D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094" y="4438464"/>
                  <a:ext cx="573797" cy="742350"/>
                </a:xfrm>
                <a:prstGeom prst="rect">
                  <a:avLst/>
                </a:prstGeom>
              </p:spPr>
            </p:pic>
            <p:pic>
              <p:nvPicPr>
                <p:cNvPr id="91" name="Picture 90" descr="Icon&#10;&#10;Description automatically generated">
                  <a:extLst>
                    <a:ext uri="{FF2B5EF4-FFF2-40B4-BE49-F238E27FC236}">
                      <a16:creationId xmlns:a16="http://schemas.microsoft.com/office/drawing/2014/main" id="{6BB2FFCA-0A45-8947-B83F-68D6C00809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0111" y="4438464"/>
                  <a:ext cx="573797" cy="742350"/>
                </a:xfrm>
                <a:prstGeom prst="rect">
                  <a:avLst/>
                </a:prstGeom>
              </p:spPr>
            </p:pic>
          </p:grpSp>
        </p:grpSp>
        <p:sp>
          <p:nvSpPr>
            <p:cNvPr id="92" name="TextBox 91">
              <a:extLst>
                <a:ext uri="{FF2B5EF4-FFF2-40B4-BE49-F238E27FC236}">
                  <a16:creationId xmlns:a16="http://schemas.microsoft.com/office/drawing/2014/main" id="{116FD4ED-E72A-F74F-B5F8-C706DA8FD395}"/>
                </a:ext>
              </a:extLst>
            </p:cNvPr>
            <p:cNvSpPr txBox="1"/>
            <p:nvPr/>
          </p:nvSpPr>
          <p:spPr>
            <a:xfrm>
              <a:off x="4016704" y="3957859"/>
              <a:ext cx="1101584" cy="369332"/>
            </a:xfrm>
            <a:prstGeom prst="rect">
              <a:avLst/>
            </a:prstGeom>
            <a:noFill/>
          </p:spPr>
          <p:txBody>
            <a:bodyPr wrap="none" rtlCol="0">
              <a:spAutoFit/>
            </a:bodyPr>
            <a:lstStyle/>
            <a:p>
              <a:r>
                <a:rPr lang="en-US" dirty="0"/>
                <a:t>integrate</a:t>
              </a:r>
            </a:p>
          </p:txBody>
        </p:sp>
      </p:grpSp>
      <p:sp>
        <p:nvSpPr>
          <p:cNvPr id="93" name="Rectangle 92">
            <a:extLst>
              <a:ext uri="{FF2B5EF4-FFF2-40B4-BE49-F238E27FC236}">
                <a16:creationId xmlns:a16="http://schemas.microsoft.com/office/drawing/2014/main" id="{179E77AE-D942-224C-8662-ED666557E330}"/>
              </a:ext>
            </a:extLst>
          </p:cNvPr>
          <p:cNvSpPr/>
          <p:nvPr/>
        </p:nvSpPr>
        <p:spPr>
          <a:xfrm>
            <a:off x="3783444" y="4726636"/>
            <a:ext cx="1519968" cy="369332"/>
          </a:xfrm>
          <a:prstGeom prst="rect">
            <a:avLst/>
          </a:prstGeom>
        </p:spPr>
        <p:txBody>
          <a:bodyPr wrap="none">
            <a:spAutoFit/>
          </a:bodyPr>
          <a:lstStyle/>
          <a:p>
            <a:r>
              <a:rPr lang="en-US" dirty="0"/>
              <a:t>Answer: 25.3</a:t>
            </a:r>
          </a:p>
        </p:txBody>
      </p:sp>
      <p:sp>
        <p:nvSpPr>
          <p:cNvPr id="95" name="Right Arrow 94">
            <a:extLst>
              <a:ext uri="{FF2B5EF4-FFF2-40B4-BE49-F238E27FC236}">
                <a16:creationId xmlns:a16="http://schemas.microsoft.com/office/drawing/2014/main" id="{4C44A114-5F09-9347-8CCF-7002230A0CBE}"/>
              </a:ext>
            </a:extLst>
          </p:cNvPr>
          <p:cNvSpPr/>
          <p:nvPr/>
        </p:nvSpPr>
        <p:spPr>
          <a:xfrm rot="5400000">
            <a:off x="4403535" y="4470338"/>
            <a:ext cx="327923" cy="23433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2" descr="Image result for fusion icon">
            <a:extLst>
              <a:ext uri="{FF2B5EF4-FFF2-40B4-BE49-F238E27FC236}">
                <a16:creationId xmlns:a16="http://schemas.microsoft.com/office/drawing/2014/main" id="{708AAA74-5353-6245-89F0-6B2C7A733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4787" y="5280697"/>
            <a:ext cx="740649" cy="74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97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blinds(horizontal)">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blinds(horizontal)">
                                      <p:cBhvr>
                                        <p:cTn id="23" dur="500"/>
                                        <p:tgtEl>
                                          <p:spTgt spid="9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93"/>
                                        </p:tgtEl>
                                        <p:attrNameLst>
                                          <p:attrName>style.visibility</p:attrName>
                                        </p:attrNameLst>
                                      </p:cBhvr>
                                      <p:to>
                                        <p:strVal val="visible"/>
                                      </p:to>
                                    </p:set>
                                    <p:animEffect transition="in" filter="blinds(horizontal)">
                                      <p:cBhvr>
                                        <p:cTn id="26" dur="500"/>
                                        <p:tgtEl>
                                          <p:spTgt spid="9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par>
                                <p:cTn id="35" presetID="3" presetClass="entr" presetSubtype="1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par>
                                <p:cTn id="38" presetID="3" presetClass="entr" presetSubtype="1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blinds(horizontal)">
                                      <p:cBhvr>
                                        <p:cTn id="4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93" grpId="0"/>
      <p:bldP spid="9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35FEC-D036-114A-898A-B147053ECA01}"/>
              </a:ext>
            </a:extLst>
          </p:cNvPr>
          <p:cNvSpPr>
            <a:spLocks noGrp="1"/>
          </p:cNvSpPr>
          <p:nvPr>
            <p:ph type="title"/>
          </p:nvPr>
        </p:nvSpPr>
        <p:spPr/>
        <p:txBody>
          <a:bodyPr/>
          <a:lstStyle/>
          <a:p>
            <a:r>
              <a:rPr lang="en-US" dirty="0"/>
              <a:t>OTT-QA (Open-Table-Text) Dataset</a:t>
            </a:r>
          </a:p>
        </p:txBody>
      </p:sp>
      <p:sp>
        <p:nvSpPr>
          <p:cNvPr id="4" name="Slide Number Placeholder 3">
            <a:extLst>
              <a:ext uri="{FF2B5EF4-FFF2-40B4-BE49-F238E27FC236}">
                <a16:creationId xmlns:a16="http://schemas.microsoft.com/office/drawing/2014/main" id="{08A2A7D2-87C5-B94A-A8A7-6D69201A570E}"/>
              </a:ext>
            </a:extLst>
          </p:cNvPr>
          <p:cNvSpPr>
            <a:spLocks noGrp="1"/>
          </p:cNvSpPr>
          <p:nvPr>
            <p:ph type="sldNum" sz="quarter" idx="12"/>
          </p:nvPr>
        </p:nvSpPr>
        <p:spPr/>
        <p:txBody>
          <a:bodyPr/>
          <a:lstStyle/>
          <a:p>
            <a:fld id="{4FAB73BC-B049-4115-A692-8D63A059BFB8}" type="slidenum">
              <a:rPr lang="en-US" smtClean="0"/>
              <a:t>26</a:t>
            </a:fld>
            <a:endParaRPr lang="en-US"/>
          </a:p>
        </p:txBody>
      </p:sp>
      <p:pic>
        <p:nvPicPr>
          <p:cNvPr id="39" name="Picture 2" descr="Tutorial 6. Amazon Mechanical Turk | Tutorials | Brains, Minds and Machines  Summer Course | MIT OpenCourseWare">
            <a:extLst>
              <a:ext uri="{FF2B5EF4-FFF2-40B4-BE49-F238E27FC236}">
                <a16:creationId xmlns:a16="http://schemas.microsoft.com/office/drawing/2014/main" id="{A068F664-25D9-3A44-B729-C688B42C9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338" y="5199448"/>
            <a:ext cx="969513" cy="68436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Amazon MTurk (@amazonmturk) | Twitter">
            <a:extLst>
              <a:ext uri="{FF2B5EF4-FFF2-40B4-BE49-F238E27FC236}">
                <a16:creationId xmlns:a16="http://schemas.microsoft.com/office/drawing/2014/main" id="{6F3EA207-9C9E-1949-85D8-B2EC3D6F35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175" b="24181"/>
          <a:stretch/>
        </p:blipFill>
        <p:spPr bwMode="auto">
          <a:xfrm>
            <a:off x="4914104" y="4355146"/>
            <a:ext cx="990291" cy="461913"/>
          </a:xfrm>
          <a:prstGeom prst="rect">
            <a:avLst/>
          </a:prstGeom>
          <a:noFill/>
          <a:extLst>
            <a:ext uri="{909E8E84-426E-40DD-AFC4-6F175D3DCCD1}">
              <a14:hiddenFill xmlns:a14="http://schemas.microsoft.com/office/drawing/2010/main">
                <a:solidFill>
                  <a:srgbClr val="FFFFFF"/>
                </a:solidFill>
              </a14:hiddenFill>
            </a:ext>
          </a:extLst>
        </p:spPr>
      </p:pic>
      <p:sp>
        <p:nvSpPr>
          <p:cNvPr id="41" name="Right Arrow 40">
            <a:extLst>
              <a:ext uri="{FF2B5EF4-FFF2-40B4-BE49-F238E27FC236}">
                <a16:creationId xmlns:a16="http://schemas.microsoft.com/office/drawing/2014/main" id="{64254E40-AAD6-7542-90A5-C3496DD13269}"/>
              </a:ext>
            </a:extLst>
          </p:cNvPr>
          <p:cNvSpPr/>
          <p:nvPr/>
        </p:nvSpPr>
        <p:spPr>
          <a:xfrm rot="5400000">
            <a:off x="4387333" y="4366896"/>
            <a:ext cx="369333" cy="438411"/>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105FA7CE-DEFD-3045-9FF5-B4385B2041A9}"/>
              </a:ext>
            </a:extLst>
          </p:cNvPr>
          <p:cNvGraphicFramePr>
            <a:graphicFrameLocks noGrp="1"/>
          </p:cNvGraphicFramePr>
          <p:nvPr>
            <p:extLst>
              <p:ext uri="{D42A27DB-BD31-4B8C-83A1-F6EECF244321}">
                <p14:modId xmlns:p14="http://schemas.microsoft.com/office/powerpoint/2010/main" val="3471755525"/>
              </p:ext>
            </p:extLst>
          </p:nvPr>
        </p:nvGraphicFramePr>
        <p:xfrm>
          <a:off x="696194" y="1800084"/>
          <a:ext cx="4565288" cy="2194560"/>
        </p:xfrm>
        <a:graphic>
          <a:graphicData uri="http://schemas.openxmlformats.org/drawingml/2006/table">
            <a:tbl>
              <a:tblPr/>
              <a:tblGrid>
                <a:gridCol w="1197800">
                  <a:extLst>
                    <a:ext uri="{9D8B030D-6E8A-4147-A177-3AD203B41FA5}">
                      <a16:colId xmlns:a16="http://schemas.microsoft.com/office/drawing/2014/main" val="358060570"/>
                    </a:ext>
                  </a:extLst>
                </a:gridCol>
                <a:gridCol w="1612235">
                  <a:extLst>
                    <a:ext uri="{9D8B030D-6E8A-4147-A177-3AD203B41FA5}">
                      <a16:colId xmlns:a16="http://schemas.microsoft.com/office/drawing/2014/main" val="4280746904"/>
                    </a:ext>
                  </a:extLst>
                </a:gridCol>
                <a:gridCol w="858125">
                  <a:extLst>
                    <a:ext uri="{9D8B030D-6E8A-4147-A177-3AD203B41FA5}">
                      <a16:colId xmlns:a16="http://schemas.microsoft.com/office/drawing/2014/main" val="4068094567"/>
                    </a:ext>
                  </a:extLst>
                </a:gridCol>
                <a:gridCol w="897128">
                  <a:extLst>
                    <a:ext uri="{9D8B030D-6E8A-4147-A177-3AD203B41FA5}">
                      <a16:colId xmlns:a16="http://schemas.microsoft.com/office/drawing/2014/main" val="858332448"/>
                    </a:ext>
                  </a:extLst>
                </a:gridCol>
              </a:tblGrid>
              <a:tr h="217348">
                <a:tc>
                  <a:txBody>
                    <a:bodyPr/>
                    <a:lstStyle/>
                    <a:p>
                      <a:pPr algn="ctr"/>
                      <a:r>
                        <a:rPr lang="en-US" dirty="0">
                          <a:solidFill>
                            <a:schemeClr val="tx1"/>
                          </a:solidFill>
                          <a:effectLst/>
                        </a:rPr>
                        <a:t>Year</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solidFill>
                            <a:schemeClr val="tx1"/>
                          </a:solidFill>
                          <a:effectLst/>
                        </a:rPr>
                        <a:t>Team</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effectLst/>
                        </a:rPr>
                        <a:t>BPG</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effectLst/>
                        </a:rPr>
                        <a:t>PPG</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357046455"/>
                  </a:ext>
                </a:extLst>
              </a:tr>
              <a:tr h="2429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strike="noStrike" dirty="0">
                          <a:solidFill>
                            <a:schemeClr val="accent1"/>
                          </a:solidFill>
                          <a:effectLst/>
                        </a:rPr>
                        <a:t>2015–16</a:t>
                      </a:r>
                      <a:endParaRPr lang="en-US" u="sng"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u="sng" dirty="0">
                          <a:solidFill>
                            <a:schemeClr val="accent1"/>
                          </a:solidFill>
                          <a:effectLst/>
                          <a:hlinkClick r:id="rId5">
                            <a:extLst>
                              <a:ext uri="{A12FA001-AC4F-418D-AE19-62706E023703}">
                                <ahyp:hlinkClr xmlns:ahyp="http://schemas.microsoft.com/office/drawing/2018/hyperlinkcolor" val="tx"/>
                              </a:ext>
                            </a:extLst>
                          </a:hlinkClick>
                        </a:rPr>
                        <a:t>Cleveland</a:t>
                      </a:r>
                      <a:endParaRPr lang="en-US"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25.3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9660755"/>
                  </a:ext>
                </a:extLst>
              </a:tr>
              <a:tr h="2429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strike="noStrike" dirty="0">
                          <a:solidFill>
                            <a:schemeClr val="accent1"/>
                          </a:solidFill>
                          <a:effectLst/>
                        </a:rPr>
                        <a:t>2016–17</a:t>
                      </a:r>
                      <a:endParaRPr lang="en-US" u="sng"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u="sng" dirty="0">
                          <a:solidFill>
                            <a:schemeClr val="accent1"/>
                          </a:solidFill>
                          <a:effectLst/>
                          <a:hlinkClick r:id="rId5">
                            <a:extLst>
                              <a:ext uri="{A12FA001-AC4F-418D-AE19-62706E023703}">
                                <ahyp:hlinkClr xmlns:ahyp="http://schemas.microsoft.com/office/drawing/2018/hyperlinkcolor" val="tx"/>
                              </a:ext>
                            </a:extLst>
                          </a:hlinkClick>
                        </a:rPr>
                        <a:t>Cleveland</a:t>
                      </a:r>
                      <a:endParaRPr lang="en-US"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26.4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4988177"/>
                  </a:ext>
                </a:extLst>
              </a:tr>
              <a:tr h="2429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strike="noStrike" dirty="0">
                          <a:solidFill>
                            <a:schemeClr val="accent1"/>
                          </a:solidFill>
                          <a:effectLst/>
                        </a:rPr>
                        <a:t>2017–18</a:t>
                      </a:r>
                      <a:endParaRPr lang="en-US" u="sng"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u="sng" dirty="0">
                          <a:solidFill>
                            <a:schemeClr val="accent1"/>
                          </a:solidFill>
                          <a:effectLst/>
                          <a:hlinkClick r:id="rId5">
                            <a:extLst>
                              <a:ext uri="{A12FA001-AC4F-418D-AE19-62706E023703}">
                                <ahyp:hlinkClr xmlns:ahyp="http://schemas.microsoft.com/office/drawing/2018/hyperlinkcolor" val="tx"/>
                              </a:ext>
                            </a:extLst>
                          </a:hlinkClick>
                        </a:rPr>
                        <a:t>Cleveland</a:t>
                      </a:r>
                      <a:endParaRPr lang="en-US"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27.5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5075122"/>
                  </a:ext>
                </a:extLst>
              </a:tr>
              <a:tr h="242962">
                <a:tc>
                  <a:txBody>
                    <a:bodyPr/>
                    <a:lstStyle/>
                    <a:p>
                      <a:pPr algn="l"/>
                      <a:r>
                        <a:rPr lang="en-US" u="sng" strike="noStrike" dirty="0">
                          <a:solidFill>
                            <a:schemeClr val="accent1"/>
                          </a:solidFill>
                          <a:effectLst/>
                        </a:rPr>
                        <a:t>2018–19</a:t>
                      </a:r>
                      <a:endParaRPr lang="en-US" u="sng"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u="sng" strike="noStrike" dirty="0">
                          <a:solidFill>
                            <a:schemeClr val="accent1"/>
                          </a:solidFill>
                          <a:effectLst/>
                        </a:rPr>
                        <a:t>L.A. Lakers</a:t>
                      </a:r>
                      <a:endParaRPr lang="en-US" u="sng"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27.4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3159516"/>
                  </a:ext>
                </a:extLst>
              </a:tr>
              <a:tr h="242962">
                <a:tc>
                  <a:txBody>
                    <a:bodyPr/>
                    <a:lstStyle/>
                    <a:p>
                      <a:pPr algn="l"/>
                      <a:r>
                        <a:rPr lang="en-US" u="sng" strike="noStrike" dirty="0">
                          <a:solidFill>
                            <a:schemeClr val="accent1"/>
                          </a:solidFill>
                          <a:effectLst/>
                        </a:rPr>
                        <a:t>2019–20</a:t>
                      </a:r>
                      <a:endParaRPr lang="en-US" u="sng"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u="sng" strike="noStrike" dirty="0">
                          <a:solidFill>
                            <a:schemeClr val="accent1"/>
                          </a:solidFill>
                          <a:effectLst/>
                        </a:rPr>
                        <a:t>L.A. Lakers</a:t>
                      </a:r>
                      <a:endParaRPr lang="en-US" u="sng"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a:solidFill>
                            <a:schemeClr val="tx1"/>
                          </a:solidFill>
                          <a:effectLst/>
                        </a:rPr>
                        <a:t>25.3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1843029"/>
                  </a:ext>
                </a:extLst>
              </a:tr>
            </a:tbl>
          </a:graphicData>
        </a:graphic>
      </p:graphicFrame>
      <p:sp>
        <p:nvSpPr>
          <p:cNvPr id="7" name="Rectangle 6">
            <a:extLst>
              <a:ext uri="{FF2B5EF4-FFF2-40B4-BE49-F238E27FC236}">
                <a16:creationId xmlns:a16="http://schemas.microsoft.com/office/drawing/2014/main" id="{3C28679C-1410-674A-A507-A3CDD84973D8}"/>
              </a:ext>
            </a:extLst>
          </p:cNvPr>
          <p:cNvSpPr/>
          <p:nvPr/>
        </p:nvSpPr>
        <p:spPr>
          <a:xfrm>
            <a:off x="1122432" y="1391943"/>
            <a:ext cx="3594648" cy="369332"/>
          </a:xfrm>
          <a:prstGeom prst="rect">
            <a:avLst/>
          </a:prstGeom>
        </p:spPr>
        <p:txBody>
          <a:bodyPr wrap="square">
            <a:spAutoFit/>
          </a:bodyPr>
          <a:lstStyle/>
          <a:p>
            <a:r>
              <a:rPr lang="en-US" i="1" dirty="0">
                <a:solidFill>
                  <a:srgbClr val="000000"/>
                </a:solidFill>
                <a:latin typeface="Arial" panose="020B0604020202020204" pitchFamily="34" charset="0"/>
              </a:rPr>
              <a:t>Lebron James Career Statistics</a:t>
            </a:r>
          </a:p>
        </p:txBody>
      </p:sp>
      <p:cxnSp>
        <p:nvCxnSpPr>
          <p:cNvPr id="34" name="Straight Arrow Connector 33">
            <a:extLst>
              <a:ext uri="{FF2B5EF4-FFF2-40B4-BE49-F238E27FC236}">
                <a16:creationId xmlns:a16="http://schemas.microsoft.com/office/drawing/2014/main" id="{0057073C-9E06-7C49-9118-DBEAA4AA16AC}"/>
              </a:ext>
            </a:extLst>
          </p:cNvPr>
          <p:cNvCxnSpPr>
            <a:cxnSpLocks/>
            <a:stCxn id="39" idx="3"/>
            <a:endCxn id="36" idx="1"/>
          </p:cNvCxnSpPr>
          <p:nvPr/>
        </p:nvCxnSpPr>
        <p:spPr>
          <a:xfrm>
            <a:off x="1674851" y="5541629"/>
            <a:ext cx="3587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5798655-2688-184F-AD73-00BA9B844BE4}"/>
              </a:ext>
            </a:extLst>
          </p:cNvPr>
          <p:cNvSpPr/>
          <p:nvPr/>
        </p:nvSpPr>
        <p:spPr>
          <a:xfrm>
            <a:off x="2033633" y="5003272"/>
            <a:ext cx="1358934" cy="1076714"/>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 A)</a:t>
            </a:r>
          </a:p>
          <a:p>
            <a:pPr algn="ctr"/>
            <a:r>
              <a:rPr lang="en-US" dirty="0">
                <a:solidFill>
                  <a:schemeClr val="tx1"/>
                </a:solidFill>
              </a:rPr>
              <a:t>Annotation</a:t>
            </a:r>
          </a:p>
        </p:txBody>
      </p:sp>
      <p:sp>
        <p:nvSpPr>
          <p:cNvPr id="44" name="Rectangle 43">
            <a:extLst>
              <a:ext uri="{FF2B5EF4-FFF2-40B4-BE49-F238E27FC236}">
                <a16:creationId xmlns:a16="http://schemas.microsoft.com/office/drawing/2014/main" id="{60809275-C852-7248-85DC-75C5BA033361}"/>
              </a:ext>
            </a:extLst>
          </p:cNvPr>
          <p:cNvSpPr/>
          <p:nvPr/>
        </p:nvSpPr>
        <p:spPr>
          <a:xfrm>
            <a:off x="6849189" y="5003272"/>
            <a:ext cx="1396448" cy="1076714"/>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OTT-QA</a:t>
            </a:r>
          </a:p>
          <a:p>
            <a:pPr algn="ctr"/>
            <a:r>
              <a:rPr lang="en-US" dirty="0">
                <a:solidFill>
                  <a:schemeClr val="tx1"/>
                </a:solidFill>
              </a:rPr>
              <a:t>Size: 45K</a:t>
            </a:r>
          </a:p>
        </p:txBody>
      </p:sp>
      <p:cxnSp>
        <p:nvCxnSpPr>
          <p:cNvPr id="45" name="Straight Arrow Connector 44">
            <a:extLst>
              <a:ext uri="{FF2B5EF4-FFF2-40B4-BE49-F238E27FC236}">
                <a16:creationId xmlns:a16="http://schemas.microsoft.com/office/drawing/2014/main" id="{1A1AEBBD-1491-B64E-88FD-330D43AB265D}"/>
              </a:ext>
            </a:extLst>
          </p:cNvPr>
          <p:cNvCxnSpPr>
            <a:cxnSpLocks/>
            <a:stCxn id="36" idx="3"/>
            <a:endCxn id="5" idx="1"/>
          </p:cNvCxnSpPr>
          <p:nvPr/>
        </p:nvCxnSpPr>
        <p:spPr>
          <a:xfrm>
            <a:off x="3392567" y="5541629"/>
            <a:ext cx="3390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6BA145F-C522-B940-8DEB-E9845FE67AC2}"/>
              </a:ext>
            </a:extLst>
          </p:cNvPr>
          <p:cNvGrpSpPr/>
          <p:nvPr/>
        </p:nvGrpSpPr>
        <p:grpSpPr>
          <a:xfrm>
            <a:off x="3731569" y="5003272"/>
            <a:ext cx="2751527" cy="1076714"/>
            <a:chOff x="3521257" y="5003272"/>
            <a:chExt cx="2751527" cy="1076714"/>
          </a:xfrm>
        </p:grpSpPr>
        <p:sp>
          <p:nvSpPr>
            <p:cNvPr id="5" name="Rectangle 4">
              <a:extLst>
                <a:ext uri="{FF2B5EF4-FFF2-40B4-BE49-F238E27FC236}">
                  <a16:creationId xmlns:a16="http://schemas.microsoft.com/office/drawing/2014/main" id="{0A0FCA36-4E36-0544-871B-513349C61E86}"/>
                </a:ext>
              </a:extLst>
            </p:cNvPr>
            <p:cNvSpPr/>
            <p:nvPr/>
          </p:nvSpPr>
          <p:spPr>
            <a:xfrm>
              <a:off x="3521257" y="5003272"/>
              <a:ext cx="2751527" cy="1076714"/>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solidFill>
                    <a:schemeClr val="tx1"/>
                  </a:solidFill>
                </a:rPr>
                <a:t>Quality Control</a:t>
              </a:r>
            </a:p>
          </p:txBody>
        </p:sp>
        <p:sp>
          <p:nvSpPr>
            <p:cNvPr id="38" name="Rectangle 37">
              <a:extLst>
                <a:ext uri="{FF2B5EF4-FFF2-40B4-BE49-F238E27FC236}">
                  <a16:creationId xmlns:a16="http://schemas.microsoft.com/office/drawing/2014/main" id="{3FC4D2C0-8659-FF43-B540-8DFD2B8DCC4E}"/>
                </a:ext>
              </a:extLst>
            </p:cNvPr>
            <p:cNvSpPr/>
            <p:nvPr/>
          </p:nvSpPr>
          <p:spPr>
            <a:xfrm>
              <a:off x="3742879" y="5183666"/>
              <a:ext cx="899832" cy="427415"/>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a:t>
              </a:r>
            </a:p>
          </p:txBody>
        </p:sp>
        <p:sp>
          <p:nvSpPr>
            <p:cNvPr id="43" name="Rectangle 42">
              <a:extLst>
                <a:ext uri="{FF2B5EF4-FFF2-40B4-BE49-F238E27FC236}">
                  <a16:creationId xmlns:a16="http://schemas.microsoft.com/office/drawing/2014/main" id="{BCFFE31E-B262-5E4F-A5E4-1F6E9E0510A3}"/>
                </a:ext>
              </a:extLst>
            </p:cNvPr>
            <p:cNvSpPr/>
            <p:nvPr/>
          </p:nvSpPr>
          <p:spPr>
            <a:xfrm>
              <a:off x="5139327" y="5183666"/>
              <a:ext cx="1016338" cy="427415"/>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Human</a:t>
              </a:r>
            </a:p>
          </p:txBody>
        </p:sp>
        <p:cxnSp>
          <p:nvCxnSpPr>
            <p:cNvPr id="54" name="Straight Arrow Connector 53">
              <a:extLst>
                <a:ext uri="{FF2B5EF4-FFF2-40B4-BE49-F238E27FC236}">
                  <a16:creationId xmlns:a16="http://schemas.microsoft.com/office/drawing/2014/main" id="{15332E37-F316-1047-BB31-E5A807112B47}"/>
                </a:ext>
              </a:extLst>
            </p:cNvPr>
            <p:cNvCxnSpPr>
              <a:cxnSpLocks/>
              <a:stCxn id="38" idx="3"/>
            </p:cNvCxnSpPr>
            <p:nvPr/>
          </p:nvCxnSpPr>
          <p:spPr>
            <a:xfrm>
              <a:off x="4642711" y="5397374"/>
              <a:ext cx="49661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Straight Arrow Connector 54">
            <a:extLst>
              <a:ext uri="{FF2B5EF4-FFF2-40B4-BE49-F238E27FC236}">
                <a16:creationId xmlns:a16="http://schemas.microsoft.com/office/drawing/2014/main" id="{D465A00C-424B-774B-8CE8-F4895EB8FE69}"/>
              </a:ext>
            </a:extLst>
          </p:cNvPr>
          <p:cNvCxnSpPr>
            <a:cxnSpLocks/>
            <a:stCxn id="5" idx="3"/>
            <a:endCxn id="44" idx="1"/>
          </p:cNvCxnSpPr>
          <p:nvPr/>
        </p:nvCxnSpPr>
        <p:spPr>
          <a:xfrm>
            <a:off x="6483096" y="5541629"/>
            <a:ext cx="3660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99C369F-26F8-0F49-82B6-82459E7A32EB}"/>
              </a:ext>
            </a:extLst>
          </p:cNvPr>
          <p:cNvGrpSpPr/>
          <p:nvPr/>
        </p:nvGrpSpPr>
        <p:grpSpPr>
          <a:xfrm>
            <a:off x="5674412" y="1391369"/>
            <a:ext cx="2599141" cy="2662704"/>
            <a:chOff x="5674412" y="1391369"/>
            <a:chExt cx="2599141" cy="2662704"/>
          </a:xfrm>
        </p:grpSpPr>
        <p:sp>
          <p:nvSpPr>
            <p:cNvPr id="32" name="Rectangle 31">
              <a:extLst>
                <a:ext uri="{FF2B5EF4-FFF2-40B4-BE49-F238E27FC236}">
                  <a16:creationId xmlns:a16="http://schemas.microsoft.com/office/drawing/2014/main" id="{AE82AA20-3BA3-694E-A732-887E27208468}"/>
                </a:ext>
              </a:extLst>
            </p:cNvPr>
            <p:cNvSpPr/>
            <p:nvPr/>
          </p:nvSpPr>
          <p:spPr>
            <a:xfrm>
              <a:off x="6155666" y="1482574"/>
              <a:ext cx="2085827" cy="338554"/>
            </a:xfrm>
            <a:prstGeom prst="rect">
              <a:avLst/>
            </a:prstGeom>
          </p:spPr>
          <p:txBody>
            <a:bodyPr wrap="none">
              <a:spAutoFit/>
            </a:bodyPr>
            <a:lstStyle/>
            <a:p>
              <a:r>
                <a:rPr lang="en-US" sz="1600" u="sng" dirty="0"/>
                <a:t>NBA 2018-19 Season</a:t>
              </a:r>
            </a:p>
          </p:txBody>
        </p:sp>
        <p:sp>
          <p:nvSpPr>
            <p:cNvPr id="33" name="Rectangle 32">
              <a:extLst>
                <a:ext uri="{FF2B5EF4-FFF2-40B4-BE49-F238E27FC236}">
                  <a16:creationId xmlns:a16="http://schemas.microsoft.com/office/drawing/2014/main" id="{0FDC8C66-C6FB-FD4D-94CB-8094C907D83D}"/>
                </a:ext>
              </a:extLst>
            </p:cNvPr>
            <p:cNvSpPr/>
            <p:nvPr/>
          </p:nvSpPr>
          <p:spPr>
            <a:xfrm>
              <a:off x="6155666" y="2005773"/>
              <a:ext cx="2117887" cy="338554"/>
            </a:xfrm>
            <a:prstGeom prst="rect">
              <a:avLst/>
            </a:prstGeom>
          </p:spPr>
          <p:txBody>
            <a:bodyPr wrap="none">
              <a:spAutoFit/>
            </a:bodyPr>
            <a:lstStyle/>
            <a:p>
              <a:r>
                <a:rPr lang="en-US" sz="1600" u="sng" dirty="0"/>
                <a:t>NBA 2019-20 Season</a:t>
              </a:r>
            </a:p>
          </p:txBody>
        </p:sp>
        <p:sp>
          <p:nvSpPr>
            <p:cNvPr id="29" name="Rectangle 28">
              <a:extLst>
                <a:ext uri="{FF2B5EF4-FFF2-40B4-BE49-F238E27FC236}">
                  <a16:creationId xmlns:a16="http://schemas.microsoft.com/office/drawing/2014/main" id="{D4368324-5EDF-E74E-A63A-EB1DE102D07E}"/>
                </a:ext>
              </a:extLst>
            </p:cNvPr>
            <p:cNvSpPr/>
            <p:nvPr/>
          </p:nvSpPr>
          <p:spPr>
            <a:xfrm>
              <a:off x="6155666" y="2563734"/>
              <a:ext cx="1963999" cy="338554"/>
            </a:xfrm>
            <a:prstGeom prst="rect">
              <a:avLst/>
            </a:prstGeom>
          </p:spPr>
          <p:txBody>
            <a:bodyPr wrap="none">
              <a:spAutoFit/>
            </a:bodyPr>
            <a:lstStyle/>
            <a:p>
              <a:r>
                <a:rPr lang="en-US" sz="1600" u="sng" dirty="0"/>
                <a:t>Cleveland Cavaliers</a:t>
              </a:r>
            </a:p>
          </p:txBody>
        </p:sp>
        <p:sp>
          <p:nvSpPr>
            <p:cNvPr id="30" name="Rectangle 29">
              <a:extLst>
                <a:ext uri="{FF2B5EF4-FFF2-40B4-BE49-F238E27FC236}">
                  <a16:creationId xmlns:a16="http://schemas.microsoft.com/office/drawing/2014/main" id="{0D31CD6C-CDFF-E441-85D0-614F58D39AD2}"/>
                </a:ext>
              </a:extLst>
            </p:cNvPr>
            <p:cNvSpPr/>
            <p:nvPr/>
          </p:nvSpPr>
          <p:spPr>
            <a:xfrm>
              <a:off x="6155666" y="3069797"/>
              <a:ext cx="1217000" cy="338554"/>
            </a:xfrm>
            <a:prstGeom prst="rect">
              <a:avLst/>
            </a:prstGeom>
          </p:spPr>
          <p:txBody>
            <a:bodyPr wrap="none">
              <a:spAutoFit/>
            </a:bodyPr>
            <a:lstStyle/>
            <a:p>
              <a:r>
                <a:rPr lang="en-US" sz="1600" u="sng" dirty="0"/>
                <a:t>L.A. Lakers</a:t>
              </a:r>
            </a:p>
          </p:txBody>
        </p:sp>
        <p:sp>
          <p:nvSpPr>
            <p:cNvPr id="31" name="Rectangle 30">
              <a:extLst>
                <a:ext uri="{FF2B5EF4-FFF2-40B4-BE49-F238E27FC236}">
                  <a16:creationId xmlns:a16="http://schemas.microsoft.com/office/drawing/2014/main" id="{D6A408C5-073F-104C-8AF3-52B8BCBD53A8}"/>
                </a:ext>
              </a:extLst>
            </p:cNvPr>
            <p:cNvSpPr/>
            <p:nvPr/>
          </p:nvSpPr>
          <p:spPr>
            <a:xfrm>
              <a:off x="6155665" y="3614900"/>
              <a:ext cx="2073003" cy="338554"/>
            </a:xfrm>
            <a:prstGeom prst="rect">
              <a:avLst/>
            </a:prstGeom>
          </p:spPr>
          <p:txBody>
            <a:bodyPr wrap="none">
              <a:spAutoFit/>
            </a:bodyPr>
            <a:lstStyle/>
            <a:p>
              <a:r>
                <a:rPr lang="en-US" sz="1600" u="sng" dirty="0"/>
                <a:t>NBA 2017-18 Season</a:t>
              </a:r>
            </a:p>
          </p:txBody>
        </p:sp>
        <p:pic>
          <p:nvPicPr>
            <p:cNvPr id="27" name="Picture 26" descr="Icon&#10;&#10;Description automatically generated">
              <a:extLst>
                <a:ext uri="{FF2B5EF4-FFF2-40B4-BE49-F238E27FC236}">
                  <a16:creationId xmlns:a16="http://schemas.microsoft.com/office/drawing/2014/main" id="{272F0564-2A6F-5A43-A43D-250DA4B68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4413" y="1391369"/>
              <a:ext cx="401707" cy="520964"/>
            </a:xfrm>
            <a:prstGeom prst="rect">
              <a:avLst/>
            </a:prstGeom>
            <a:solidFill>
              <a:schemeClr val="bg1"/>
            </a:solidFill>
          </p:spPr>
        </p:pic>
        <p:pic>
          <p:nvPicPr>
            <p:cNvPr id="28" name="Picture 27" descr="Icon&#10;&#10;Description automatically generated">
              <a:extLst>
                <a:ext uri="{FF2B5EF4-FFF2-40B4-BE49-F238E27FC236}">
                  <a16:creationId xmlns:a16="http://schemas.microsoft.com/office/drawing/2014/main" id="{6D3A9C4D-6ADB-5E4C-A275-C4F7E9307D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0451" y="1921397"/>
              <a:ext cx="401707" cy="520964"/>
            </a:xfrm>
            <a:prstGeom prst="rect">
              <a:avLst/>
            </a:prstGeom>
            <a:solidFill>
              <a:schemeClr val="bg1"/>
            </a:solidFill>
          </p:spPr>
        </p:pic>
        <p:pic>
          <p:nvPicPr>
            <p:cNvPr id="35" name="Picture 34" descr="Icon&#10;&#10;Description automatically generated">
              <a:extLst>
                <a:ext uri="{FF2B5EF4-FFF2-40B4-BE49-F238E27FC236}">
                  <a16:creationId xmlns:a16="http://schemas.microsoft.com/office/drawing/2014/main" id="{C9F9E509-12D1-0B4D-A36E-A7291A8D28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4413" y="2453783"/>
              <a:ext cx="401707" cy="520964"/>
            </a:xfrm>
            <a:prstGeom prst="rect">
              <a:avLst/>
            </a:prstGeom>
            <a:solidFill>
              <a:schemeClr val="bg1"/>
            </a:solidFill>
          </p:spPr>
        </p:pic>
        <p:pic>
          <p:nvPicPr>
            <p:cNvPr id="37" name="Picture 36" descr="Icon&#10;&#10;Description automatically generated">
              <a:extLst>
                <a:ext uri="{FF2B5EF4-FFF2-40B4-BE49-F238E27FC236}">
                  <a16:creationId xmlns:a16="http://schemas.microsoft.com/office/drawing/2014/main" id="{FA3F8396-3E1F-F649-A40D-B09DB26E28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4412" y="2985209"/>
              <a:ext cx="401707" cy="520964"/>
            </a:xfrm>
            <a:prstGeom prst="rect">
              <a:avLst/>
            </a:prstGeom>
            <a:solidFill>
              <a:schemeClr val="bg1"/>
            </a:solidFill>
          </p:spPr>
        </p:pic>
        <p:pic>
          <p:nvPicPr>
            <p:cNvPr id="46" name="Picture 45" descr="Icon&#10;&#10;Description automatically generated">
              <a:extLst>
                <a:ext uri="{FF2B5EF4-FFF2-40B4-BE49-F238E27FC236}">
                  <a16:creationId xmlns:a16="http://schemas.microsoft.com/office/drawing/2014/main" id="{5D24BB8E-DDC2-8B4B-8490-15A5116C37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4110" y="3533109"/>
              <a:ext cx="401707" cy="520964"/>
            </a:xfrm>
            <a:prstGeom prst="rect">
              <a:avLst/>
            </a:prstGeom>
            <a:solidFill>
              <a:schemeClr val="bg1"/>
            </a:solidFill>
          </p:spPr>
        </p:pic>
      </p:grpSp>
    </p:spTree>
    <p:extLst>
      <p:ext uri="{BB962C8B-B14F-4D97-AF65-F5344CB8AC3E}">
        <p14:creationId xmlns:p14="http://schemas.microsoft.com/office/powerpoint/2010/main" val="55013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blinds(horizontal)">
                                      <p:cBhvr>
                                        <p:cTn id="20" dur="500"/>
                                        <p:tgtEl>
                                          <p:spTgt spid="4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blinds(horizontal)">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blinds(horizontal)">
                                      <p:cBhvr>
                                        <p:cTn id="28" dur="500"/>
                                        <p:tgtEl>
                                          <p:spTgt spid="39"/>
                                        </p:tgtEl>
                                      </p:cBhvr>
                                    </p:animEffect>
                                  </p:childTnLst>
                                </p:cTn>
                              </p:par>
                              <p:par>
                                <p:cTn id="29" presetID="3" presetClass="entr" presetSubtype="1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linds(horizontal)">
                                      <p:cBhvr>
                                        <p:cTn id="31" dur="500"/>
                                        <p:tgtEl>
                                          <p:spTgt spid="3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blinds(horizontal)">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blinds(horizontal)">
                                      <p:cBhvr>
                                        <p:cTn id="39" dur="500"/>
                                        <p:tgtEl>
                                          <p:spTgt spid="45"/>
                                        </p:tgtEl>
                                      </p:cBhvr>
                                    </p:animEffect>
                                  </p:childTnLst>
                                </p:cTn>
                              </p:par>
                              <p:par>
                                <p:cTn id="40" presetID="3" presetClass="entr" presetSubtype="10" fill="hold"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blinds(horizontal)">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blinds(horizontal)">
                                      <p:cBhvr>
                                        <p:cTn id="47" dur="500"/>
                                        <p:tgtEl>
                                          <p:spTgt spid="44"/>
                                        </p:tgtEl>
                                      </p:cBhvr>
                                    </p:animEffect>
                                  </p:childTnLst>
                                </p:cTn>
                              </p:par>
                              <p:par>
                                <p:cTn id="48" presetID="3" presetClass="entr" presetSubtype="10" fill="hold"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blinds(horizontal)">
                                      <p:cBhvr>
                                        <p:cTn id="5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7" grpId="0"/>
      <p:bldP spid="36" grpId="0" animBg="1"/>
      <p:bldP spid="4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20C2C-25C9-6041-A56F-551AB171E8C3}"/>
              </a:ext>
            </a:extLst>
          </p:cNvPr>
          <p:cNvSpPr>
            <a:spLocks noGrp="1"/>
          </p:cNvSpPr>
          <p:nvPr>
            <p:ph type="title"/>
          </p:nvPr>
        </p:nvSpPr>
        <p:spPr/>
        <p:txBody>
          <a:bodyPr/>
          <a:lstStyle/>
          <a:p>
            <a:r>
              <a:rPr lang="en-US" dirty="0"/>
              <a:t>Retriever-Reader Framework</a:t>
            </a:r>
          </a:p>
        </p:txBody>
      </p:sp>
      <p:sp>
        <p:nvSpPr>
          <p:cNvPr id="4" name="Slide Number Placeholder 3">
            <a:extLst>
              <a:ext uri="{FF2B5EF4-FFF2-40B4-BE49-F238E27FC236}">
                <a16:creationId xmlns:a16="http://schemas.microsoft.com/office/drawing/2014/main" id="{4E510D57-1EA6-F742-BA72-5A8CA1507DDB}"/>
              </a:ext>
            </a:extLst>
          </p:cNvPr>
          <p:cNvSpPr>
            <a:spLocks noGrp="1"/>
          </p:cNvSpPr>
          <p:nvPr>
            <p:ph type="sldNum" sz="quarter" idx="12"/>
          </p:nvPr>
        </p:nvSpPr>
        <p:spPr/>
        <p:txBody>
          <a:bodyPr/>
          <a:lstStyle/>
          <a:p>
            <a:fld id="{4FAB73BC-B049-4115-A692-8D63A059BFB8}" type="slidenum">
              <a:rPr lang="en-US" smtClean="0"/>
              <a:t>27</a:t>
            </a:fld>
            <a:endParaRPr lang="en-US"/>
          </a:p>
        </p:txBody>
      </p:sp>
      <p:sp>
        <p:nvSpPr>
          <p:cNvPr id="5" name="Rectangle 4">
            <a:extLst>
              <a:ext uri="{FF2B5EF4-FFF2-40B4-BE49-F238E27FC236}">
                <a16:creationId xmlns:a16="http://schemas.microsoft.com/office/drawing/2014/main" id="{C27B539C-696D-D642-856F-89C11C05F5A2}"/>
              </a:ext>
            </a:extLst>
          </p:cNvPr>
          <p:cNvSpPr/>
          <p:nvPr/>
        </p:nvSpPr>
        <p:spPr>
          <a:xfrm>
            <a:off x="1078623" y="2883703"/>
            <a:ext cx="1736161" cy="60560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Retriever</a:t>
            </a:r>
          </a:p>
        </p:txBody>
      </p:sp>
      <p:sp>
        <p:nvSpPr>
          <p:cNvPr id="6" name="Rectangle 5">
            <a:extLst>
              <a:ext uri="{FF2B5EF4-FFF2-40B4-BE49-F238E27FC236}">
                <a16:creationId xmlns:a16="http://schemas.microsoft.com/office/drawing/2014/main" id="{06A58962-EDD4-1645-8179-546488CC63D9}"/>
              </a:ext>
            </a:extLst>
          </p:cNvPr>
          <p:cNvSpPr/>
          <p:nvPr/>
        </p:nvSpPr>
        <p:spPr>
          <a:xfrm>
            <a:off x="4906742" y="2883703"/>
            <a:ext cx="1765227" cy="57594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Reader</a:t>
            </a:r>
          </a:p>
        </p:txBody>
      </p:sp>
      <p:sp>
        <p:nvSpPr>
          <p:cNvPr id="9" name="Rectangle 8">
            <a:extLst>
              <a:ext uri="{FF2B5EF4-FFF2-40B4-BE49-F238E27FC236}">
                <a16:creationId xmlns:a16="http://schemas.microsoft.com/office/drawing/2014/main" id="{9AC3F537-F9F5-7049-A2A0-D987F9733C13}"/>
              </a:ext>
            </a:extLst>
          </p:cNvPr>
          <p:cNvSpPr/>
          <p:nvPr/>
        </p:nvSpPr>
        <p:spPr>
          <a:xfrm>
            <a:off x="3457025" y="2130023"/>
            <a:ext cx="830677" cy="369332"/>
          </a:xfrm>
          <a:prstGeom prst="rect">
            <a:avLst/>
          </a:prstGeom>
        </p:spPr>
        <p:txBody>
          <a:bodyPr wrap="none">
            <a:spAutoFit/>
          </a:bodyPr>
          <a:lstStyle/>
          <a:p>
            <a:r>
              <a:rPr lang="en-US" dirty="0"/>
              <a:t>Top-K</a:t>
            </a:r>
          </a:p>
        </p:txBody>
      </p:sp>
      <p:sp>
        <p:nvSpPr>
          <p:cNvPr id="10" name="Right Arrow 9">
            <a:extLst>
              <a:ext uri="{FF2B5EF4-FFF2-40B4-BE49-F238E27FC236}">
                <a16:creationId xmlns:a16="http://schemas.microsoft.com/office/drawing/2014/main" id="{F77ECB09-C518-D244-9BAA-E6FF426DD4A5}"/>
              </a:ext>
            </a:extLst>
          </p:cNvPr>
          <p:cNvSpPr/>
          <p:nvPr/>
        </p:nvSpPr>
        <p:spPr>
          <a:xfrm>
            <a:off x="3010446" y="2949811"/>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7F8B0AF1-A4A0-894D-A63C-CCC473705FCF}"/>
              </a:ext>
            </a:extLst>
          </p:cNvPr>
          <p:cNvSpPr/>
          <p:nvPr/>
        </p:nvSpPr>
        <p:spPr>
          <a:xfrm>
            <a:off x="4532740" y="2966803"/>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A6CA7B27-3AFE-7044-9A76-6FFAACF4520D}"/>
              </a:ext>
            </a:extLst>
          </p:cNvPr>
          <p:cNvSpPr/>
          <p:nvPr/>
        </p:nvSpPr>
        <p:spPr>
          <a:xfrm>
            <a:off x="6829056" y="2950843"/>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03BC3B-5126-8840-AF8D-6460DFC191FA}"/>
              </a:ext>
            </a:extLst>
          </p:cNvPr>
          <p:cNvSpPr/>
          <p:nvPr/>
        </p:nvSpPr>
        <p:spPr>
          <a:xfrm>
            <a:off x="7168057" y="2974181"/>
            <a:ext cx="952505" cy="369332"/>
          </a:xfrm>
          <a:prstGeom prst="rect">
            <a:avLst/>
          </a:prstGeom>
        </p:spPr>
        <p:txBody>
          <a:bodyPr wrap="none">
            <a:spAutoFit/>
          </a:bodyPr>
          <a:lstStyle/>
          <a:p>
            <a:r>
              <a:rPr lang="en-US" dirty="0"/>
              <a:t>Answer</a:t>
            </a:r>
          </a:p>
        </p:txBody>
      </p:sp>
      <p:grpSp>
        <p:nvGrpSpPr>
          <p:cNvPr id="14" name="Group 13">
            <a:extLst>
              <a:ext uri="{FF2B5EF4-FFF2-40B4-BE49-F238E27FC236}">
                <a16:creationId xmlns:a16="http://schemas.microsoft.com/office/drawing/2014/main" id="{6E74A7C6-89A9-654F-AF68-C1F0D8A74DC0}"/>
              </a:ext>
            </a:extLst>
          </p:cNvPr>
          <p:cNvGrpSpPr/>
          <p:nvPr/>
        </p:nvGrpSpPr>
        <p:grpSpPr>
          <a:xfrm>
            <a:off x="3339630" y="2544709"/>
            <a:ext cx="1087088" cy="1241285"/>
            <a:chOff x="3228419" y="3655994"/>
            <a:chExt cx="1087088" cy="1241285"/>
          </a:xfrm>
        </p:grpSpPr>
        <p:sp>
          <p:nvSpPr>
            <p:cNvPr id="20" name="Oval 19">
              <a:extLst>
                <a:ext uri="{FF2B5EF4-FFF2-40B4-BE49-F238E27FC236}">
                  <a16:creationId xmlns:a16="http://schemas.microsoft.com/office/drawing/2014/main" id="{F9AB37F6-38E9-4F45-B139-71D73AA450E9}"/>
                </a:ext>
              </a:extLst>
            </p:cNvPr>
            <p:cNvSpPr/>
            <p:nvPr/>
          </p:nvSpPr>
          <p:spPr>
            <a:xfrm>
              <a:off x="3228419" y="3655994"/>
              <a:ext cx="1087088" cy="124128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Text&#10;&#10;Description automatically generated with low confidence">
              <a:extLst>
                <a:ext uri="{FF2B5EF4-FFF2-40B4-BE49-F238E27FC236}">
                  <a16:creationId xmlns:a16="http://schemas.microsoft.com/office/drawing/2014/main" id="{08003DCC-8E0C-F144-A601-B6C73442D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4411" y="3849862"/>
              <a:ext cx="327673" cy="327673"/>
            </a:xfrm>
            <a:prstGeom prst="rect">
              <a:avLst/>
            </a:prstGeom>
          </p:spPr>
        </p:pic>
        <p:pic>
          <p:nvPicPr>
            <p:cNvPr id="17" name="Picture 16" descr="Icon&#10;&#10;Description automatically generated">
              <a:extLst>
                <a:ext uri="{FF2B5EF4-FFF2-40B4-BE49-F238E27FC236}">
                  <a16:creationId xmlns:a16="http://schemas.microsoft.com/office/drawing/2014/main" id="{8CCFD83F-1A5E-3D49-B25C-3D39DF139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4632" y="4254643"/>
              <a:ext cx="327673" cy="424951"/>
            </a:xfrm>
            <a:prstGeom prst="rect">
              <a:avLst/>
            </a:prstGeom>
            <a:solidFill>
              <a:schemeClr val="bg1"/>
            </a:solidFill>
          </p:spPr>
        </p:pic>
        <p:pic>
          <p:nvPicPr>
            <p:cNvPr id="18" name="Picture 17" descr="Icon&#10;&#10;Description automatically generated">
              <a:extLst>
                <a:ext uri="{FF2B5EF4-FFF2-40B4-BE49-F238E27FC236}">
                  <a16:creationId xmlns:a16="http://schemas.microsoft.com/office/drawing/2014/main" id="{8E2F5051-0246-FA45-BC00-C39B432D7E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447" y="4251743"/>
              <a:ext cx="327673" cy="424951"/>
            </a:xfrm>
            <a:prstGeom prst="rect">
              <a:avLst/>
            </a:prstGeom>
            <a:solidFill>
              <a:schemeClr val="bg1"/>
            </a:solidFill>
          </p:spPr>
        </p:pic>
      </p:grpSp>
      <p:sp>
        <p:nvSpPr>
          <p:cNvPr id="39" name="Right Arrow 38">
            <a:extLst>
              <a:ext uri="{FF2B5EF4-FFF2-40B4-BE49-F238E27FC236}">
                <a16:creationId xmlns:a16="http://schemas.microsoft.com/office/drawing/2014/main" id="{54E1BE70-2ECA-074B-9903-4E566FA0F8AE}"/>
              </a:ext>
            </a:extLst>
          </p:cNvPr>
          <p:cNvSpPr/>
          <p:nvPr/>
        </p:nvSpPr>
        <p:spPr>
          <a:xfrm rot="16200000">
            <a:off x="1818958" y="3973817"/>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15692877-E9D6-4B4E-B689-66A2CA62649B}"/>
              </a:ext>
            </a:extLst>
          </p:cNvPr>
          <p:cNvSpPr/>
          <p:nvPr/>
        </p:nvSpPr>
        <p:spPr>
          <a:xfrm rot="5400000">
            <a:off x="1818958" y="2013951"/>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499E5A7F-A154-A848-A4AE-6AFA73B51B46}"/>
              </a:ext>
            </a:extLst>
          </p:cNvPr>
          <p:cNvGrpSpPr/>
          <p:nvPr/>
        </p:nvGrpSpPr>
        <p:grpSpPr>
          <a:xfrm>
            <a:off x="815282" y="4661034"/>
            <a:ext cx="7084120" cy="1573767"/>
            <a:chOff x="815282" y="4661034"/>
            <a:chExt cx="7084120" cy="1573767"/>
          </a:xfrm>
        </p:grpSpPr>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F5D766-3545-194D-9486-9830D43F8866}"/>
                    </a:ext>
                  </a:extLst>
                </p:cNvPr>
                <p:cNvSpPr txBox="1"/>
                <p:nvPr/>
              </p:nvSpPr>
              <p:spPr>
                <a:xfrm>
                  <a:off x="1755320" y="5858662"/>
                  <a:ext cx="1459054"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5</m:t>
                      </m:r>
                      <m:r>
                        <m:rPr>
                          <m:sty m:val="p"/>
                        </m:rPr>
                        <a:rPr lang="en-US" i="0" dirty="0" smtClean="0">
                          <a:latin typeface="Cambria Math" panose="02040503050406030204" pitchFamily="18" charset="0"/>
                        </a:rPr>
                        <m:t>M</m:t>
                      </m:r>
                    </m:oMath>
                  </a14:m>
                  <a:r>
                    <a:rPr lang="en-US" dirty="0"/>
                    <a:t> Passages</a:t>
                  </a:r>
                </a:p>
              </p:txBody>
            </p:sp>
          </mc:Choice>
          <mc:Fallback xmlns="">
            <p:sp>
              <p:nvSpPr>
                <p:cNvPr id="57" name="TextBox 56">
                  <a:extLst>
                    <a:ext uri="{FF2B5EF4-FFF2-40B4-BE49-F238E27FC236}">
                      <a16:creationId xmlns:a16="http://schemas.microsoft.com/office/drawing/2014/main" id="{7DF5D766-3545-194D-9486-9830D43F8866}"/>
                    </a:ext>
                  </a:extLst>
                </p:cNvPr>
                <p:cNvSpPr txBox="1">
                  <a:spLocks noRot="1" noChangeAspect="1" noMove="1" noResize="1" noEditPoints="1" noAdjustHandles="1" noChangeArrowheads="1" noChangeShapeType="1" noTextEdit="1"/>
                </p:cNvSpPr>
                <p:nvPr/>
              </p:nvSpPr>
              <p:spPr>
                <a:xfrm>
                  <a:off x="1755320" y="5858662"/>
                  <a:ext cx="1459054" cy="369332"/>
                </a:xfrm>
                <a:prstGeom prst="rect">
                  <a:avLst/>
                </a:prstGeom>
                <a:blipFill>
                  <a:blip r:embed="rId4"/>
                  <a:stretch>
                    <a:fillRect t="-6667" r="-2609"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A00A872-1A01-3E40-B71F-3CF74E2ED7D8}"/>
                    </a:ext>
                  </a:extLst>
                </p:cNvPr>
                <p:cNvSpPr txBox="1"/>
                <p:nvPr/>
              </p:nvSpPr>
              <p:spPr>
                <a:xfrm>
                  <a:off x="5813044" y="5858662"/>
                  <a:ext cx="1250663" cy="369332"/>
                </a:xfrm>
                <a:prstGeom prst="rect">
                  <a:avLst/>
                </a:prstGeom>
                <a:noFill/>
              </p:spPr>
              <p:txBody>
                <a:bodyPr wrap="none" rtlCol="0">
                  <a:spAutoFit/>
                </a:bodyPr>
                <a:lstStyle/>
                <a:p>
                  <a14:m>
                    <m:oMath xmlns:m="http://schemas.openxmlformats.org/officeDocument/2006/math">
                      <m:r>
                        <m:rPr>
                          <m:nor/>
                        </m:rPr>
                        <a:rPr lang="en-US" dirty="0"/>
                        <m:t>2</m:t>
                      </m:r>
                      <m:r>
                        <m:rPr>
                          <m:nor/>
                        </m:rPr>
                        <a:rPr lang="en-US" dirty="0"/>
                        <m:t>M</m:t>
                      </m:r>
                    </m:oMath>
                  </a14:m>
                  <a:r>
                    <a:rPr lang="en-US" dirty="0"/>
                    <a:t> Tables</a:t>
                  </a:r>
                </a:p>
              </p:txBody>
            </p:sp>
          </mc:Choice>
          <mc:Fallback xmlns="">
            <p:sp>
              <p:nvSpPr>
                <p:cNvPr id="58" name="TextBox 57">
                  <a:extLst>
                    <a:ext uri="{FF2B5EF4-FFF2-40B4-BE49-F238E27FC236}">
                      <a16:creationId xmlns:a16="http://schemas.microsoft.com/office/drawing/2014/main" id="{1A00A872-1A01-3E40-B71F-3CF74E2ED7D8}"/>
                    </a:ext>
                  </a:extLst>
                </p:cNvPr>
                <p:cNvSpPr txBox="1">
                  <a:spLocks noRot="1" noChangeAspect="1" noMove="1" noResize="1" noEditPoints="1" noAdjustHandles="1" noChangeArrowheads="1" noChangeShapeType="1" noTextEdit="1"/>
                </p:cNvSpPr>
                <p:nvPr/>
              </p:nvSpPr>
              <p:spPr>
                <a:xfrm>
                  <a:off x="5813044" y="5858662"/>
                  <a:ext cx="1250663" cy="369332"/>
                </a:xfrm>
                <a:prstGeom prst="rect">
                  <a:avLst/>
                </a:prstGeom>
                <a:blipFill>
                  <a:blip r:embed="rId5"/>
                  <a:stretch>
                    <a:fillRect t="-6667" r="-3000" b="-23333"/>
                  </a:stretch>
                </a:blipFill>
              </p:spPr>
              <p:txBody>
                <a:bodyPr/>
                <a:lstStyle/>
                <a:p>
                  <a:r>
                    <a:rPr lang="en-US">
                      <a:noFill/>
                    </a:rPr>
                    <a:t> </a:t>
                  </a:r>
                </a:p>
              </p:txBody>
            </p:sp>
          </mc:Fallback>
        </mc:AlternateContent>
        <p:pic>
          <p:nvPicPr>
            <p:cNvPr id="59" name="Picture 58" descr="Icon&#10;&#10;Description automatically generated">
              <a:extLst>
                <a:ext uri="{FF2B5EF4-FFF2-40B4-BE49-F238E27FC236}">
                  <a16:creationId xmlns:a16="http://schemas.microsoft.com/office/drawing/2014/main" id="{EEA3F9E2-5FD1-594A-A348-2FEE5C74C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666" y="5125936"/>
              <a:ext cx="629853" cy="816841"/>
            </a:xfrm>
            <a:prstGeom prst="rect">
              <a:avLst/>
            </a:prstGeom>
            <a:solidFill>
              <a:schemeClr val="bg1"/>
            </a:solidFill>
          </p:spPr>
        </p:pic>
        <p:pic>
          <p:nvPicPr>
            <p:cNvPr id="60" name="Picture 59" descr="Icon&#10;&#10;Description automatically generated">
              <a:extLst>
                <a:ext uri="{FF2B5EF4-FFF2-40B4-BE49-F238E27FC236}">
                  <a16:creationId xmlns:a16="http://schemas.microsoft.com/office/drawing/2014/main" id="{30807BB9-9561-BA4D-860E-FA8709BE1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391" y="5125936"/>
              <a:ext cx="629853" cy="816841"/>
            </a:xfrm>
            <a:prstGeom prst="rect">
              <a:avLst/>
            </a:prstGeom>
            <a:solidFill>
              <a:schemeClr val="bg1"/>
            </a:solidFill>
          </p:spPr>
        </p:pic>
        <p:pic>
          <p:nvPicPr>
            <p:cNvPr id="61" name="Picture 60" descr="Text&#10;&#10;Description automatically generated with low confidence">
              <a:extLst>
                <a:ext uri="{FF2B5EF4-FFF2-40B4-BE49-F238E27FC236}">
                  <a16:creationId xmlns:a16="http://schemas.microsoft.com/office/drawing/2014/main" id="{65662E87-928E-E248-98E7-17EAB6FF6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0841" y="5171809"/>
              <a:ext cx="770968" cy="770968"/>
            </a:xfrm>
            <a:prstGeom prst="rect">
              <a:avLst/>
            </a:prstGeom>
          </p:spPr>
        </p:pic>
        <p:pic>
          <p:nvPicPr>
            <p:cNvPr id="62" name="Picture 61" descr="Text&#10;&#10;Description automatically generated with low confidence">
              <a:extLst>
                <a:ext uri="{FF2B5EF4-FFF2-40B4-BE49-F238E27FC236}">
                  <a16:creationId xmlns:a16="http://schemas.microsoft.com/office/drawing/2014/main" id="{F9BD9CD7-B14D-6A42-8366-E2EB08EC4720}"/>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5854681" y="5171809"/>
              <a:ext cx="770968" cy="770968"/>
            </a:xfrm>
            <a:prstGeom prst="rect">
              <a:avLst/>
            </a:prstGeom>
          </p:spPr>
        </p:pic>
        <p:pic>
          <p:nvPicPr>
            <p:cNvPr id="54" name="Picture 53" descr="Icon&#10;&#10;Description automatically generated">
              <a:extLst>
                <a:ext uri="{FF2B5EF4-FFF2-40B4-BE49-F238E27FC236}">
                  <a16:creationId xmlns:a16="http://schemas.microsoft.com/office/drawing/2014/main" id="{38F986FB-0451-934F-A0DF-F13D6E39C1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116" y="5125936"/>
              <a:ext cx="629853" cy="816841"/>
            </a:xfrm>
            <a:prstGeom prst="rect">
              <a:avLst/>
            </a:prstGeom>
            <a:solidFill>
              <a:schemeClr val="bg1"/>
            </a:solidFill>
          </p:spPr>
        </p:pic>
        <p:pic>
          <p:nvPicPr>
            <p:cNvPr id="55" name="Picture 54" descr="Text&#10;&#10;Description automatically generated with low confidence">
              <a:extLst>
                <a:ext uri="{FF2B5EF4-FFF2-40B4-BE49-F238E27FC236}">
                  <a16:creationId xmlns:a16="http://schemas.microsoft.com/office/drawing/2014/main" id="{83185967-0945-2341-B7FA-E8BC60B13D16}"/>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948523" y="5171809"/>
              <a:ext cx="770968" cy="770968"/>
            </a:xfrm>
            <a:prstGeom prst="rect">
              <a:avLst/>
            </a:prstGeom>
          </p:spPr>
        </p:pic>
        <p:pic>
          <p:nvPicPr>
            <p:cNvPr id="52" name="Picture 51" descr="Icon&#10;&#10;Description automatically generated">
              <a:extLst>
                <a:ext uri="{FF2B5EF4-FFF2-40B4-BE49-F238E27FC236}">
                  <a16:creationId xmlns:a16="http://schemas.microsoft.com/office/drawing/2014/main" id="{D3D86BD3-09AB-164F-8017-AFA05C397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941" y="5125936"/>
              <a:ext cx="629853" cy="816841"/>
            </a:xfrm>
            <a:prstGeom prst="rect">
              <a:avLst/>
            </a:prstGeom>
            <a:solidFill>
              <a:schemeClr val="bg1"/>
            </a:solidFill>
          </p:spPr>
        </p:pic>
        <p:pic>
          <p:nvPicPr>
            <p:cNvPr id="47" name="Picture 46" descr="Logo&#10;&#10;Description automatically generated">
              <a:extLst>
                <a:ext uri="{FF2B5EF4-FFF2-40B4-BE49-F238E27FC236}">
                  <a16:creationId xmlns:a16="http://schemas.microsoft.com/office/drawing/2014/main" id="{3C431C54-938F-9042-8306-F194464DCE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1524" y="5347940"/>
              <a:ext cx="563907" cy="372831"/>
            </a:xfrm>
            <a:prstGeom prst="rect">
              <a:avLst/>
            </a:prstGeom>
          </p:spPr>
        </p:pic>
        <p:pic>
          <p:nvPicPr>
            <p:cNvPr id="48" name="Picture 47" descr="Icon&#10;&#10;Description automatically generated">
              <a:extLst>
                <a:ext uri="{FF2B5EF4-FFF2-40B4-BE49-F238E27FC236}">
                  <a16:creationId xmlns:a16="http://schemas.microsoft.com/office/drawing/2014/main" id="{411863A2-BFCD-A04C-92A6-7FDF0246D1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169" y="5212331"/>
              <a:ext cx="646331" cy="646331"/>
            </a:xfrm>
            <a:prstGeom prst="rect">
              <a:avLst/>
            </a:prstGeom>
          </p:spPr>
        </p:pic>
        <p:pic>
          <p:nvPicPr>
            <p:cNvPr id="49" name="Picture 48" descr="A person holding a basketball&#10;&#10;Description automatically generated">
              <a:extLst>
                <a:ext uri="{FF2B5EF4-FFF2-40B4-BE49-F238E27FC236}">
                  <a16:creationId xmlns:a16="http://schemas.microsoft.com/office/drawing/2014/main" id="{79DB30C7-3953-1341-8C97-9CA88D312A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35447" y="5280819"/>
              <a:ext cx="556768" cy="507071"/>
            </a:xfrm>
            <a:prstGeom prst="rect">
              <a:avLst/>
            </a:prstGeom>
          </p:spPr>
        </p:pic>
        <p:pic>
          <p:nvPicPr>
            <p:cNvPr id="50" name="Picture 49" descr="Logo&#10;&#10;Description automatically generated">
              <a:extLst>
                <a:ext uri="{FF2B5EF4-FFF2-40B4-BE49-F238E27FC236}">
                  <a16:creationId xmlns:a16="http://schemas.microsoft.com/office/drawing/2014/main" id="{1168F11E-F008-ED45-A276-74E803FC67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6777" y="5335160"/>
              <a:ext cx="623608" cy="398387"/>
            </a:xfrm>
            <a:prstGeom prst="rect">
              <a:avLst/>
            </a:prstGeom>
          </p:spPr>
        </p:pic>
        <p:sp>
          <p:nvSpPr>
            <p:cNvPr id="64" name="Rounded Rectangle 63">
              <a:extLst>
                <a:ext uri="{FF2B5EF4-FFF2-40B4-BE49-F238E27FC236}">
                  <a16:creationId xmlns:a16="http://schemas.microsoft.com/office/drawing/2014/main" id="{5C3B8830-DCFA-2446-9F5B-D65B809547BE}"/>
                </a:ext>
              </a:extLst>
            </p:cNvPr>
            <p:cNvSpPr/>
            <p:nvPr/>
          </p:nvSpPr>
          <p:spPr>
            <a:xfrm>
              <a:off x="835225" y="4676274"/>
              <a:ext cx="7028616" cy="1558527"/>
            </a:xfrm>
            <a:prstGeom prst="roundRect">
              <a:avLst>
                <a:gd name="adj" fmla="val 12629"/>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A827BE46-20F5-1B4D-9111-96EA87DB4429}"/>
                </a:ext>
              </a:extLst>
            </p:cNvPr>
            <p:cNvSpPr txBox="1"/>
            <p:nvPr/>
          </p:nvSpPr>
          <p:spPr>
            <a:xfrm>
              <a:off x="815282" y="4661034"/>
              <a:ext cx="7084120" cy="369332"/>
            </a:xfrm>
            <a:custGeom>
              <a:avLst/>
              <a:gdLst>
                <a:gd name="connsiteX0" fmla="*/ 131582 w 7028616"/>
                <a:gd name="connsiteY0" fmla="*/ 0 h 369332"/>
                <a:gd name="connsiteX1" fmla="*/ 6897035 w 7028616"/>
                <a:gd name="connsiteY1" fmla="*/ 0 h 369332"/>
                <a:gd name="connsiteX2" fmla="*/ 6907450 w 7028616"/>
                <a:gd name="connsiteY2" fmla="*/ 3234 h 369332"/>
                <a:gd name="connsiteX3" fmla="*/ 7028616 w 7028616"/>
                <a:gd name="connsiteY3" fmla="*/ 186030 h 369332"/>
                <a:gd name="connsiteX4" fmla="*/ 7028616 w 7028616"/>
                <a:gd name="connsiteY4" fmla="*/ 369332 h 369332"/>
                <a:gd name="connsiteX5" fmla="*/ 0 w 7028616"/>
                <a:gd name="connsiteY5" fmla="*/ 369332 h 369332"/>
                <a:gd name="connsiteX6" fmla="*/ 0 w 7028616"/>
                <a:gd name="connsiteY6" fmla="*/ 186030 h 369332"/>
                <a:gd name="connsiteX7" fmla="*/ 121166 w 7028616"/>
                <a:gd name="connsiteY7" fmla="*/ 3234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28616" h="369332">
                  <a:moveTo>
                    <a:pt x="131582" y="0"/>
                  </a:moveTo>
                  <a:lnTo>
                    <a:pt x="6897035" y="0"/>
                  </a:lnTo>
                  <a:lnTo>
                    <a:pt x="6907450" y="3234"/>
                  </a:lnTo>
                  <a:cubicBezTo>
                    <a:pt x="6978654" y="33350"/>
                    <a:pt x="7028616" y="103856"/>
                    <a:pt x="7028616" y="186030"/>
                  </a:cubicBezTo>
                  <a:lnTo>
                    <a:pt x="7028616" y="369332"/>
                  </a:lnTo>
                  <a:lnTo>
                    <a:pt x="0" y="369332"/>
                  </a:lnTo>
                  <a:lnTo>
                    <a:pt x="0" y="186030"/>
                  </a:lnTo>
                  <a:cubicBezTo>
                    <a:pt x="0" y="103856"/>
                    <a:pt x="49962" y="33350"/>
                    <a:pt x="121166" y="3234"/>
                  </a:cubicBezTo>
                  <a:close/>
                </a:path>
              </a:pathLst>
            </a:custGeom>
            <a:solidFill>
              <a:schemeClr val="accent4">
                <a:lumMod val="20000"/>
                <a:lumOff val="80000"/>
              </a:schemeClr>
            </a:solidFill>
          </p:spPr>
          <p:txBody>
            <a:bodyPr wrap="square" rtlCol="0">
              <a:noAutofit/>
            </a:bodyPr>
            <a:lstStyle/>
            <a:p>
              <a:pPr algn="ctr"/>
              <a:r>
                <a:rPr lang="en-US" dirty="0"/>
                <a:t>Wikipedia Candidate Pool</a:t>
              </a:r>
            </a:p>
          </p:txBody>
        </p:sp>
      </p:grpSp>
      <p:sp>
        <p:nvSpPr>
          <p:cNvPr id="66" name="TextBox 65">
            <a:extLst>
              <a:ext uri="{FF2B5EF4-FFF2-40B4-BE49-F238E27FC236}">
                <a16:creationId xmlns:a16="http://schemas.microsoft.com/office/drawing/2014/main" id="{4C5A6B45-C634-DC44-AD83-1472783856AA}"/>
              </a:ext>
            </a:extLst>
          </p:cNvPr>
          <p:cNvSpPr txBox="1"/>
          <p:nvPr/>
        </p:nvSpPr>
        <p:spPr>
          <a:xfrm>
            <a:off x="893847" y="1058301"/>
            <a:ext cx="7346704" cy="646331"/>
          </a:xfrm>
          <a:prstGeom prst="rect">
            <a:avLst/>
          </a:prstGeom>
          <a:noFill/>
        </p:spPr>
        <p:txBody>
          <a:bodyPr wrap="square" rtlCol="0">
            <a:spAutoFit/>
          </a:bodyPr>
          <a:lstStyle/>
          <a:p>
            <a:r>
              <a:rPr lang="en-US" dirty="0"/>
              <a:t>Q: What is the home stadium of Lebron James in the NBA season suspended by COVID? </a:t>
            </a:r>
          </a:p>
        </p:txBody>
      </p:sp>
      <p:sp>
        <p:nvSpPr>
          <p:cNvPr id="67" name="Footer Placeholder 8">
            <a:extLst>
              <a:ext uri="{FF2B5EF4-FFF2-40B4-BE49-F238E27FC236}">
                <a16:creationId xmlns:a16="http://schemas.microsoft.com/office/drawing/2014/main" id="{6C06F5F3-3E43-BB45-A39A-CED69F472E21}"/>
              </a:ext>
            </a:extLst>
          </p:cNvPr>
          <p:cNvSpPr>
            <a:spLocks noGrp="1"/>
          </p:cNvSpPr>
          <p:nvPr>
            <p:ph type="ftr" sz="quarter" idx="11"/>
          </p:nvPr>
        </p:nvSpPr>
        <p:spPr>
          <a:xfrm>
            <a:off x="628649" y="6356351"/>
            <a:ext cx="7045779" cy="365125"/>
          </a:xfrm>
        </p:spPr>
        <p:txBody>
          <a:bodyPr/>
          <a:lstStyle/>
          <a:p>
            <a:r>
              <a:rPr lang="en-US" dirty="0"/>
              <a:t>Chen et al. 2017, Clark et al. 2018, Wang et al. 2019</a:t>
            </a:r>
          </a:p>
        </p:txBody>
      </p:sp>
    </p:spTree>
    <p:extLst>
      <p:ext uri="{BB962C8B-B14F-4D97-AF65-F5344CB8AC3E}">
        <p14:creationId xmlns:p14="http://schemas.microsoft.com/office/powerpoint/2010/main" val="427227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linds(horizontal)">
                                      <p:cBhvr>
                                        <p:cTn id="10" dur="500"/>
                                        <p:tgtEl>
                                          <p:spTgt spid="3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animBg="1"/>
      <p:bldP spid="11" grpId="0" animBg="1"/>
      <p:bldP spid="12" grpId="0" animBg="1"/>
      <p:bldP spid="13" grpId="0"/>
      <p:bldP spid="39" grpId="0" animBg="1"/>
      <p:bldP spid="4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EE86-F84F-EF4A-AC78-FD301A5D6FD0}"/>
              </a:ext>
            </a:extLst>
          </p:cNvPr>
          <p:cNvSpPr>
            <a:spLocks noGrp="1"/>
          </p:cNvSpPr>
          <p:nvPr>
            <p:ph type="title"/>
          </p:nvPr>
        </p:nvSpPr>
        <p:spPr/>
        <p:txBody>
          <a:bodyPr/>
          <a:lstStyle/>
          <a:p>
            <a:r>
              <a:rPr lang="en-US" dirty="0"/>
              <a:t>Multi-Hop Retriever [Baseline]</a:t>
            </a:r>
          </a:p>
        </p:txBody>
      </p:sp>
      <p:sp>
        <p:nvSpPr>
          <p:cNvPr id="4" name="Slide Number Placeholder 3">
            <a:extLst>
              <a:ext uri="{FF2B5EF4-FFF2-40B4-BE49-F238E27FC236}">
                <a16:creationId xmlns:a16="http://schemas.microsoft.com/office/drawing/2014/main" id="{3BAE4A98-254F-2D40-8F84-EECA46D05D59}"/>
              </a:ext>
            </a:extLst>
          </p:cNvPr>
          <p:cNvSpPr>
            <a:spLocks noGrp="1"/>
          </p:cNvSpPr>
          <p:nvPr>
            <p:ph type="sldNum" sz="quarter" idx="12"/>
          </p:nvPr>
        </p:nvSpPr>
        <p:spPr/>
        <p:txBody>
          <a:bodyPr/>
          <a:lstStyle/>
          <a:p>
            <a:fld id="{4FAB73BC-B049-4115-A692-8D63A059BFB8}" type="slidenum">
              <a:rPr lang="en-US" smtClean="0"/>
              <a:t>28</a:t>
            </a:fld>
            <a:endParaRPr lang="en-US"/>
          </a:p>
        </p:txBody>
      </p:sp>
      <p:sp>
        <p:nvSpPr>
          <p:cNvPr id="63" name="TextBox 62">
            <a:extLst>
              <a:ext uri="{FF2B5EF4-FFF2-40B4-BE49-F238E27FC236}">
                <a16:creationId xmlns:a16="http://schemas.microsoft.com/office/drawing/2014/main" id="{F4F6CEE2-474A-2848-9058-A175CBBAD590}"/>
              </a:ext>
            </a:extLst>
          </p:cNvPr>
          <p:cNvSpPr txBox="1"/>
          <p:nvPr/>
        </p:nvSpPr>
        <p:spPr>
          <a:xfrm>
            <a:off x="893847" y="1058301"/>
            <a:ext cx="7346704" cy="646331"/>
          </a:xfrm>
          <a:prstGeom prst="rect">
            <a:avLst/>
          </a:prstGeom>
          <a:noFill/>
        </p:spPr>
        <p:txBody>
          <a:bodyPr wrap="square" rtlCol="0">
            <a:spAutoFit/>
          </a:bodyPr>
          <a:lstStyle/>
          <a:p>
            <a:r>
              <a:rPr lang="en-US" dirty="0"/>
              <a:t>Q: What is the home stadium of Lebron James in the NBA season suspended by COVID? </a:t>
            </a:r>
          </a:p>
        </p:txBody>
      </p:sp>
      <p:grpSp>
        <p:nvGrpSpPr>
          <p:cNvPr id="1066" name="Group 1065">
            <a:extLst>
              <a:ext uri="{FF2B5EF4-FFF2-40B4-BE49-F238E27FC236}">
                <a16:creationId xmlns:a16="http://schemas.microsoft.com/office/drawing/2014/main" id="{9E853F63-A16B-6645-B616-F615A26B5D05}"/>
              </a:ext>
            </a:extLst>
          </p:cNvPr>
          <p:cNvGrpSpPr/>
          <p:nvPr/>
        </p:nvGrpSpPr>
        <p:grpSpPr>
          <a:xfrm>
            <a:off x="835225" y="4288582"/>
            <a:ext cx="7028616" cy="690985"/>
            <a:chOff x="835225" y="4288582"/>
            <a:chExt cx="7028616" cy="690985"/>
          </a:xfrm>
        </p:grpSpPr>
        <p:sp>
          <p:nvSpPr>
            <p:cNvPr id="191" name="Rectangle 190">
              <a:extLst>
                <a:ext uri="{FF2B5EF4-FFF2-40B4-BE49-F238E27FC236}">
                  <a16:creationId xmlns:a16="http://schemas.microsoft.com/office/drawing/2014/main" id="{423C9C25-CAFF-6943-AC1D-38A8BDAECF72}"/>
                </a:ext>
              </a:extLst>
            </p:cNvPr>
            <p:cNvSpPr/>
            <p:nvPr/>
          </p:nvSpPr>
          <p:spPr>
            <a:xfrm>
              <a:off x="835225" y="4288582"/>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BERT Encoder</a:t>
              </a:r>
            </a:p>
          </p:txBody>
        </p:sp>
        <p:sp>
          <p:nvSpPr>
            <p:cNvPr id="1058" name="Up Arrow 1057">
              <a:extLst>
                <a:ext uri="{FF2B5EF4-FFF2-40B4-BE49-F238E27FC236}">
                  <a16:creationId xmlns:a16="http://schemas.microsoft.com/office/drawing/2014/main" id="{741028B8-FDD1-4149-BF9C-C1AF864BB8B1}"/>
                </a:ext>
              </a:extLst>
            </p:cNvPr>
            <p:cNvSpPr/>
            <p:nvPr/>
          </p:nvSpPr>
          <p:spPr>
            <a:xfrm>
              <a:off x="1111074"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Up Arrow 192">
              <a:extLst>
                <a:ext uri="{FF2B5EF4-FFF2-40B4-BE49-F238E27FC236}">
                  <a16:creationId xmlns:a16="http://schemas.microsoft.com/office/drawing/2014/main" id="{2ECD210D-9E2E-6841-9EBF-C2E94113413A}"/>
                </a:ext>
              </a:extLst>
            </p:cNvPr>
            <p:cNvSpPr/>
            <p:nvPr/>
          </p:nvSpPr>
          <p:spPr>
            <a:xfrm>
              <a:off x="2050377"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Up Arrow 193">
              <a:extLst>
                <a:ext uri="{FF2B5EF4-FFF2-40B4-BE49-F238E27FC236}">
                  <a16:creationId xmlns:a16="http://schemas.microsoft.com/office/drawing/2014/main" id="{DF2FADBC-2B1E-7944-9F82-0AB737707D0F}"/>
                </a:ext>
              </a:extLst>
            </p:cNvPr>
            <p:cNvSpPr/>
            <p:nvPr/>
          </p:nvSpPr>
          <p:spPr>
            <a:xfrm>
              <a:off x="3010005"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Up Arrow 194">
              <a:extLst>
                <a:ext uri="{FF2B5EF4-FFF2-40B4-BE49-F238E27FC236}">
                  <a16:creationId xmlns:a16="http://schemas.microsoft.com/office/drawing/2014/main" id="{1A166B89-4F38-8945-B63B-B3188737DFB9}"/>
                </a:ext>
              </a:extLst>
            </p:cNvPr>
            <p:cNvSpPr/>
            <p:nvPr/>
          </p:nvSpPr>
          <p:spPr>
            <a:xfrm>
              <a:off x="3936812"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Up Arrow 195">
              <a:extLst>
                <a:ext uri="{FF2B5EF4-FFF2-40B4-BE49-F238E27FC236}">
                  <a16:creationId xmlns:a16="http://schemas.microsoft.com/office/drawing/2014/main" id="{9A27A0E0-83B8-934F-83ED-809F2CF1BA27}"/>
                </a:ext>
              </a:extLst>
            </p:cNvPr>
            <p:cNvSpPr/>
            <p:nvPr/>
          </p:nvSpPr>
          <p:spPr>
            <a:xfrm>
              <a:off x="4977987"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Up Arrow 196">
              <a:extLst>
                <a:ext uri="{FF2B5EF4-FFF2-40B4-BE49-F238E27FC236}">
                  <a16:creationId xmlns:a16="http://schemas.microsoft.com/office/drawing/2014/main" id="{741DD7CB-DB44-534F-9DF7-26CC74F0A8A6}"/>
                </a:ext>
              </a:extLst>
            </p:cNvPr>
            <p:cNvSpPr/>
            <p:nvPr/>
          </p:nvSpPr>
          <p:spPr>
            <a:xfrm>
              <a:off x="6055250"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Up Arrow 197">
              <a:extLst>
                <a:ext uri="{FF2B5EF4-FFF2-40B4-BE49-F238E27FC236}">
                  <a16:creationId xmlns:a16="http://schemas.microsoft.com/office/drawing/2014/main" id="{91E39382-A550-114B-B987-CE8A6DCEB30D}"/>
                </a:ext>
              </a:extLst>
            </p:cNvPr>
            <p:cNvSpPr/>
            <p:nvPr/>
          </p:nvSpPr>
          <p:spPr>
            <a:xfrm>
              <a:off x="7186689"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2" name="Rectangle 271">
            <a:extLst>
              <a:ext uri="{FF2B5EF4-FFF2-40B4-BE49-F238E27FC236}">
                <a16:creationId xmlns:a16="http://schemas.microsoft.com/office/drawing/2014/main" id="{37EEA186-610E-224B-A96B-A7016DFB73D0}"/>
              </a:ext>
            </a:extLst>
          </p:cNvPr>
          <p:cNvSpPr/>
          <p:nvPr/>
        </p:nvSpPr>
        <p:spPr>
          <a:xfrm>
            <a:off x="835225" y="1706364"/>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BERT Encoder</a:t>
            </a:r>
          </a:p>
        </p:txBody>
      </p:sp>
      <p:sp>
        <p:nvSpPr>
          <p:cNvPr id="1061" name="Oval 1060">
            <a:extLst>
              <a:ext uri="{FF2B5EF4-FFF2-40B4-BE49-F238E27FC236}">
                <a16:creationId xmlns:a16="http://schemas.microsoft.com/office/drawing/2014/main" id="{5E6AFDA5-1DE1-7B42-AE72-70A4B407FF06}"/>
              </a:ext>
            </a:extLst>
          </p:cNvPr>
          <p:cNvSpPr/>
          <p:nvPr/>
        </p:nvSpPr>
        <p:spPr>
          <a:xfrm>
            <a:off x="803394" y="3799075"/>
            <a:ext cx="920095" cy="444260"/>
          </a:xfrm>
          <a:prstGeom prst="ellipse">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3" name="Straight Arrow Connector 1062">
            <a:extLst>
              <a:ext uri="{FF2B5EF4-FFF2-40B4-BE49-F238E27FC236}">
                <a16:creationId xmlns:a16="http://schemas.microsoft.com/office/drawing/2014/main" id="{E0006B90-58FC-234B-B669-F18ECA7B254B}"/>
              </a:ext>
            </a:extLst>
          </p:cNvPr>
          <p:cNvCxnSpPr>
            <a:cxnSpLocks/>
            <a:stCxn id="286" idx="2"/>
            <a:endCxn id="1061" idx="7"/>
          </p:cNvCxnSpPr>
          <p:nvPr/>
        </p:nvCxnSpPr>
        <p:spPr>
          <a:xfrm flipH="1">
            <a:off x="1588744" y="2500122"/>
            <a:ext cx="2489837" cy="1364013"/>
          </a:xfrm>
          <a:prstGeom prst="straightConnector1">
            <a:avLst/>
          </a:prstGeom>
          <a:ln>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8" name="Rectangle 277">
            <a:extLst>
              <a:ext uri="{FF2B5EF4-FFF2-40B4-BE49-F238E27FC236}">
                <a16:creationId xmlns:a16="http://schemas.microsoft.com/office/drawing/2014/main" id="{598CC4E1-1C86-5B4E-BEC7-9FA7DD103EEF}"/>
              </a:ext>
            </a:extLst>
          </p:cNvPr>
          <p:cNvSpPr/>
          <p:nvPr/>
        </p:nvSpPr>
        <p:spPr>
          <a:xfrm>
            <a:off x="583376" y="2783262"/>
            <a:ext cx="2177123" cy="646331"/>
          </a:xfrm>
          <a:prstGeom prst="rect">
            <a:avLst/>
          </a:prstGeom>
          <a:ln w="12700">
            <a:noFill/>
          </a:ln>
        </p:spPr>
        <p:txBody>
          <a:bodyPr wrap="square">
            <a:spAutoFit/>
          </a:bodyPr>
          <a:lstStyle/>
          <a:p>
            <a:r>
              <a:rPr lang="en-US" sz="1200" dirty="0">
                <a:solidFill>
                  <a:schemeClr val="accent2"/>
                </a:solidFill>
                <a:latin typeface="Arial" panose="020B0604020202020204" pitchFamily="34" charset="0"/>
              </a:rPr>
              <a:t>The 2019–20 NBA season </a:t>
            </a:r>
            <a:r>
              <a:rPr lang="en-US" sz="1200" dirty="0">
                <a:latin typeface="Arial" panose="020B0604020202020204" pitchFamily="34" charset="0"/>
              </a:rPr>
              <a:t>was.... Suspended by </a:t>
            </a:r>
            <a:r>
              <a:rPr lang="en-US" sz="1200" dirty="0">
                <a:solidFill>
                  <a:schemeClr val="accent2"/>
                </a:solidFill>
                <a:latin typeface="Arial" panose="020B0604020202020204" pitchFamily="34" charset="0"/>
              </a:rPr>
              <a:t>COVID-19 pandemic</a:t>
            </a:r>
            <a:r>
              <a:rPr lang="en-US" sz="1200" dirty="0">
                <a:latin typeface="Arial" panose="020B0604020202020204" pitchFamily="34" charset="0"/>
              </a:rPr>
              <a:t>.</a:t>
            </a:r>
            <a:endParaRPr lang="en-US" sz="1200" dirty="0"/>
          </a:p>
        </p:txBody>
      </p:sp>
      <p:grpSp>
        <p:nvGrpSpPr>
          <p:cNvPr id="283" name="Group 282">
            <a:extLst>
              <a:ext uri="{FF2B5EF4-FFF2-40B4-BE49-F238E27FC236}">
                <a16:creationId xmlns:a16="http://schemas.microsoft.com/office/drawing/2014/main" id="{B4F38290-B3F2-FE41-8144-3B901E86D9CB}"/>
              </a:ext>
            </a:extLst>
          </p:cNvPr>
          <p:cNvGrpSpPr/>
          <p:nvPr/>
        </p:nvGrpSpPr>
        <p:grpSpPr>
          <a:xfrm>
            <a:off x="3880762" y="2253632"/>
            <a:ext cx="395640" cy="246490"/>
            <a:chOff x="1075006" y="3663165"/>
            <a:chExt cx="395640" cy="246490"/>
          </a:xfrm>
        </p:grpSpPr>
        <p:sp>
          <p:nvSpPr>
            <p:cNvPr id="284" name="Rectangle 283">
              <a:extLst>
                <a:ext uri="{FF2B5EF4-FFF2-40B4-BE49-F238E27FC236}">
                  <a16:creationId xmlns:a16="http://schemas.microsoft.com/office/drawing/2014/main" id="{F296E99C-0EBC-3B42-B5B4-28228623693E}"/>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73A0FF10-3BF7-AE47-A58C-2A2FA74B8F39}"/>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CAE4349F-BDA3-414F-A343-C0832A22DF2A}"/>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27CA78B4-2EFD-E74D-B5CD-E31EFA0265BB}"/>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A19BFD62-ACE9-AB49-8B31-1C98AD122A71}"/>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9" name="Group 1068">
            <a:extLst>
              <a:ext uri="{FF2B5EF4-FFF2-40B4-BE49-F238E27FC236}">
                <a16:creationId xmlns:a16="http://schemas.microsoft.com/office/drawing/2014/main" id="{3AAE6EA7-7B45-304E-BC1E-16F3C9A34560}"/>
              </a:ext>
            </a:extLst>
          </p:cNvPr>
          <p:cNvGrpSpPr/>
          <p:nvPr/>
        </p:nvGrpSpPr>
        <p:grpSpPr>
          <a:xfrm>
            <a:off x="1075006" y="3888094"/>
            <a:ext cx="6455722" cy="256013"/>
            <a:chOff x="1075006" y="3888094"/>
            <a:chExt cx="6455722" cy="256013"/>
          </a:xfrm>
        </p:grpSpPr>
        <p:grpSp>
          <p:nvGrpSpPr>
            <p:cNvPr id="289" name="Group 288">
              <a:extLst>
                <a:ext uri="{FF2B5EF4-FFF2-40B4-BE49-F238E27FC236}">
                  <a16:creationId xmlns:a16="http://schemas.microsoft.com/office/drawing/2014/main" id="{A2ED7983-ECDE-1146-A3D5-99FCE75AB5D8}"/>
                </a:ext>
              </a:extLst>
            </p:cNvPr>
            <p:cNvGrpSpPr/>
            <p:nvPr/>
          </p:nvGrpSpPr>
          <p:grpSpPr>
            <a:xfrm>
              <a:off x="1075006" y="3897617"/>
              <a:ext cx="395640" cy="246490"/>
              <a:chOff x="1075006" y="3663165"/>
              <a:chExt cx="395640" cy="246490"/>
            </a:xfrm>
          </p:grpSpPr>
          <p:sp>
            <p:nvSpPr>
              <p:cNvPr id="290" name="Rectangle 289">
                <a:extLst>
                  <a:ext uri="{FF2B5EF4-FFF2-40B4-BE49-F238E27FC236}">
                    <a16:creationId xmlns:a16="http://schemas.microsoft.com/office/drawing/2014/main" id="{E27C16EC-3DA4-8449-A6B2-082F469477CE}"/>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572518B2-822B-1C40-AEB9-F0FEE2F4253D}"/>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76250D21-ACA8-5F4B-853E-77BCC56A30F0}"/>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a:extLst>
                  <a:ext uri="{FF2B5EF4-FFF2-40B4-BE49-F238E27FC236}">
                    <a16:creationId xmlns:a16="http://schemas.microsoft.com/office/drawing/2014/main" id="{06CDD399-E3DA-5045-96BD-297EA4065A23}"/>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F55176F8-1265-0843-9D6D-9F26B4B7CDA7}"/>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 name="Group 294">
              <a:extLst>
                <a:ext uri="{FF2B5EF4-FFF2-40B4-BE49-F238E27FC236}">
                  <a16:creationId xmlns:a16="http://schemas.microsoft.com/office/drawing/2014/main" id="{6D7FF1DD-FBCB-A74B-948C-09777E75B1A7}"/>
                </a:ext>
              </a:extLst>
            </p:cNvPr>
            <p:cNvGrpSpPr/>
            <p:nvPr/>
          </p:nvGrpSpPr>
          <p:grpSpPr>
            <a:xfrm>
              <a:off x="2016012" y="3894330"/>
              <a:ext cx="395640" cy="246490"/>
              <a:chOff x="1075006" y="3663165"/>
              <a:chExt cx="395640" cy="246490"/>
            </a:xfrm>
          </p:grpSpPr>
          <p:sp>
            <p:nvSpPr>
              <p:cNvPr id="296" name="Rectangle 295">
                <a:extLst>
                  <a:ext uri="{FF2B5EF4-FFF2-40B4-BE49-F238E27FC236}">
                    <a16:creationId xmlns:a16="http://schemas.microsoft.com/office/drawing/2014/main" id="{CAA5444D-CC84-D54D-BBCC-8B44D64EC384}"/>
                  </a:ext>
                </a:extLst>
              </p:cNvPr>
              <p:cNvSpPr/>
              <p:nvPr/>
            </p:nvSpPr>
            <p:spPr>
              <a:xfrm>
                <a:off x="1075006"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70420E49-0343-6848-9599-085CC6FE806B}"/>
                  </a:ext>
                </a:extLst>
              </p:cNvPr>
              <p:cNvSpPr/>
              <p:nvPr/>
            </p:nvSpPr>
            <p:spPr>
              <a:xfrm>
                <a:off x="1153510"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8" name="Rectangle 297">
                <a:extLst>
                  <a:ext uri="{FF2B5EF4-FFF2-40B4-BE49-F238E27FC236}">
                    <a16:creationId xmlns:a16="http://schemas.microsoft.com/office/drawing/2014/main" id="{8750E2B7-B552-0448-941C-319C4C31B1D8}"/>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a:extLst>
                  <a:ext uri="{FF2B5EF4-FFF2-40B4-BE49-F238E27FC236}">
                    <a16:creationId xmlns:a16="http://schemas.microsoft.com/office/drawing/2014/main" id="{D3B9EF9F-201E-DA47-88A0-7D2A842BA710}"/>
                  </a:ext>
                </a:extLst>
              </p:cNvPr>
              <p:cNvSpPr/>
              <p:nvPr/>
            </p:nvSpPr>
            <p:spPr>
              <a:xfrm>
                <a:off x="1310519" y="3663165"/>
                <a:ext cx="81622" cy="24649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85483C4B-152C-1142-A21D-8C296F25EB48}"/>
                  </a:ext>
                </a:extLst>
              </p:cNvPr>
              <p:cNvSpPr/>
              <p:nvPr/>
            </p:nvSpPr>
            <p:spPr>
              <a:xfrm>
                <a:off x="1389024"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 name="Group 300">
              <a:extLst>
                <a:ext uri="{FF2B5EF4-FFF2-40B4-BE49-F238E27FC236}">
                  <a16:creationId xmlns:a16="http://schemas.microsoft.com/office/drawing/2014/main" id="{EB5DDA04-96DD-C94E-9069-51E3B433DD3F}"/>
                </a:ext>
              </a:extLst>
            </p:cNvPr>
            <p:cNvGrpSpPr/>
            <p:nvPr/>
          </p:nvGrpSpPr>
          <p:grpSpPr>
            <a:xfrm>
              <a:off x="2965640" y="3895208"/>
              <a:ext cx="395640" cy="246490"/>
              <a:chOff x="1075006" y="3663165"/>
              <a:chExt cx="395640" cy="246490"/>
            </a:xfrm>
          </p:grpSpPr>
          <p:sp>
            <p:nvSpPr>
              <p:cNvPr id="302" name="Rectangle 301">
                <a:extLst>
                  <a:ext uri="{FF2B5EF4-FFF2-40B4-BE49-F238E27FC236}">
                    <a16:creationId xmlns:a16="http://schemas.microsoft.com/office/drawing/2014/main" id="{D7275A1C-9D8E-4940-B792-DCFDFBC1B936}"/>
                  </a:ext>
                </a:extLst>
              </p:cNvPr>
              <p:cNvSpPr/>
              <p:nvPr/>
            </p:nvSpPr>
            <p:spPr>
              <a:xfrm>
                <a:off x="1075006"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0004A081-7CBD-A44F-8C2E-8D983D1C5508}"/>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B4E04DF9-7FEA-B742-9D68-484D099EBF37}"/>
                  </a:ext>
                </a:extLst>
              </p:cNvPr>
              <p:cNvSpPr/>
              <p:nvPr/>
            </p:nvSpPr>
            <p:spPr>
              <a:xfrm>
                <a:off x="123201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a:extLst>
                  <a:ext uri="{FF2B5EF4-FFF2-40B4-BE49-F238E27FC236}">
                    <a16:creationId xmlns:a16="http://schemas.microsoft.com/office/drawing/2014/main" id="{20D114D4-9723-9249-BDB3-56AD5CE1C362}"/>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F88220FB-0447-744F-BE93-21B2ADFE1C00}"/>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7" name="Group 306">
              <a:extLst>
                <a:ext uri="{FF2B5EF4-FFF2-40B4-BE49-F238E27FC236}">
                  <a16:creationId xmlns:a16="http://schemas.microsoft.com/office/drawing/2014/main" id="{00097C1E-97F3-4E48-9F14-11F1E6BD0E80}"/>
                </a:ext>
              </a:extLst>
            </p:cNvPr>
            <p:cNvGrpSpPr/>
            <p:nvPr/>
          </p:nvGrpSpPr>
          <p:grpSpPr>
            <a:xfrm>
              <a:off x="3880762" y="3888094"/>
              <a:ext cx="395640" cy="246490"/>
              <a:chOff x="1075006" y="3663165"/>
              <a:chExt cx="395640" cy="246490"/>
            </a:xfrm>
          </p:grpSpPr>
          <p:sp>
            <p:nvSpPr>
              <p:cNvPr id="308" name="Rectangle 307">
                <a:extLst>
                  <a:ext uri="{FF2B5EF4-FFF2-40B4-BE49-F238E27FC236}">
                    <a16:creationId xmlns:a16="http://schemas.microsoft.com/office/drawing/2014/main" id="{CDFF621F-65C2-0449-A679-F2321FFA62A7}"/>
                  </a:ext>
                </a:extLst>
              </p:cNvPr>
              <p:cNvSpPr/>
              <p:nvPr/>
            </p:nvSpPr>
            <p:spPr>
              <a:xfrm>
                <a:off x="1075006"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a:extLst>
                  <a:ext uri="{FF2B5EF4-FFF2-40B4-BE49-F238E27FC236}">
                    <a16:creationId xmlns:a16="http://schemas.microsoft.com/office/drawing/2014/main" id="{06759192-118E-7C4E-9389-78C9CD0606A6}"/>
                  </a:ext>
                </a:extLst>
              </p:cNvPr>
              <p:cNvSpPr/>
              <p:nvPr/>
            </p:nvSpPr>
            <p:spPr>
              <a:xfrm>
                <a:off x="1153510"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9ECEFED7-BF03-3D45-B62E-71900981ACD0}"/>
                  </a:ext>
                </a:extLst>
              </p:cNvPr>
              <p:cNvSpPr/>
              <p:nvPr/>
            </p:nvSpPr>
            <p:spPr>
              <a:xfrm>
                <a:off x="1232014" y="3663165"/>
                <a:ext cx="81622" cy="24649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62415082-C839-AF4D-92B7-4FA7A3DB9C6D}"/>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a:extLst>
                  <a:ext uri="{FF2B5EF4-FFF2-40B4-BE49-F238E27FC236}">
                    <a16:creationId xmlns:a16="http://schemas.microsoft.com/office/drawing/2014/main" id="{586C96EA-309E-3144-9E14-7460CE7DA948}"/>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3" name="Group 312">
              <a:extLst>
                <a:ext uri="{FF2B5EF4-FFF2-40B4-BE49-F238E27FC236}">
                  <a16:creationId xmlns:a16="http://schemas.microsoft.com/office/drawing/2014/main" id="{6546D534-C12B-2A4B-89ED-10D5879173F3}"/>
                </a:ext>
              </a:extLst>
            </p:cNvPr>
            <p:cNvGrpSpPr/>
            <p:nvPr/>
          </p:nvGrpSpPr>
          <p:grpSpPr>
            <a:xfrm>
              <a:off x="4942536" y="3891250"/>
              <a:ext cx="395640" cy="246490"/>
              <a:chOff x="1075006" y="3663165"/>
              <a:chExt cx="395640" cy="246490"/>
            </a:xfrm>
          </p:grpSpPr>
          <p:sp>
            <p:nvSpPr>
              <p:cNvPr id="314" name="Rectangle 313">
                <a:extLst>
                  <a:ext uri="{FF2B5EF4-FFF2-40B4-BE49-F238E27FC236}">
                    <a16:creationId xmlns:a16="http://schemas.microsoft.com/office/drawing/2014/main" id="{EBEDCDEA-313B-2B4B-8128-F6208B88A695}"/>
                  </a:ext>
                </a:extLst>
              </p:cNvPr>
              <p:cNvSpPr/>
              <p:nvPr/>
            </p:nvSpPr>
            <p:spPr>
              <a:xfrm>
                <a:off x="1075006"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FF66D860-0EF3-0A42-AA9B-46172B9B8672}"/>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a:extLst>
                  <a:ext uri="{FF2B5EF4-FFF2-40B4-BE49-F238E27FC236}">
                    <a16:creationId xmlns:a16="http://schemas.microsoft.com/office/drawing/2014/main" id="{85293B33-8796-5B4C-A686-3F7B435F5BAD}"/>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a:extLst>
                  <a:ext uri="{FF2B5EF4-FFF2-40B4-BE49-F238E27FC236}">
                    <a16:creationId xmlns:a16="http://schemas.microsoft.com/office/drawing/2014/main" id="{EFCD0155-09E1-C146-92DA-B02E0D7914DD}"/>
                  </a:ext>
                </a:extLst>
              </p:cNvPr>
              <p:cNvSpPr/>
              <p:nvPr/>
            </p:nvSpPr>
            <p:spPr>
              <a:xfrm>
                <a:off x="1310519"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a:extLst>
                  <a:ext uri="{FF2B5EF4-FFF2-40B4-BE49-F238E27FC236}">
                    <a16:creationId xmlns:a16="http://schemas.microsoft.com/office/drawing/2014/main" id="{B8919E61-3DB9-F049-8516-70C51E5E7591}"/>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9" name="Group 318">
              <a:extLst>
                <a:ext uri="{FF2B5EF4-FFF2-40B4-BE49-F238E27FC236}">
                  <a16:creationId xmlns:a16="http://schemas.microsoft.com/office/drawing/2014/main" id="{81BC7399-21EC-8344-97EC-FFFE7E9C964B}"/>
                </a:ext>
              </a:extLst>
            </p:cNvPr>
            <p:cNvGrpSpPr/>
            <p:nvPr/>
          </p:nvGrpSpPr>
          <p:grpSpPr>
            <a:xfrm>
              <a:off x="6012934" y="3888094"/>
              <a:ext cx="395640" cy="246490"/>
              <a:chOff x="1075006" y="3663165"/>
              <a:chExt cx="395640" cy="246490"/>
            </a:xfrm>
          </p:grpSpPr>
          <p:sp>
            <p:nvSpPr>
              <p:cNvPr id="320" name="Rectangle 319">
                <a:extLst>
                  <a:ext uri="{FF2B5EF4-FFF2-40B4-BE49-F238E27FC236}">
                    <a16:creationId xmlns:a16="http://schemas.microsoft.com/office/drawing/2014/main" id="{AC77D4D8-7880-8749-A6B5-84A50B60EA1D}"/>
                  </a:ext>
                </a:extLst>
              </p:cNvPr>
              <p:cNvSpPr/>
              <p:nvPr/>
            </p:nvSpPr>
            <p:spPr>
              <a:xfrm>
                <a:off x="1075006"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a:extLst>
                  <a:ext uri="{FF2B5EF4-FFF2-40B4-BE49-F238E27FC236}">
                    <a16:creationId xmlns:a16="http://schemas.microsoft.com/office/drawing/2014/main" id="{0B139303-891A-4A47-870C-A2C2E77D5A27}"/>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3B69A3AE-121C-974B-A923-C7B1095416DF}"/>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a:extLst>
                  <a:ext uri="{FF2B5EF4-FFF2-40B4-BE49-F238E27FC236}">
                    <a16:creationId xmlns:a16="http://schemas.microsoft.com/office/drawing/2014/main" id="{ACBA2767-3ADB-064E-BF0C-1B69AE26064E}"/>
                  </a:ext>
                </a:extLst>
              </p:cNvPr>
              <p:cNvSpPr/>
              <p:nvPr/>
            </p:nvSpPr>
            <p:spPr>
              <a:xfrm>
                <a:off x="1310519"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192F22FD-2F0F-0440-930D-6D98C16F4432}"/>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5" name="Group 324">
              <a:extLst>
                <a:ext uri="{FF2B5EF4-FFF2-40B4-BE49-F238E27FC236}">
                  <a16:creationId xmlns:a16="http://schemas.microsoft.com/office/drawing/2014/main" id="{BA018708-9643-2F4A-9237-70E31DB720E1}"/>
                </a:ext>
              </a:extLst>
            </p:cNvPr>
            <p:cNvGrpSpPr/>
            <p:nvPr/>
          </p:nvGrpSpPr>
          <p:grpSpPr>
            <a:xfrm>
              <a:off x="7135088" y="3888094"/>
              <a:ext cx="395640" cy="246490"/>
              <a:chOff x="1075006" y="3663165"/>
              <a:chExt cx="395640" cy="246490"/>
            </a:xfrm>
          </p:grpSpPr>
          <p:sp>
            <p:nvSpPr>
              <p:cNvPr id="326" name="Rectangle 325">
                <a:extLst>
                  <a:ext uri="{FF2B5EF4-FFF2-40B4-BE49-F238E27FC236}">
                    <a16:creationId xmlns:a16="http://schemas.microsoft.com/office/drawing/2014/main" id="{5CAA586F-5EC0-FA43-B85D-6DE73AA12143}"/>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a:extLst>
                  <a:ext uri="{FF2B5EF4-FFF2-40B4-BE49-F238E27FC236}">
                    <a16:creationId xmlns:a16="http://schemas.microsoft.com/office/drawing/2014/main" id="{5A31D4CC-6703-7E49-A99A-9012DB019A96}"/>
                  </a:ext>
                </a:extLst>
              </p:cNvPr>
              <p:cNvSpPr/>
              <p:nvPr/>
            </p:nvSpPr>
            <p:spPr>
              <a:xfrm>
                <a:off x="1153510"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ectangle 327">
                <a:extLst>
                  <a:ext uri="{FF2B5EF4-FFF2-40B4-BE49-F238E27FC236}">
                    <a16:creationId xmlns:a16="http://schemas.microsoft.com/office/drawing/2014/main" id="{98B497B5-FBF7-B348-BB4B-02EF090268D7}"/>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a:extLst>
                  <a:ext uri="{FF2B5EF4-FFF2-40B4-BE49-F238E27FC236}">
                    <a16:creationId xmlns:a16="http://schemas.microsoft.com/office/drawing/2014/main" id="{0EFCD540-12D8-E045-9D33-DCEDB76BA7FF}"/>
                  </a:ext>
                </a:extLst>
              </p:cNvPr>
              <p:cNvSpPr/>
              <p:nvPr/>
            </p:nvSpPr>
            <p:spPr>
              <a:xfrm>
                <a:off x="1310519"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a:extLst>
                  <a:ext uri="{FF2B5EF4-FFF2-40B4-BE49-F238E27FC236}">
                    <a16:creationId xmlns:a16="http://schemas.microsoft.com/office/drawing/2014/main" id="{29AEFEA1-297B-5F4E-AA84-31EC8B64C1B2}"/>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3" name="Group 332">
            <a:extLst>
              <a:ext uri="{FF2B5EF4-FFF2-40B4-BE49-F238E27FC236}">
                <a16:creationId xmlns:a16="http://schemas.microsoft.com/office/drawing/2014/main" id="{8EC6CB1A-C6F5-5F4F-82A3-A87C86E933E6}"/>
              </a:ext>
            </a:extLst>
          </p:cNvPr>
          <p:cNvGrpSpPr/>
          <p:nvPr/>
        </p:nvGrpSpPr>
        <p:grpSpPr>
          <a:xfrm>
            <a:off x="835225" y="5034471"/>
            <a:ext cx="7028616" cy="1200330"/>
            <a:chOff x="835225" y="5034471"/>
            <a:chExt cx="7028616" cy="1200330"/>
          </a:xfrm>
        </p:grpSpPr>
        <p:grpSp>
          <p:nvGrpSpPr>
            <p:cNvPr id="334" name="Group 333">
              <a:extLst>
                <a:ext uri="{FF2B5EF4-FFF2-40B4-BE49-F238E27FC236}">
                  <a16:creationId xmlns:a16="http://schemas.microsoft.com/office/drawing/2014/main" id="{AAD1AC56-8856-3E46-A501-0281DF0DBCDB}"/>
                </a:ext>
              </a:extLst>
            </p:cNvPr>
            <p:cNvGrpSpPr/>
            <p:nvPr/>
          </p:nvGrpSpPr>
          <p:grpSpPr>
            <a:xfrm>
              <a:off x="835225" y="5034471"/>
              <a:ext cx="7028616" cy="1200330"/>
              <a:chOff x="743784" y="5034471"/>
              <a:chExt cx="7028616" cy="1200330"/>
            </a:xfrm>
          </p:grpSpPr>
          <p:grpSp>
            <p:nvGrpSpPr>
              <p:cNvPr id="339" name="Group 338">
                <a:extLst>
                  <a:ext uri="{FF2B5EF4-FFF2-40B4-BE49-F238E27FC236}">
                    <a16:creationId xmlns:a16="http://schemas.microsoft.com/office/drawing/2014/main" id="{A2EDE416-B392-F24C-AD32-09E753ED59BD}"/>
                  </a:ext>
                </a:extLst>
              </p:cNvPr>
              <p:cNvGrpSpPr/>
              <p:nvPr/>
            </p:nvGrpSpPr>
            <p:grpSpPr>
              <a:xfrm>
                <a:off x="743784" y="5034471"/>
                <a:ext cx="7028616" cy="1200330"/>
                <a:chOff x="299642" y="5034471"/>
                <a:chExt cx="7028616" cy="1200330"/>
              </a:xfrm>
            </p:grpSpPr>
            <p:grpSp>
              <p:nvGrpSpPr>
                <p:cNvPr id="341" name="Group 340">
                  <a:extLst>
                    <a:ext uri="{FF2B5EF4-FFF2-40B4-BE49-F238E27FC236}">
                      <a16:creationId xmlns:a16="http://schemas.microsoft.com/office/drawing/2014/main" id="{D5EC5AF4-35C0-794F-A852-52FCB1454E22}"/>
                    </a:ext>
                  </a:extLst>
                </p:cNvPr>
                <p:cNvGrpSpPr/>
                <p:nvPr/>
              </p:nvGrpSpPr>
              <p:grpSpPr>
                <a:xfrm>
                  <a:off x="299642" y="5034471"/>
                  <a:ext cx="7028616" cy="1200330"/>
                  <a:chOff x="1355975" y="1209301"/>
                  <a:chExt cx="7028616" cy="1200330"/>
                </a:xfrm>
              </p:grpSpPr>
              <p:sp>
                <p:nvSpPr>
                  <p:cNvPr id="344" name="Rounded Rectangle 343">
                    <a:extLst>
                      <a:ext uri="{FF2B5EF4-FFF2-40B4-BE49-F238E27FC236}">
                        <a16:creationId xmlns:a16="http://schemas.microsoft.com/office/drawing/2014/main" id="{044A304D-C7D4-1444-BF2B-8C84B63D4134}"/>
                      </a:ext>
                    </a:extLst>
                  </p:cNvPr>
                  <p:cNvSpPr/>
                  <p:nvPr/>
                </p:nvSpPr>
                <p:spPr>
                  <a:xfrm>
                    <a:off x="1355975" y="1209301"/>
                    <a:ext cx="7028616" cy="1200330"/>
                  </a:xfrm>
                  <a:prstGeom prst="roundRect">
                    <a:avLst>
                      <a:gd name="adj" fmla="val 12629"/>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5" name="TextBox 344">
                        <a:extLst>
                          <a:ext uri="{FF2B5EF4-FFF2-40B4-BE49-F238E27FC236}">
                            <a16:creationId xmlns:a16="http://schemas.microsoft.com/office/drawing/2014/main" id="{1D481CE9-2492-F248-ACB3-127A9693002D}"/>
                          </a:ext>
                        </a:extLst>
                      </p:cNvPr>
                      <p:cNvSpPr txBox="1"/>
                      <p:nvPr/>
                    </p:nvSpPr>
                    <p:spPr>
                      <a:xfrm>
                        <a:off x="2276070" y="2033492"/>
                        <a:ext cx="1459054"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5</m:t>
                            </m:r>
                            <m:r>
                              <m:rPr>
                                <m:sty m:val="p"/>
                              </m:rPr>
                              <a:rPr lang="en-US" i="0" dirty="0" smtClean="0">
                                <a:latin typeface="Cambria Math" panose="02040503050406030204" pitchFamily="18" charset="0"/>
                              </a:rPr>
                              <m:t>M</m:t>
                            </m:r>
                          </m:oMath>
                        </a14:m>
                        <a:r>
                          <a:rPr lang="en-US" dirty="0"/>
                          <a:t> Passages</a:t>
                        </a:r>
                      </a:p>
                    </p:txBody>
                  </p:sp>
                </mc:Choice>
                <mc:Fallback xmlns="">
                  <p:sp>
                    <p:nvSpPr>
                      <p:cNvPr id="98" name="TextBox 97">
                        <a:extLst>
                          <a:ext uri="{FF2B5EF4-FFF2-40B4-BE49-F238E27FC236}">
                            <a16:creationId xmlns:a16="http://schemas.microsoft.com/office/drawing/2014/main" id="{1772E99E-D9E3-504C-8F04-28CBF71D3D2B}"/>
                          </a:ext>
                        </a:extLst>
                      </p:cNvPr>
                      <p:cNvSpPr txBox="1">
                        <a:spLocks noRot="1" noChangeAspect="1" noMove="1" noResize="1" noEditPoints="1" noAdjustHandles="1" noChangeArrowheads="1" noChangeShapeType="1" noTextEdit="1"/>
                      </p:cNvSpPr>
                      <p:nvPr/>
                    </p:nvSpPr>
                    <p:spPr>
                      <a:xfrm>
                        <a:off x="2276070" y="2033492"/>
                        <a:ext cx="1459054" cy="369332"/>
                      </a:xfrm>
                      <a:prstGeom prst="rect">
                        <a:avLst/>
                      </a:prstGeom>
                      <a:blipFill>
                        <a:blip r:embed="rId11"/>
                        <a:stretch>
                          <a:fillRect t="-6667" r="-2609"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6" name="TextBox 345">
                        <a:extLst>
                          <a:ext uri="{FF2B5EF4-FFF2-40B4-BE49-F238E27FC236}">
                            <a16:creationId xmlns:a16="http://schemas.microsoft.com/office/drawing/2014/main" id="{FD2E8278-6056-E14A-8353-289F83C93A93}"/>
                          </a:ext>
                        </a:extLst>
                      </p:cNvPr>
                      <p:cNvSpPr txBox="1"/>
                      <p:nvPr/>
                    </p:nvSpPr>
                    <p:spPr>
                      <a:xfrm>
                        <a:off x="6333794" y="2033492"/>
                        <a:ext cx="1250663" cy="369332"/>
                      </a:xfrm>
                      <a:prstGeom prst="rect">
                        <a:avLst/>
                      </a:prstGeom>
                      <a:noFill/>
                    </p:spPr>
                    <p:txBody>
                      <a:bodyPr wrap="none" rtlCol="0">
                        <a:spAutoFit/>
                      </a:bodyPr>
                      <a:lstStyle/>
                      <a:p>
                        <a14:m>
                          <m:oMath xmlns:m="http://schemas.openxmlformats.org/officeDocument/2006/math">
                            <m:r>
                              <m:rPr>
                                <m:nor/>
                              </m:rPr>
                              <a:rPr lang="en-US" dirty="0"/>
                              <m:t>2</m:t>
                            </m:r>
                            <m:r>
                              <m:rPr>
                                <m:nor/>
                              </m:rPr>
                              <a:rPr lang="en-US" dirty="0"/>
                              <m:t>M</m:t>
                            </m:r>
                          </m:oMath>
                        </a14:m>
                        <a:r>
                          <a:rPr lang="en-US" dirty="0"/>
                          <a:t> Tables</a:t>
                        </a:r>
                      </a:p>
                    </p:txBody>
                  </p:sp>
                </mc:Choice>
                <mc:Fallback xmlns="">
                  <p:sp>
                    <p:nvSpPr>
                      <p:cNvPr id="99" name="TextBox 98">
                        <a:extLst>
                          <a:ext uri="{FF2B5EF4-FFF2-40B4-BE49-F238E27FC236}">
                            <a16:creationId xmlns:a16="http://schemas.microsoft.com/office/drawing/2014/main" id="{A291E60E-B786-AA42-96AC-0E920F5D0C52}"/>
                          </a:ext>
                        </a:extLst>
                      </p:cNvPr>
                      <p:cNvSpPr txBox="1">
                        <a:spLocks noRot="1" noChangeAspect="1" noMove="1" noResize="1" noEditPoints="1" noAdjustHandles="1" noChangeArrowheads="1" noChangeShapeType="1" noTextEdit="1"/>
                      </p:cNvSpPr>
                      <p:nvPr/>
                    </p:nvSpPr>
                    <p:spPr>
                      <a:xfrm>
                        <a:off x="6333794" y="2033492"/>
                        <a:ext cx="1250663" cy="369332"/>
                      </a:xfrm>
                      <a:prstGeom prst="rect">
                        <a:avLst/>
                      </a:prstGeom>
                      <a:blipFill>
                        <a:blip r:embed="rId12"/>
                        <a:stretch>
                          <a:fillRect t="-6667" r="-3000" b="-23333"/>
                        </a:stretch>
                      </a:blipFill>
                    </p:spPr>
                    <p:txBody>
                      <a:bodyPr/>
                      <a:lstStyle/>
                      <a:p>
                        <a:r>
                          <a:rPr lang="en-US">
                            <a:noFill/>
                          </a:rPr>
                          <a:t> </a:t>
                        </a:r>
                      </a:p>
                    </p:txBody>
                  </p:sp>
                </mc:Fallback>
              </mc:AlternateContent>
              <p:pic>
                <p:nvPicPr>
                  <p:cNvPr id="347" name="Picture 346" descr="Icon&#10;&#10;Description automatically generated">
                    <a:extLst>
                      <a:ext uri="{FF2B5EF4-FFF2-40B4-BE49-F238E27FC236}">
                        <a16:creationId xmlns:a16="http://schemas.microsoft.com/office/drawing/2014/main" id="{5EC1D205-2A8D-3949-B5DF-9ECE3F62BDA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23416" y="1300766"/>
                    <a:ext cx="629853" cy="816841"/>
                  </a:xfrm>
                  <a:prstGeom prst="rect">
                    <a:avLst/>
                  </a:prstGeom>
                  <a:solidFill>
                    <a:schemeClr val="bg1"/>
                  </a:solidFill>
                </p:spPr>
              </p:pic>
              <p:pic>
                <p:nvPicPr>
                  <p:cNvPr id="348" name="Picture 347" descr="Icon&#10;&#10;Description automatically generated">
                    <a:extLst>
                      <a:ext uri="{FF2B5EF4-FFF2-40B4-BE49-F238E27FC236}">
                        <a16:creationId xmlns:a16="http://schemas.microsoft.com/office/drawing/2014/main" id="{CFA3B10F-A996-CB44-ADC0-8F8CF532E9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76141" y="1300766"/>
                    <a:ext cx="629853" cy="816841"/>
                  </a:xfrm>
                  <a:prstGeom prst="rect">
                    <a:avLst/>
                  </a:prstGeom>
                  <a:solidFill>
                    <a:schemeClr val="bg1"/>
                  </a:solidFill>
                </p:spPr>
              </p:pic>
              <p:pic>
                <p:nvPicPr>
                  <p:cNvPr id="349" name="Picture 348" descr="Text&#10;&#10;Description automatically generated with low confidence">
                    <a:extLst>
                      <a:ext uri="{FF2B5EF4-FFF2-40B4-BE49-F238E27FC236}">
                        <a16:creationId xmlns:a16="http://schemas.microsoft.com/office/drawing/2014/main" id="{D0E955F5-AF19-FA46-BC47-C03515F1D45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81591" y="1346639"/>
                    <a:ext cx="770968" cy="770968"/>
                  </a:xfrm>
                  <a:prstGeom prst="rect">
                    <a:avLst/>
                  </a:prstGeom>
                </p:spPr>
              </p:pic>
              <p:pic>
                <p:nvPicPr>
                  <p:cNvPr id="350" name="Picture 349" descr="Text&#10;&#10;Description automatically generated with low confidence">
                    <a:extLst>
                      <a:ext uri="{FF2B5EF4-FFF2-40B4-BE49-F238E27FC236}">
                        <a16:creationId xmlns:a16="http://schemas.microsoft.com/office/drawing/2014/main" id="{6C0F9CD2-67E0-644A-98BC-C0C5F989AF15}"/>
                      </a:ext>
                    </a:extLst>
                  </p:cNvPr>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6375431" y="1346639"/>
                    <a:ext cx="770968" cy="770968"/>
                  </a:xfrm>
                  <a:prstGeom prst="rect">
                    <a:avLst/>
                  </a:prstGeom>
                </p:spPr>
              </p:pic>
            </p:grpSp>
            <p:pic>
              <p:nvPicPr>
                <p:cNvPr id="342" name="Picture 341" descr="Icon&#10;&#10;Description automatically generated">
                  <a:extLst>
                    <a:ext uri="{FF2B5EF4-FFF2-40B4-BE49-F238E27FC236}">
                      <a16:creationId xmlns:a16="http://schemas.microsoft.com/office/drawing/2014/main" id="{8882D27A-FD45-9645-B5B7-44205C1FBE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72533" y="5125936"/>
                  <a:ext cx="629853" cy="816841"/>
                </a:xfrm>
                <a:prstGeom prst="rect">
                  <a:avLst/>
                </a:prstGeom>
                <a:solidFill>
                  <a:schemeClr val="bg1"/>
                </a:solidFill>
              </p:spPr>
            </p:pic>
            <p:pic>
              <p:nvPicPr>
                <p:cNvPr id="343" name="Picture 342" descr="Text&#10;&#10;Description automatically generated with low confidence">
                  <a:extLst>
                    <a:ext uri="{FF2B5EF4-FFF2-40B4-BE49-F238E27FC236}">
                      <a16:creationId xmlns:a16="http://schemas.microsoft.com/office/drawing/2014/main" id="{F1E05F07-DE5E-AA48-A588-5B4C03F785F8}"/>
                    </a:ext>
                  </a:extLst>
                </p:cNvPr>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6412940" y="5171809"/>
                  <a:ext cx="770968" cy="770968"/>
                </a:xfrm>
                <a:prstGeom prst="rect">
                  <a:avLst/>
                </a:prstGeom>
              </p:spPr>
            </p:pic>
          </p:grpSp>
          <p:pic>
            <p:nvPicPr>
              <p:cNvPr id="340" name="Picture 339" descr="Icon&#10;&#10;Description automatically generated">
                <a:extLst>
                  <a:ext uri="{FF2B5EF4-FFF2-40B4-BE49-F238E27FC236}">
                    <a16:creationId xmlns:a16="http://schemas.microsoft.com/office/drawing/2014/main" id="{47C9248A-24C9-8644-85CB-9EB97B3F2C2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8500" y="5125936"/>
                <a:ext cx="629853" cy="816841"/>
              </a:xfrm>
              <a:prstGeom prst="rect">
                <a:avLst/>
              </a:prstGeom>
              <a:solidFill>
                <a:schemeClr val="bg1"/>
              </a:solidFill>
            </p:spPr>
          </p:pic>
        </p:grpSp>
        <p:pic>
          <p:nvPicPr>
            <p:cNvPr id="335" name="Picture 334" descr="Logo&#10;&#10;Description automatically generated">
              <a:extLst>
                <a:ext uri="{FF2B5EF4-FFF2-40B4-BE49-F238E27FC236}">
                  <a16:creationId xmlns:a16="http://schemas.microsoft.com/office/drawing/2014/main" id="{704A2682-9F98-5441-97E1-1DFED19DC4D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01524" y="5347940"/>
              <a:ext cx="563907" cy="372831"/>
            </a:xfrm>
            <a:prstGeom prst="rect">
              <a:avLst/>
            </a:prstGeom>
          </p:spPr>
        </p:pic>
        <p:pic>
          <p:nvPicPr>
            <p:cNvPr id="336" name="Picture 335" descr="Icon&#10;&#10;Description automatically generated">
              <a:extLst>
                <a:ext uri="{FF2B5EF4-FFF2-40B4-BE49-F238E27FC236}">
                  <a16:creationId xmlns:a16="http://schemas.microsoft.com/office/drawing/2014/main" id="{17F0B6DD-738F-EE4D-8829-C7D91B72D3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07169" y="5212331"/>
              <a:ext cx="646331" cy="646331"/>
            </a:xfrm>
            <a:prstGeom prst="rect">
              <a:avLst/>
            </a:prstGeom>
          </p:spPr>
        </p:pic>
        <p:pic>
          <p:nvPicPr>
            <p:cNvPr id="337" name="Picture 336" descr="A person holding a basketball&#10;&#10;Description automatically generated">
              <a:extLst>
                <a:ext uri="{FF2B5EF4-FFF2-40B4-BE49-F238E27FC236}">
                  <a16:creationId xmlns:a16="http://schemas.microsoft.com/office/drawing/2014/main" id="{3C03C4C8-968B-1F44-BEA0-FF0D86D7787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35447" y="5280819"/>
              <a:ext cx="556768" cy="507071"/>
            </a:xfrm>
            <a:prstGeom prst="rect">
              <a:avLst/>
            </a:prstGeom>
          </p:spPr>
        </p:pic>
        <p:pic>
          <p:nvPicPr>
            <p:cNvPr id="338" name="Picture 337" descr="Logo&#10;&#10;Description automatically generated">
              <a:extLst>
                <a:ext uri="{FF2B5EF4-FFF2-40B4-BE49-F238E27FC236}">
                  <a16:creationId xmlns:a16="http://schemas.microsoft.com/office/drawing/2014/main" id="{2D9724FC-64DD-814F-ADB5-BC8E1C1F55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66777" y="5335160"/>
              <a:ext cx="623608" cy="398387"/>
            </a:xfrm>
            <a:prstGeom prst="rect">
              <a:avLst/>
            </a:prstGeom>
          </p:spPr>
        </p:pic>
      </p:grpSp>
      <p:sp>
        <p:nvSpPr>
          <p:cNvPr id="85" name="Oval 84">
            <a:extLst>
              <a:ext uri="{FF2B5EF4-FFF2-40B4-BE49-F238E27FC236}">
                <a16:creationId xmlns:a16="http://schemas.microsoft.com/office/drawing/2014/main" id="{EC737427-5412-DB4F-80D1-78AA42C55F06}"/>
              </a:ext>
            </a:extLst>
          </p:cNvPr>
          <p:cNvSpPr/>
          <p:nvPr/>
        </p:nvSpPr>
        <p:spPr>
          <a:xfrm>
            <a:off x="3079008" y="2851986"/>
            <a:ext cx="282272" cy="25444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86" name="Footer Placeholder 9">
            <a:extLst>
              <a:ext uri="{FF2B5EF4-FFF2-40B4-BE49-F238E27FC236}">
                <a16:creationId xmlns:a16="http://schemas.microsoft.com/office/drawing/2014/main" id="{BD4D193B-E333-C34D-BA8A-17DC986443C8}"/>
              </a:ext>
            </a:extLst>
          </p:cNvPr>
          <p:cNvSpPr>
            <a:spLocks noGrp="1"/>
          </p:cNvSpPr>
          <p:nvPr>
            <p:ph type="ftr" sz="quarter" idx="11"/>
          </p:nvPr>
        </p:nvSpPr>
        <p:spPr>
          <a:xfrm>
            <a:off x="628650" y="6356351"/>
            <a:ext cx="7067550" cy="365125"/>
          </a:xfrm>
        </p:spPr>
        <p:txBody>
          <a:bodyPr/>
          <a:lstStyle/>
          <a:p>
            <a:r>
              <a:rPr lang="en-US" dirty="0" err="1"/>
              <a:t>Asai</a:t>
            </a:r>
            <a:r>
              <a:rPr lang="en-US" dirty="0"/>
              <a:t> et al. 2020, </a:t>
            </a:r>
            <a:r>
              <a:rPr lang="en-US" dirty="0" err="1"/>
              <a:t>Xiong</a:t>
            </a:r>
            <a:r>
              <a:rPr lang="en-US" dirty="0"/>
              <a:t> et al. 2020</a:t>
            </a:r>
          </a:p>
        </p:txBody>
      </p:sp>
    </p:spTree>
    <p:extLst>
      <p:ext uri="{BB962C8B-B14F-4D97-AF65-F5344CB8AC3E}">
        <p14:creationId xmlns:p14="http://schemas.microsoft.com/office/powerpoint/2010/main" val="300452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66"/>
                                        </p:tgtEl>
                                        <p:attrNameLst>
                                          <p:attrName>style.visibility</p:attrName>
                                        </p:attrNameLst>
                                      </p:cBhvr>
                                      <p:to>
                                        <p:strVal val="visible"/>
                                      </p:to>
                                    </p:set>
                                    <p:animEffect transition="in" filter="blinds(horizontal)">
                                      <p:cBhvr>
                                        <p:cTn id="7" dur="500"/>
                                        <p:tgtEl>
                                          <p:spTgt spid="106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69"/>
                                        </p:tgtEl>
                                        <p:attrNameLst>
                                          <p:attrName>style.visibility</p:attrName>
                                        </p:attrNameLst>
                                      </p:cBhvr>
                                      <p:to>
                                        <p:strVal val="visible"/>
                                      </p:to>
                                    </p:set>
                                    <p:animEffect transition="in" filter="blinds(horizontal)">
                                      <p:cBhvr>
                                        <p:cTn id="12" dur="500"/>
                                        <p:tgtEl>
                                          <p:spTgt spid="106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2"/>
                                        </p:tgtEl>
                                        <p:attrNameLst>
                                          <p:attrName>style.visibility</p:attrName>
                                        </p:attrNameLst>
                                      </p:cBhvr>
                                      <p:to>
                                        <p:strVal val="visible"/>
                                      </p:to>
                                    </p:set>
                                    <p:animEffect transition="in" filter="blinds(horizontal)">
                                      <p:cBhvr>
                                        <p:cTn id="17" dur="500"/>
                                        <p:tgtEl>
                                          <p:spTgt spid="27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83"/>
                                        </p:tgtEl>
                                        <p:attrNameLst>
                                          <p:attrName>style.visibility</p:attrName>
                                        </p:attrNameLst>
                                      </p:cBhvr>
                                      <p:to>
                                        <p:strVal val="visible"/>
                                      </p:to>
                                    </p:set>
                                    <p:animEffect transition="in" filter="blinds(horizontal)">
                                      <p:cBhvr>
                                        <p:cTn id="22" dur="500"/>
                                        <p:tgtEl>
                                          <p:spTgt spid="28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63"/>
                                        </p:tgtEl>
                                        <p:attrNameLst>
                                          <p:attrName>style.visibility</p:attrName>
                                        </p:attrNameLst>
                                      </p:cBhvr>
                                      <p:to>
                                        <p:strVal val="visible"/>
                                      </p:to>
                                    </p:set>
                                    <p:animEffect transition="in" filter="blinds(horizontal)">
                                      <p:cBhvr>
                                        <p:cTn id="27" dur="500"/>
                                        <p:tgtEl>
                                          <p:spTgt spid="106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blinds(horizontal)">
                                      <p:cBhvr>
                                        <p:cTn id="30" dur="500"/>
                                        <p:tgtEl>
                                          <p:spTgt spid="8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061"/>
                                        </p:tgtEl>
                                        <p:attrNameLst>
                                          <p:attrName>style.visibility</p:attrName>
                                        </p:attrNameLst>
                                      </p:cBhvr>
                                      <p:to>
                                        <p:strVal val="visible"/>
                                      </p:to>
                                    </p:set>
                                    <p:animEffect transition="in" filter="blinds(horizontal)">
                                      <p:cBhvr>
                                        <p:cTn id="33" dur="500"/>
                                        <p:tgtEl>
                                          <p:spTgt spid="1061"/>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78"/>
                                        </p:tgtEl>
                                        <p:attrNameLst>
                                          <p:attrName>style.visibility</p:attrName>
                                        </p:attrNameLst>
                                      </p:cBhvr>
                                      <p:to>
                                        <p:strVal val="visible"/>
                                      </p:to>
                                    </p:set>
                                    <p:animEffect transition="in" filter="blinds(horizontal)">
                                      <p:cBhvr>
                                        <p:cTn id="36" dur="5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animBg="1"/>
      <p:bldP spid="1061" grpId="0" animBg="1"/>
      <p:bldP spid="278" grpId="0"/>
      <p:bldP spid="8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68AE1F3A-4EAB-FE4E-B7DB-70FAF2E99014}"/>
              </a:ext>
            </a:extLst>
          </p:cNvPr>
          <p:cNvSpPr txBox="1"/>
          <p:nvPr/>
        </p:nvSpPr>
        <p:spPr>
          <a:xfrm>
            <a:off x="4569051" y="5543314"/>
            <a:ext cx="651140" cy="307777"/>
          </a:xfrm>
          <a:prstGeom prst="rect">
            <a:avLst/>
          </a:prstGeom>
          <a:noFill/>
        </p:spPr>
        <p:txBody>
          <a:bodyPr wrap="none" rtlCol="0">
            <a:spAutoFit/>
          </a:bodyPr>
          <a:lstStyle/>
          <a:p>
            <a:r>
              <a:rPr lang="en-US" sz="1400" dirty="0">
                <a:solidFill>
                  <a:schemeClr val="bg1"/>
                </a:solidFill>
              </a:rPr>
              <a:t>Lebron</a:t>
            </a:r>
          </a:p>
        </p:txBody>
      </p:sp>
      <p:sp>
        <p:nvSpPr>
          <p:cNvPr id="37" name="TextBox 36">
            <a:extLst>
              <a:ext uri="{FF2B5EF4-FFF2-40B4-BE49-F238E27FC236}">
                <a16:creationId xmlns:a16="http://schemas.microsoft.com/office/drawing/2014/main" id="{D1F6378B-1497-C245-928B-0455CAADFA82}"/>
              </a:ext>
            </a:extLst>
          </p:cNvPr>
          <p:cNvSpPr txBox="1"/>
          <p:nvPr/>
        </p:nvSpPr>
        <p:spPr>
          <a:xfrm>
            <a:off x="2416053" y="3317784"/>
            <a:ext cx="651140" cy="307777"/>
          </a:xfrm>
          <a:prstGeom prst="rect">
            <a:avLst/>
          </a:prstGeom>
          <a:noFill/>
        </p:spPr>
        <p:txBody>
          <a:bodyPr wrap="none" rtlCol="0">
            <a:spAutoFit/>
          </a:bodyPr>
          <a:lstStyle/>
          <a:p>
            <a:r>
              <a:rPr lang="en-US" sz="1400" dirty="0">
                <a:solidFill>
                  <a:schemeClr val="bg1"/>
                </a:solidFill>
              </a:rPr>
              <a:t>Lebron</a:t>
            </a:r>
          </a:p>
        </p:txBody>
      </p:sp>
      <p:sp>
        <p:nvSpPr>
          <p:cNvPr id="16" name="TextBox 15">
            <a:extLst>
              <a:ext uri="{FF2B5EF4-FFF2-40B4-BE49-F238E27FC236}">
                <a16:creationId xmlns:a16="http://schemas.microsoft.com/office/drawing/2014/main" id="{C70A2E9B-1BD1-6D41-A8EB-0BB30B5D0C8F}"/>
              </a:ext>
            </a:extLst>
          </p:cNvPr>
          <p:cNvSpPr txBox="1"/>
          <p:nvPr/>
        </p:nvSpPr>
        <p:spPr>
          <a:xfrm>
            <a:off x="2780196" y="3092893"/>
            <a:ext cx="651140" cy="307777"/>
          </a:xfrm>
          <a:prstGeom prst="rect">
            <a:avLst/>
          </a:prstGeom>
          <a:noFill/>
        </p:spPr>
        <p:txBody>
          <a:bodyPr wrap="none" rtlCol="0">
            <a:spAutoFit/>
          </a:bodyPr>
          <a:lstStyle/>
          <a:p>
            <a:r>
              <a:rPr lang="en-US" sz="1400" dirty="0">
                <a:solidFill>
                  <a:schemeClr val="bg1"/>
                </a:solidFill>
              </a:rPr>
              <a:t>Lebron</a:t>
            </a:r>
          </a:p>
        </p:txBody>
      </p:sp>
      <p:sp>
        <p:nvSpPr>
          <p:cNvPr id="2" name="Slide Number Placeholder 1">
            <a:extLst>
              <a:ext uri="{FF2B5EF4-FFF2-40B4-BE49-F238E27FC236}">
                <a16:creationId xmlns:a16="http://schemas.microsoft.com/office/drawing/2014/main" id="{4177297E-1D8A-1D4F-AAF4-0BE9F08F464F}"/>
              </a:ext>
            </a:extLst>
          </p:cNvPr>
          <p:cNvSpPr>
            <a:spLocks noGrp="1"/>
          </p:cNvSpPr>
          <p:nvPr>
            <p:ph type="sldNum" sz="quarter" idx="12"/>
          </p:nvPr>
        </p:nvSpPr>
        <p:spPr/>
        <p:txBody>
          <a:bodyPr/>
          <a:lstStyle/>
          <a:p>
            <a:fld id="{4FAB73BC-B049-4115-A692-8D63A059BFB8}" type="slidenum">
              <a:rPr lang="en-US" smtClean="0"/>
              <a:t>2</a:t>
            </a:fld>
            <a:endParaRPr lang="en-US"/>
          </a:p>
        </p:txBody>
      </p:sp>
      <p:sp>
        <p:nvSpPr>
          <p:cNvPr id="3" name="Title 2">
            <a:extLst>
              <a:ext uri="{FF2B5EF4-FFF2-40B4-BE49-F238E27FC236}">
                <a16:creationId xmlns:a16="http://schemas.microsoft.com/office/drawing/2014/main" id="{DB00DCBA-37A5-D441-8A5F-A7A80B5BFA16}"/>
              </a:ext>
            </a:extLst>
          </p:cNvPr>
          <p:cNvSpPr>
            <a:spLocks noGrp="1"/>
          </p:cNvSpPr>
          <p:nvPr>
            <p:ph type="title"/>
          </p:nvPr>
        </p:nvSpPr>
        <p:spPr>
          <a:xfrm>
            <a:off x="628650" y="365126"/>
            <a:ext cx="7886700" cy="510245"/>
          </a:xfrm>
        </p:spPr>
        <p:txBody>
          <a:bodyPr/>
          <a:lstStyle/>
          <a:p>
            <a:r>
              <a:rPr lang="en-US" dirty="0"/>
              <a:t>Knowledge-Grounded Understanding</a:t>
            </a:r>
          </a:p>
        </p:txBody>
      </p:sp>
      <p:sp>
        <p:nvSpPr>
          <p:cNvPr id="10" name="Rectangle 9">
            <a:extLst>
              <a:ext uri="{FF2B5EF4-FFF2-40B4-BE49-F238E27FC236}">
                <a16:creationId xmlns:a16="http://schemas.microsoft.com/office/drawing/2014/main" id="{23C2AC2F-78E1-3044-9D5A-00FBB5E8037E}"/>
              </a:ext>
            </a:extLst>
          </p:cNvPr>
          <p:cNvSpPr/>
          <p:nvPr/>
        </p:nvSpPr>
        <p:spPr>
          <a:xfrm>
            <a:off x="4569051" y="1171264"/>
            <a:ext cx="3497305" cy="202611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7">
            <a:extLst>
              <a:ext uri="{FF2B5EF4-FFF2-40B4-BE49-F238E27FC236}">
                <a16:creationId xmlns:a16="http://schemas.microsoft.com/office/drawing/2014/main" id="{2E0D4EBF-96B1-734D-ADC7-C6B60B43BC44}"/>
              </a:ext>
            </a:extLst>
          </p:cNvPr>
          <p:cNvGraphicFramePr>
            <a:graphicFrameLocks noGrp="1"/>
          </p:cNvGraphicFramePr>
          <p:nvPr>
            <p:extLst>
              <p:ext uri="{D42A27DB-BD31-4B8C-83A1-F6EECF244321}">
                <p14:modId xmlns:p14="http://schemas.microsoft.com/office/powerpoint/2010/main" val="4274778041"/>
              </p:ext>
            </p:extLst>
          </p:nvPr>
        </p:nvGraphicFramePr>
        <p:xfrm>
          <a:off x="4569051" y="4195732"/>
          <a:ext cx="3497305" cy="1676400"/>
        </p:xfrm>
        <a:graphic>
          <a:graphicData uri="http://schemas.openxmlformats.org/drawingml/2006/table">
            <a:tbl>
              <a:tblPr/>
              <a:tblGrid>
                <a:gridCol w="1286738">
                  <a:extLst>
                    <a:ext uri="{9D8B030D-6E8A-4147-A177-3AD203B41FA5}">
                      <a16:colId xmlns:a16="http://schemas.microsoft.com/office/drawing/2014/main" val="679141934"/>
                    </a:ext>
                  </a:extLst>
                </a:gridCol>
                <a:gridCol w="1464767">
                  <a:extLst>
                    <a:ext uri="{9D8B030D-6E8A-4147-A177-3AD203B41FA5}">
                      <a16:colId xmlns:a16="http://schemas.microsoft.com/office/drawing/2014/main" val="2704958263"/>
                    </a:ext>
                  </a:extLst>
                </a:gridCol>
                <a:gridCol w="745800">
                  <a:extLst>
                    <a:ext uri="{9D8B030D-6E8A-4147-A177-3AD203B41FA5}">
                      <a16:colId xmlns:a16="http://schemas.microsoft.com/office/drawing/2014/main" val="4023703833"/>
                    </a:ext>
                  </a:extLst>
                </a:gridCol>
              </a:tblGrid>
              <a:tr h="217348">
                <a:tc>
                  <a:txBody>
                    <a:bodyPr/>
                    <a:lstStyle/>
                    <a:p>
                      <a:pPr algn="ctr"/>
                      <a:r>
                        <a:rPr lang="en-US" sz="1600" dirty="0">
                          <a:solidFill>
                            <a:schemeClr val="tx1"/>
                          </a:solidFill>
                          <a:effectLst/>
                        </a:rPr>
                        <a:t>Year</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600" dirty="0">
                          <a:solidFill>
                            <a:schemeClr val="tx1"/>
                          </a:solidFill>
                          <a:effectLst/>
                        </a:rPr>
                        <a:t>Team</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600" dirty="0">
                          <a:effectLst/>
                        </a:rPr>
                        <a:t>PPG</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99279472"/>
                  </a:ext>
                </a:extLst>
              </a:tr>
              <a:tr h="2429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effectLst/>
                        </a:rPr>
                        <a:t>2016-2017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effectLst/>
                        </a:rPr>
                        <a:t>Cleveland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effectLst/>
                        </a:rPr>
                        <a:t>26.4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3831615"/>
                  </a:ext>
                </a:extLst>
              </a:tr>
              <a:tr h="242962">
                <a:tc>
                  <a:txBody>
                    <a:bodyPr/>
                    <a:lstStyle/>
                    <a:p>
                      <a:pPr algn="l"/>
                      <a:r>
                        <a:rPr lang="en-US" sz="1600" dirty="0">
                          <a:solidFill>
                            <a:schemeClr val="tx1"/>
                          </a:solidFill>
                          <a:effectLst/>
                        </a:rPr>
                        <a:t>2017-2018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effectLst/>
                        </a:rPr>
                        <a:t>Cleveland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effectLst/>
                        </a:rPr>
                        <a:t>27.5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8626529"/>
                  </a:ext>
                </a:extLst>
              </a:tr>
              <a:tr h="242962">
                <a:tc>
                  <a:txBody>
                    <a:bodyPr/>
                    <a:lstStyle/>
                    <a:p>
                      <a:pPr algn="l"/>
                      <a:r>
                        <a:rPr lang="en-US" sz="1600" u="none" strike="noStrike" dirty="0">
                          <a:solidFill>
                            <a:schemeClr val="tx1"/>
                          </a:solidFill>
                          <a:effectLst/>
                        </a:rPr>
                        <a:t>2018–2019</a:t>
                      </a:r>
                      <a:endParaRPr lang="en-US" sz="1600"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u="none" strike="noStrike" dirty="0">
                          <a:solidFill>
                            <a:schemeClr val="tx1"/>
                          </a:solidFill>
                          <a:effectLst/>
                        </a:rPr>
                        <a:t>L.A. Lakers</a:t>
                      </a:r>
                      <a:endParaRPr lang="en-US" sz="1600"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effectLst/>
                        </a:rPr>
                        <a:t>27.4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4661597"/>
                  </a:ext>
                </a:extLst>
              </a:tr>
              <a:tr h="242962">
                <a:tc>
                  <a:txBody>
                    <a:bodyPr/>
                    <a:lstStyle/>
                    <a:p>
                      <a:pPr algn="l"/>
                      <a:r>
                        <a:rPr lang="en-US" sz="1600" u="none" strike="noStrike" dirty="0">
                          <a:solidFill>
                            <a:srgbClr val="7030A0"/>
                          </a:solidFill>
                          <a:effectLst/>
                        </a:rPr>
                        <a:t>2019–2020</a:t>
                      </a:r>
                      <a:endParaRPr lang="en-US" sz="1600" dirty="0">
                        <a:solidFill>
                          <a:srgbClr val="7030A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u="none" strike="noStrike" dirty="0">
                          <a:solidFill>
                            <a:schemeClr val="accent2"/>
                          </a:solidFill>
                          <a:effectLst/>
                        </a:rPr>
                        <a:t>L.A. Lakers</a:t>
                      </a:r>
                      <a:endParaRPr lang="en-US" sz="1600" dirty="0">
                        <a:solidFill>
                          <a:schemeClr val="accent2"/>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u="none" dirty="0">
                          <a:solidFill>
                            <a:schemeClr val="accent2"/>
                          </a:solidFill>
                          <a:effectLst/>
                        </a:rPr>
                        <a:t>25.3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5451638"/>
                  </a:ext>
                </a:extLst>
              </a:tr>
            </a:tbl>
          </a:graphicData>
        </a:graphic>
      </p:graphicFrame>
      <p:sp>
        <p:nvSpPr>
          <p:cNvPr id="13" name="Rectangle 12">
            <a:extLst>
              <a:ext uri="{FF2B5EF4-FFF2-40B4-BE49-F238E27FC236}">
                <a16:creationId xmlns:a16="http://schemas.microsoft.com/office/drawing/2014/main" id="{A0A2EE30-2061-5448-8651-B6E983B352E6}"/>
              </a:ext>
            </a:extLst>
          </p:cNvPr>
          <p:cNvSpPr/>
          <p:nvPr/>
        </p:nvSpPr>
        <p:spPr>
          <a:xfrm>
            <a:off x="4569051" y="1873936"/>
            <a:ext cx="3364421" cy="1323439"/>
          </a:xfrm>
          <a:prstGeom prst="rect">
            <a:avLst/>
          </a:prstGeom>
        </p:spPr>
        <p:txBody>
          <a:bodyPr wrap="square">
            <a:spAutoFit/>
          </a:bodyPr>
          <a:lstStyle/>
          <a:p>
            <a:r>
              <a:rPr lang="en-US" sz="1600" dirty="0"/>
              <a:t>LeBron </a:t>
            </a:r>
            <a:r>
              <a:rPr lang="en-US" sz="1600" dirty="0" err="1"/>
              <a:t>Raymone</a:t>
            </a:r>
            <a:r>
              <a:rPr lang="en-US" sz="1600" dirty="0"/>
              <a:t> James Sr</a:t>
            </a:r>
            <a:r>
              <a:rPr lang="en-US" sz="1600" b="1" dirty="0"/>
              <a:t>. </a:t>
            </a:r>
            <a:r>
              <a:rPr lang="en-US" sz="1600" dirty="0"/>
              <a:t>is an American professional basketball </a:t>
            </a:r>
          </a:p>
          <a:p>
            <a:r>
              <a:rPr lang="en-US" sz="1600" dirty="0"/>
              <a:t>player for the Los Angeles Lakers of the National Basketball Association (NBA).</a:t>
            </a:r>
            <a:endParaRPr lang="en-US" sz="1400" dirty="0"/>
          </a:p>
        </p:txBody>
      </p:sp>
      <p:pic>
        <p:nvPicPr>
          <p:cNvPr id="23" name="Picture 4" descr="LeBron James | LA Lakers | National Basketball Association | Yahoo! Sports">
            <a:extLst>
              <a:ext uri="{FF2B5EF4-FFF2-40B4-BE49-F238E27FC236}">
                <a16:creationId xmlns:a16="http://schemas.microsoft.com/office/drawing/2014/main" id="{7C41EC3D-E7A7-3844-93EE-F1A6BCF364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68" r="19332"/>
          <a:stretch/>
        </p:blipFill>
        <p:spPr bwMode="auto">
          <a:xfrm>
            <a:off x="4736420" y="1269149"/>
            <a:ext cx="580860" cy="606011"/>
          </a:xfrm>
          <a:prstGeom prst="rect">
            <a:avLst/>
          </a:prstGeom>
          <a:solidFill>
            <a:schemeClr val="bg1"/>
          </a:solidFill>
        </p:spPr>
      </p:pic>
      <p:graphicFrame>
        <p:nvGraphicFramePr>
          <p:cNvPr id="20" name="Table 19">
            <a:extLst>
              <a:ext uri="{FF2B5EF4-FFF2-40B4-BE49-F238E27FC236}">
                <a16:creationId xmlns:a16="http://schemas.microsoft.com/office/drawing/2014/main" id="{9906680A-D5F7-B644-989E-F34DBDA4290A}"/>
              </a:ext>
            </a:extLst>
          </p:cNvPr>
          <p:cNvGraphicFramePr>
            <a:graphicFrameLocks noGrp="1"/>
          </p:cNvGraphicFramePr>
          <p:nvPr>
            <p:extLst>
              <p:ext uri="{D42A27DB-BD31-4B8C-83A1-F6EECF244321}">
                <p14:modId xmlns:p14="http://schemas.microsoft.com/office/powerpoint/2010/main" val="3128110036"/>
              </p:ext>
            </p:extLst>
          </p:nvPr>
        </p:nvGraphicFramePr>
        <p:xfrm>
          <a:off x="5397500" y="1281671"/>
          <a:ext cx="2518941" cy="670560"/>
        </p:xfrm>
        <a:graphic>
          <a:graphicData uri="http://schemas.openxmlformats.org/drawingml/2006/table">
            <a:tbl>
              <a:tblPr/>
              <a:tblGrid>
                <a:gridCol w="992650">
                  <a:extLst>
                    <a:ext uri="{9D8B030D-6E8A-4147-A177-3AD203B41FA5}">
                      <a16:colId xmlns:a16="http://schemas.microsoft.com/office/drawing/2014/main" val="2520589110"/>
                    </a:ext>
                  </a:extLst>
                </a:gridCol>
                <a:gridCol w="1526291">
                  <a:extLst>
                    <a:ext uri="{9D8B030D-6E8A-4147-A177-3AD203B41FA5}">
                      <a16:colId xmlns:a16="http://schemas.microsoft.com/office/drawing/2014/main" val="1300748427"/>
                    </a:ext>
                  </a:extLst>
                </a:gridCol>
              </a:tblGrid>
              <a:tr h="0">
                <a:tc>
                  <a:txBody>
                    <a:bodyPr/>
                    <a:lstStyle/>
                    <a:p>
                      <a:pPr algn="l" fontAlgn="t"/>
                      <a:r>
                        <a:rPr lang="en-US" sz="1600" dirty="0">
                          <a:solidFill>
                            <a:schemeClr val="tx1"/>
                          </a:solidFill>
                          <a:effectLst/>
                        </a:rPr>
                        <a:t>Position</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600" u="none" strike="noStrike" dirty="0">
                          <a:solidFill>
                            <a:schemeClr val="tx1"/>
                          </a:solidFill>
                          <a:effectLst/>
                        </a:rPr>
                        <a:t>Small forward</a:t>
                      </a:r>
                      <a:r>
                        <a:rPr lang="en-US" sz="1600" dirty="0">
                          <a:solidFill>
                            <a:schemeClr val="tx1"/>
                          </a:solidFill>
                          <a:effectLst/>
                        </a:rPr>
                        <a:t> </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7239019"/>
                  </a:ext>
                </a:extLst>
              </a:tr>
              <a:tr h="0">
                <a:tc>
                  <a:txBody>
                    <a:bodyPr/>
                    <a:lstStyle/>
                    <a:p>
                      <a:pPr algn="l" fontAlgn="t"/>
                      <a:r>
                        <a:rPr lang="en-US" sz="1600" dirty="0">
                          <a:solidFill>
                            <a:schemeClr val="tx1"/>
                          </a:solidFill>
                          <a:effectLst/>
                        </a:rPr>
                        <a:t>Born</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600" u="none" strike="noStrike" dirty="0">
                          <a:solidFill>
                            <a:schemeClr val="tx1"/>
                          </a:solidFill>
                          <a:effectLst/>
                        </a:rPr>
                        <a:t>1984, Ohio</a:t>
                      </a:r>
                      <a:endParaRPr lang="en-US" sz="1600" dirty="0">
                        <a:solidFill>
                          <a:schemeClr val="tx1"/>
                        </a:solidFill>
                        <a:effectLst/>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6963472"/>
                  </a:ext>
                </a:extLst>
              </a:tr>
            </a:tbl>
          </a:graphicData>
        </a:graphic>
      </p:graphicFrame>
      <p:sp>
        <p:nvSpPr>
          <p:cNvPr id="28" name="Freeform 27">
            <a:extLst>
              <a:ext uri="{FF2B5EF4-FFF2-40B4-BE49-F238E27FC236}">
                <a16:creationId xmlns:a16="http://schemas.microsoft.com/office/drawing/2014/main" id="{9432FEEF-8644-AE42-B375-0975055A456E}"/>
              </a:ext>
            </a:extLst>
          </p:cNvPr>
          <p:cNvSpPr/>
          <p:nvPr/>
        </p:nvSpPr>
        <p:spPr>
          <a:xfrm rot="5400000">
            <a:off x="2412909" y="2153214"/>
            <a:ext cx="969027" cy="2389485"/>
          </a:xfrm>
          <a:custGeom>
            <a:avLst/>
            <a:gdLst>
              <a:gd name="connsiteX0" fmla="*/ 0 w 969401"/>
              <a:gd name="connsiteY0" fmla="*/ 1739850 h 1877356"/>
              <a:gd name="connsiteX1" fmla="*/ 0 w 969401"/>
              <a:gd name="connsiteY1" fmla="*/ 137506 h 1877356"/>
              <a:gd name="connsiteX2" fmla="*/ 137506 w 969401"/>
              <a:gd name="connsiteY2" fmla="*/ 0 h 1877356"/>
              <a:gd name="connsiteX3" fmla="*/ 687516 w 969401"/>
              <a:gd name="connsiteY3" fmla="*/ 0 h 1877356"/>
              <a:gd name="connsiteX4" fmla="*/ 825022 w 969401"/>
              <a:gd name="connsiteY4" fmla="*/ 137506 h 1877356"/>
              <a:gd name="connsiteX5" fmla="*/ 825022 w 969401"/>
              <a:gd name="connsiteY5" fmla="*/ 1657350 h 1877356"/>
              <a:gd name="connsiteX6" fmla="*/ 969401 w 969401"/>
              <a:gd name="connsiteY6" fmla="*/ 1769872 h 1877356"/>
              <a:gd name="connsiteX7" fmla="*/ 818961 w 969401"/>
              <a:gd name="connsiteY7" fmla="*/ 1769872 h 1877356"/>
              <a:gd name="connsiteX8" fmla="*/ 814216 w 969401"/>
              <a:gd name="connsiteY8" fmla="*/ 1793373 h 1877356"/>
              <a:gd name="connsiteX9" fmla="*/ 687516 w 969401"/>
              <a:gd name="connsiteY9" fmla="*/ 1877356 h 1877356"/>
              <a:gd name="connsiteX10" fmla="*/ 137506 w 969401"/>
              <a:gd name="connsiteY10" fmla="*/ 1877356 h 1877356"/>
              <a:gd name="connsiteX11" fmla="*/ 0 w 969401"/>
              <a:gd name="connsiteY11" fmla="*/ 1739850 h 187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401" h="1877356">
                <a:moveTo>
                  <a:pt x="0" y="1739850"/>
                </a:moveTo>
                <a:lnTo>
                  <a:pt x="0" y="137506"/>
                </a:lnTo>
                <a:cubicBezTo>
                  <a:pt x="0" y="61564"/>
                  <a:pt x="61564" y="0"/>
                  <a:pt x="137506" y="0"/>
                </a:cubicBezTo>
                <a:lnTo>
                  <a:pt x="687516" y="0"/>
                </a:lnTo>
                <a:cubicBezTo>
                  <a:pt x="763458" y="0"/>
                  <a:pt x="825022" y="61564"/>
                  <a:pt x="825022" y="137506"/>
                </a:cubicBezTo>
                <a:lnTo>
                  <a:pt x="825022" y="1657350"/>
                </a:lnTo>
                <a:lnTo>
                  <a:pt x="969401" y="1769872"/>
                </a:lnTo>
                <a:lnTo>
                  <a:pt x="818961" y="1769872"/>
                </a:lnTo>
                <a:lnTo>
                  <a:pt x="814216" y="1793373"/>
                </a:lnTo>
                <a:cubicBezTo>
                  <a:pt x="793342" y="1842726"/>
                  <a:pt x="744473" y="1877356"/>
                  <a:pt x="687516" y="1877356"/>
                </a:cubicBezTo>
                <a:lnTo>
                  <a:pt x="137506" y="1877356"/>
                </a:lnTo>
                <a:cubicBezTo>
                  <a:pt x="61564" y="1877356"/>
                  <a:pt x="0" y="1815792"/>
                  <a:pt x="0" y="17398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pPr algn="ctr"/>
            <a:r>
              <a:rPr lang="en-US" sz="1400" dirty="0">
                <a:solidFill>
                  <a:schemeClr val="tx1"/>
                </a:solidFill>
              </a:rPr>
              <a:t>What is the average points per game of </a:t>
            </a:r>
            <a:r>
              <a:rPr lang="en-US" sz="1400" dirty="0">
                <a:solidFill>
                  <a:srgbClr val="7030A0"/>
                </a:solidFill>
              </a:rPr>
              <a:t>Lebron</a:t>
            </a:r>
            <a:r>
              <a:rPr lang="en-US" sz="1400" dirty="0">
                <a:solidFill>
                  <a:schemeClr val="tx1"/>
                </a:solidFill>
              </a:rPr>
              <a:t> in the </a:t>
            </a:r>
            <a:r>
              <a:rPr lang="en-US" sz="1400" dirty="0">
                <a:solidFill>
                  <a:srgbClr val="7030A0"/>
                </a:solidFill>
              </a:rPr>
              <a:t>last NBA season</a:t>
            </a:r>
            <a:r>
              <a:rPr lang="en-US" sz="1400" dirty="0">
                <a:solidFill>
                  <a:schemeClr val="tx1"/>
                </a:solidFill>
              </a:rPr>
              <a:t>?</a:t>
            </a:r>
          </a:p>
          <a:p>
            <a:pPr algn="ctr"/>
            <a:endParaRPr lang="en-US" sz="1400" dirty="0">
              <a:solidFill>
                <a:schemeClr val="tx1"/>
              </a:solidFill>
            </a:endParaRPr>
          </a:p>
        </p:txBody>
      </p:sp>
      <p:sp>
        <p:nvSpPr>
          <p:cNvPr id="24" name="Rectangle 23">
            <a:extLst>
              <a:ext uri="{FF2B5EF4-FFF2-40B4-BE49-F238E27FC236}">
                <a16:creationId xmlns:a16="http://schemas.microsoft.com/office/drawing/2014/main" id="{F61CC88A-5EC4-3A4D-A1FC-34F1BF86642F}"/>
              </a:ext>
            </a:extLst>
          </p:cNvPr>
          <p:cNvSpPr/>
          <p:nvPr/>
        </p:nvSpPr>
        <p:spPr>
          <a:xfrm>
            <a:off x="4822742" y="3857177"/>
            <a:ext cx="2989921" cy="338554"/>
          </a:xfrm>
          <a:prstGeom prst="rect">
            <a:avLst/>
          </a:prstGeom>
        </p:spPr>
        <p:txBody>
          <a:bodyPr wrap="none">
            <a:spAutoFit/>
          </a:bodyPr>
          <a:lstStyle/>
          <a:p>
            <a:pPr fontAlgn="t"/>
            <a:r>
              <a:rPr lang="en-US" sz="1600" dirty="0"/>
              <a:t>Lebron James Career Statistics </a:t>
            </a:r>
          </a:p>
        </p:txBody>
      </p:sp>
      <p:cxnSp>
        <p:nvCxnSpPr>
          <p:cNvPr id="30" name="Elbow Connector 29">
            <a:extLst>
              <a:ext uri="{FF2B5EF4-FFF2-40B4-BE49-F238E27FC236}">
                <a16:creationId xmlns:a16="http://schemas.microsoft.com/office/drawing/2014/main" id="{85421245-50EB-D548-90CC-082E79983853}"/>
              </a:ext>
            </a:extLst>
          </p:cNvPr>
          <p:cNvCxnSpPr>
            <a:cxnSpLocks/>
            <a:stCxn id="16" idx="0"/>
            <a:endCxn id="10" idx="1"/>
          </p:cNvCxnSpPr>
          <p:nvPr/>
        </p:nvCxnSpPr>
        <p:spPr>
          <a:xfrm rot="5400000" flipH="1" flipV="1">
            <a:off x="3383122" y="1906965"/>
            <a:ext cx="908573" cy="1463285"/>
          </a:xfrm>
          <a:prstGeom prst="bent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C0E261BA-1972-1444-9D2E-7E48B9BDC4F3}"/>
              </a:ext>
            </a:extLst>
          </p:cNvPr>
          <p:cNvCxnSpPr>
            <a:cxnSpLocks/>
            <a:stCxn id="37" idx="2"/>
            <a:endCxn id="42" idx="1"/>
          </p:cNvCxnSpPr>
          <p:nvPr/>
        </p:nvCxnSpPr>
        <p:spPr>
          <a:xfrm rot="16200000" flipH="1">
            <a:off x="2619516" y="3747668"/>
            <a:ext cx="2071642" cy="1827428"/>
          </a:xfrm>
          <a:prstGeom prst="bent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F5B6ECC-7006-DC4A-A272-1644BE2C442D}"/>
              </a:ext>
            </a:extLst>
          </p:cNvPr>
          <p:cNvSpPr txBox="1"/>
          <p:nvPr/>
        </p:nvSpPr>
        <p:spPr>
          <a:xfrm>
            <a:off x="2568453" y="3470184"/>
            <a:ext cx="651140" cy="307777"/>
          </a:xfrm>
          <a:prstGeom prst="rect">
            <a:avLst/>
          </a:prstGeom>
          <a:noFill/>
        </p:spPr>
        <p:txBody>
          <a:bodyPr wrap="none" rtlCol="0">
            <a:spAutoFit/>
          </a:bodyPr>
          <a:lstStyle/>
          <a:p>
            <a:r>
              <a:rPr lang="en-US" sz="1400" dirty="0">
                <a:solidFill>
                  <a:schemeClr val="bg1"/>
                </a:solidFill>
              </a:rPr>
              <a:t>Lebron</a:t>
            </a:r>
          </a:p>
        </p:txBody>
      </p:sp>
      <p:pic>
        <p:nvPicPr>
          <p:cNvPr id="25" name="Picture 24">
            <a:extLst>
              <a:ext uri="{FF2B5EF4-FFF2-40B4-BE49-F238E27FC236}">
                <a16:creationId xmlns:a16="http://schemas.microsoft.com/office/drawing/2014/main" id="{CC585EC7-6916-E845-82C0-413C81229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6" y="3260089"/>
            <a:ext cx="853815" cy="85381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531ABD-325E-F747-9EA6-A24E9FB727B9}"/>
              </a:ext>
            </a:extLst>
          </p:cNvPr>
          <p:cNvSpPr txBox="1"/>
          <p:nvPr/>
        </p:nvSpPr>
        <p:spPr>
          <a:xfrm>
            <a:off x="3257878" y="1819738"/>
            <a:ext cx="1072730" cy="369332"/>
          </a:xfrm>
          <a:prstGeom prst="rect">
            <a:avLst/>
          </a:prstGeom>
          <a:noFill/>
        </p:spPr>
        <p:txBody>
          <a:bodyPr wrap="none" rtlCol="0">
            <a:spAutoFit/>
          </a:bodyPr>
          <a:lstStyle/>
          <a:p>
            <a:r>
              <a:rPr lang="en-US" dirty="0"/>
              <a:t>reasoning</a:t>
            </a:r>
          </a:p>
        </p:txBody>
      </p:sp>
      <p:sp>
        <p:nvSpPr>
          <p:cNvPr id="31" name="TextBox 30">
            <a:extLst>
              <a:ext uri="{FF2B5EF4-FFF2-40B4-BE49-F238E27FC236}">
                <a16:creationId xmlns:a16="http://schemas.microsoft.com/office/drawing/2014/main" id="{578D2445-22DE-A043-B4CE-056B199AC7D9}"/>
              </a:ext>
            </a:extLst>
          </p:cNvPr>
          <p:cNvSpPr txBox="1"/>
          <p:nvPr/>
        </p:nvSpPr>
        <p:spPr>
          <a:xfrm>
            <a:off x="2878380" y="5327870"/>
            <a:ext cx="1072730" cy="369332"/>
          </a:xfrm>
          <a:prstGeom prst="rect">
            <a:avLst/>
          </a:prstGeom>
          <a:noFill/>
        </p:spPr>
        <p:txBody>
          <a:bodyPr wrap="none" rtlCol="0">
            <a:spAutoFit/>
          </a:bodyPr>
          <a:lstStyle/>
          <a:p>
            <a:r>
              <a:rPr lang="en-US" dirty="0"/>
              <a:t>reasoning</a:t>
            </a:r>
          </a:p>
        </p:txBody>
      </p:sp>
    </p:spTree>
    <p:extLst>
      <p:ext uri="{BB962C8B-B14F-4D97-AF65-F5344CB8AC3E}">
        <p14:creationId xmlns:p14="http://schemas.microsoft.com/office/powerpoint/2010/main" val="385211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par>
                                <p:cTn id="17" presetID="3" presetClass="entr" presetSubtype="1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linds(horizontal)">
                                      <p:cBhvr>
                                        <p:cTn id="19" dur="500"/>
                                        <p:tgtEl>
                                          <p:spTgt spid="23"/>
                                        </p:tgtEl>
                                      </p:cBhvr>
                                    </p:animEffect>
                                  </p:childTnLst>
                                </p:cTn>
                              </p:par>
                              <p:par>
                                <p:cTn id="20" presetID="3" presetClass="entr" presetSubtype="1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blinds(horizontal)">
                                      <p:cBhvr>
                                        <p:cTn id="27" dur="500"/>
                                        <p:tgtEl>
                                          <p:spTgt spid="42"/>
                                        </p:tgtEl>
                                      </p:cBhvr>
                                    </p:animEffect>
                                  </p:childTnLst>
                                </p:cTn>
                              </p:par>
                              <p:par>
                                <p:cTn id="28" presetID="3" presetClass="entr" presetSubtype="1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linds(horizontal)">
                                      <p:cBhvr>
                                        <p:cTn id="30" dur="500"/>
                                        <p:tgtEl>
                                          <p:spTgt spid="18"/>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blinds(horizontal)">
                                      <p:cBhvr>
                                        <p:cTn id="33" dur="500"/>
                                        <p:tgtEl>
                                          <p:spTgt spid="24"/>
                                        </p:tgtEl>
                                      </p:cBhvr>
                                    </p:animEffect>
                                  </p:childTnLst>
                                </p:cTn>
                              </p:par>
                              <p:par>
                                <p:cTn id="34" presetID="3" presetClass="entr" presetSubtype="1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blinds(horizontal)">
                                      <p:cBhvr>
                                        <p:cTn id="36" dur="500"/>
                                        <p:tgtEl>
                                          <p:spTgt spid="35"/>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blinds(horizontal)">
                                      <p:cBhvr>
                                        <p:cTn id="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0" grpId="0" animBg="1"/>
      <p:bldP spid="13" grpId="0"/>
      <p:bldP spid="24" grpId="0"/>
      <p:bldP spid="14" grpId="0"/>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EE86-F84F-EF4A-AC78-FD301A5D6FD0}"/>
              </a:ext>
            </a:extLst>
          </p:cNvPr>
          <p:cNvSpPr>
            <a:spLocks noGrp="1"/>
          </p:cNvSpPr>
          <p:nvPr>
            <p:ph type="title"/>
          </p:nvPr>
        </p:nvSpPr>
        <p:spPr/>
        <p:txBody>
          <a:bodyPr/>
          <a:lstStyle/>
          <a:p>
            <a:r>
              <a:rPr lang="en-US" dirty="0"/>
              <a:t>Multi-Hop Retriever [Baseline]</a:t>
            </a:r>
          </a:p>
        </p:txBody>
      </p:sp>
      <p:sp>
        <p:nvSpPr>
          <p:cNvPr id="4" name="Slide Number Placeholder 3">
            <a:extLst>
              <a:ext uri="{FF2B5EF4-FFF2-40B4-BE49-F238E27FC236}">
                <a16:creationId xmlns:a16="http://schemas.microsoft.com/office/drawing/2014/main" id="{3BAE4A98-254F-2D40-8F84-EECA46D05D59}"/>
              </a:ext>
            </a:extLst>
          </p:cNvPr>
          <p:cNvSpPr>
            <a:spLocks noGrp="1"/>
          </p:cNvSpPr>
          <p:nvPr>
            <p:ph type="sldNum" sz="quarter" idx="12"/>
          </p:nvPr>
        </p:nvSpPr>
        <p:spPr/>
        <p:txBody>
          <a:bodyPr/>
          <a:lstStyle/>
          <a:p>
            <a:fld id="{4FAB73BC-B049-4115-A692-8D63A059BFB8}" type="slidenum">
              <a:rPr lang="en-US" smtClean="0"/>
              <a:t>29</a:t>
            </a:fld>
            <a:endParaRPr lang="en-US"/>
          </a:p>
        </p:txBody>
      </p:sp>
      <p:sp>
        <p:nvSpPr>
          <p:cNvPr id="63" name="TextBox 62">
            <a:extLst>
              <a:ext uri="{FF2B5EF4-FFF2-40B4-BE49-F238E27FC236}">
                <a16:creationId xmlns:a16="http://schemas.microsoft.com/office/drawing/2014/main" id="{F4F6CEE2-474A-2848-9058-A175CBBAD590}"/>
              </a:ext>
            </a:extLst>
          </p:cNvPr>
          <p:cNvSpPr txBox="1"/>
          <p:nvPr/>
        </p:nvSpPr>
        <p:spPr>
          <a:xfrm>
            <a:off x="893847" y="1058301"/>
            <a:ext cx="7346704" cy="646331"/>
          </a:xfrm>
          <a:prstGeom prst="rect">
            <a:avLst/>
          </a:prstGeom>
          <a:noFill/>
        </p:spPr>
        <p:txBody>
          <a:bodyPr wrap="square" rtlCol="0">
            <a:spAutoFit/>
          </a:bodyPr>
          <a:lstStyle/>
          <a:p>
            <a:r>
              <a:rPr lang="en-US" dirty="0"/>
              <a:t>Q: What is the home stadium of Lebron James in the NBA season suspended by COVID? </a:t>
            </a:r>
          </a:p>
        </p:txBody>
      </p:sp>
      <p:sp>
        <p:nvSpPr>
          <p:cNvPr id="191" name="Rectangle 190">
            <a:extLst>
              <a:ext uri="{FF2B5EF4-FFF2-40B4-BE49-F238E27FC236}">
                <a16:creationId xmlns:a16="http://schemas.microsoft.com/office/drawing/2014/main" id="{423C9C25-CAFF-6943-AC1D-38A8BDAECF72}"/>
              </a:ext>
            </a:extLst>
          </p:cNvPr>
          <p:cNvSpPr/>
          <p:nvPr/>
        </p:nvSpPr>
        <p:spPr>
          <a:xfrm>
            <a:off x="835225" y="4288582"/>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BERT Encoder</a:t>
            </a:r>
          </a:p>
        </p:txBody>
      </p:sp>
      <p:sp>
        <p:nvSpPr>
          <p:cNvPr id="1058" name="Up Arrow 1057">
            <a:extLst>
              <a:ext uri="{FF2B5EF4-FFF2-40B4-BE49-F238E27FC236}">
                <a16:creationId xmlns:a16="http://schemas.microsoft.com/office/drawing/2014/main" id="{741028B8-FDD1-4149-BF9C-C1AF864BB8B1}"/>
              </a:ext>
            </a:extLst>
          </p:cNvPr>
          <p:cNvSpPr/>
          <p:nvPr/>
        </p:nvSpPr>
        <p:spPr>
          <a:xfrm>
            <a:off x="1111074"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Up Arrow 192">
            <a:extLst>
              <a:ext uri="{FF2B5EF4-FFF2-40B4-BE49-F238E27FC236}">
                <a16:creationId xmlns:a16="http://schemas.microsoft.com/office/drawing/2014/main" id="{2ECD210D-9E2E-6841-9EBF-C2E94113413A}"/>
              </a:ext>
            </a:extLst>
          </p:cNvPr>
          <p:cNvSpPr/>
          <p:nvPr/>
        </p:nvSpPr>
        <p:spPr>
          <a:xfrm>
            <a:off x="2050377"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Up Arrow 193">
            <a:extLst>
              <a:ext uri="{FF2B5EF4-FFF2-40B4-BE49-F238E27FC236}">
                <a16:creationId xmlns:a16="http://schemas.microsoft.com/office/drawing/2014/main" id="{DF2FADBC-2B1E-7944-9F82-0AB737707D0F}"/>
              </a:ext>
            </a:extLst>
          </p:cNvPr>
          <p:cNvSpPr/>
          <p:nvPr/>
        </p:nvSpPr>
        <p:spPr>
          <a:xfrm>
            <a:off x="3010005"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Up Arrow 194">
            <a:extLst>
              <a:ext uri="{FF2B5EF4-FFF2-40B4-BE49-F238E27FC236}">
                <a16:creationId xmlns:a16="http://schemas.microsoft.com/office/drawing/2014/main" id="{1A166B89-4F38-8945-B63B-B3188737DFB9}"/>
              </a:ext>
            </a:extLst>
          </p:cNvPr>
          <p:cNvSpPr/>
          <p:nvPr/>
        </p:nvSpPr>
        <p:spPr>
          <a:xfrm>
            <a:off x="3936812"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Up Arrow 195">
            <a:extLst>
              <a:ext uri="{FF2B5EF4-FFF2-40B4-BE49-F238E27FC236}">
                <a16:creationId xmlns:a16="http://schemas.microsoft.com/office/drawing/2014/main" id="{9A27A0E0-83B8-934F-83ED-809F2CF1BA27}"/>
              </a:ext>
            </a:extLst>
          </p:cNvPr>
          <p:cNvSpPr/>
          <p:nvPr/>
        </p:nvSpPr>
        <p:spPr>
          <a:xfrm>
            <a:off x="4977987"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Up Arrow 196">
            <a:extLst>
              <a:ext uri="{FF2B5EF4-FFF2-40B4-BE49-F238E27FC236}">
                <a16:creationId xmlns:a16="http://schemas.microsoft.com/office/drawing/2014/main" id="{741DD7CB-DB44-534F-9DF7-26CC74F0A8A6}"/>
              </a:ext>
            </a:extLst>
          </p:cNvPr>
          <p:cNvSpPr/>
          <p:nvPr/>
        </p:nvSpPr>
        <p:spPr>
          <a:xfrm>
            <a:off x="6055250"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Up Arrow 197">
            <a:extLst>
              <a:ext uri="{FF2B5EF4-FFF2-40B4-BE49-F238E27FC236}">
                <a16:creationId xmlns:a16="http://schemas.microsoft.com/office/drawing/2014/main" id="{91E39382-A550-114B-B987-CE8A6DCEB30D}"/>
              </a:ext>
            </a:extLst>
          </p:cNvPr>
          <p:cNvSpPr/>
          <p:nvPr/>
        </p:nvSpPr>
        <p:spPr>
          <a:xfrm>
            <a:off x="7186689"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Oval 1060">
            <a:extLst>
              <a:ext uri="{FF2B5EF4-FFF2-40B4-BE49-F238E27FC236}">
                <a16:creationId xmlns:a16="http://schemas.microsoft.com/office/drawing/2014/main" id="{5E6AFDA5-1DE1-7B42-AE72-70A4B407FF06}"/>
              </a:ext>
            </a:extLst>
          </p:cNvPr>
          <p:cNvSpPr/>
          <p:nvPr/>
        </p:nvSpPr>
        <p:spPr>
          <a:xfrm>
            <a:off x="4699904" y="3797490"/>
            <a:ext cx="920095" cy="444260"/>
          </a:xfrm>
          <a:prstGeom prst="ellipse">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3" name="Straight Arrow Connector 1062">
            <a:extLst>
              <a:ext uri="{FF2B5EF4-FFF2-40B4-BE49-F238E27FC236}">
                <a16:creationId xmlns:a16="http://schemas.microsoft.com/office/drawing/2014/main" id="{E0006B90-58FC-234B-B669-F18ECA7B254B}"/>
              </a:ext>
            </a:extLst>
          </p:cNvPr>
          <p:cNvCxnSpPr>
            <a:cxnSpLocks/>
            <a:stCxn id="110" idx="2"/>
            <a:endCxn id="1061" idx="0"/>
          </p:cNvCxnSpPr>
          <p:nvPr/>
        </p:nvCxnSpPr>
        <p:spPr>
          <a:xfrm>
            <a:off x="4078581" y="2500122"/>
            <a:ext cx="1081371" cy="1297368"/>
          </a:xfrm>
          <a:prstGeom prst="straightConnector1">
            <a:avLst/>
          </a:prstGeom>
          <a:ln>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A4E0A59D-D74A-AC43-BED0-35FB7C813C53}"/>
              </a:ext>
            </a:extLst>
          </p:cNvPr>
          <p:cNvGraphicFramePr>
            <a:graphicFrameLocks noGrp="1"/>
          </p:cNvGraphicFramePr>
          <p:nvPr>
            <p:extLst>
              <p:ext uri="{D42A27DB-BD31-4B8C-83A1-F6EECF244321}">
                <p14:modId xmlns:p14="http://schemas.microsoft.com/office/powerpoint/2010/main" val="880135113"/>
              </p:ext>
            </p:extLst>
          </p:nvPr>
        </p:nvGraphicFramePr>
        <p:xfrm>
          <a:off x="5321229" y="2657103"/>
          <a:ext cx="1672389" cy="1036320"/>
        </p:xfrm>
        <a:graphic>
          <a:graphicData uri="http://schemas.openxmlformats.org/drawingml/2006/table">
            <a:tbl>
              <a:tblPr/>
              <a:tblGrid>
                <a:gridCol w="755403">
                  <a:extLst>
                    <a:ext uri="{9D8B030D-6E8A-4147-A177-3AD203B41FA5}">
                      <a16:colId xmlns:a16="http://schemas.microsoft.com/office/drawing/2014/main" val="1052091837"/>
                    </a:ext>
                  </a:extLst>
                </a:gridCol>
                <a:gridCol w="916986">
                  <a:extLst>
                    <a:ext uri="{9D8B030D-6E8A-4147-A177-3AD203B41FA5}">
                      <a16:colId xmlns:a16="http://schemas.microsoft.com/office/drawing/2014/main" val="4017386210"/>
                    </a:ext>
                  </a:extLst>
                </a:gridCol>
              </a:tblGrid>
              <a:tr h="0">
                <a:tc>
                  <a:txBody>
                    <a:bodyPr/>
                    <a:lstStyle/>
                    <a:p>
                      <a:pPr algn="ctr"/>
                      <a:r>
                        <a:rPr lang="en-US" sz="1100" dirty="0">
                          <a:solidFill>
                            <a:schemeClr val="tx1"/>
                          </a:solidFill>
                          <a:effectLst/>
                        </a:rPr>
                        <a:t>Year</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100" dirty="0">
                          <a:solidFill>
                            <a:schemeClr val="tx1"/>
                          </a:solidFill>
                          <a:effectLst/>
                        </a:rPr>
                        <a:t>Team</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618558680"/>
                  </a:ext>
                </a:extLst>
              </a:tr>
              <a:tr h="189323">
                <a:tc>
                  <a:txBody>
                    <a:bodyPr/>
                    <a:lstStyle/>
                    <a:p>
                      <a:pPr algn="l"/>
                      <a:r>
                        <a:rPr lang="en-US" sz="1100" dirty="0">
                          <a:solidFill>
                            <a:schemeClr val="tx1"/>
                          </a:solidFill>
                          <a:effectLst/>
                        </a:rPr>
                        <a:t>2012-11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100" b="0" i="0" u="none" kern="1200" dirty="0">
                          <a:solidFill>
                            <a:schemeClr val="tx1"/>
                          </a:solidFill>
                          <a:effectLst/>
                          <a:latin typeface="+mn-lt"/>
                          <a:ea typeface="+mn-ea"/>
                          <a:cs typeface="+mn-cs"/>
                        </a:rPr>
                        <a:t>Miami</a:t>
                      </a:r>
                      <a:endParaRPr lang="en-US" sz="1100"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376145"/>
                  </a:ext>
                </a:extLst>
              </a:tr>
              <a:tr h="189323">
                <a:tc>
                  <a:txBody>
                    <a:bodyPr/>
                    <a:lstStyle/>
                    <a:p>
                      <a:pPr algn="l"/>
                      <a:r>
                        <a:rPr lang="en-US" sz="1100" dirty="0">
                          <a:solidFill>
                            <a:schemeClr val="tx1"/>
                          </a:solidFill>
                          <a:effectLst/>
                        </a:rPr>
                        <a:t>2013-14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100" b="0" i="0" u="none" kern="1200" dirty="0">
                          <a:solidFill>
                            <a:schemeClr val="tx1"/>
                          </a:solidFill>
                          <a:effectLst/>
                          <a:latin typeface="+mn-lt"/>
                          <a:ea typeface="+mn-ea"/>
                          <a:cs typeface="+mn-cs"/>
                        </a:rPr>
                        <a:t>Miami</a:t>
                      </a:r>
                      <a:endParaRPr lang="en-US" sz="1100"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8606078"/>
                  </a:ext>
                </a:extLst>
              </a:tr>
              <a:tr h="189323">
                <a:tc>
                  <a:txBody>
                    <a:bodyPr/>
                    <a:lstStyle/>
                    <a:p>
                      <a:pPr algn="l"/>
                      <a:r>
                        <a:rPr lang="en-US" sz="1100" dirty="0">
                          <a:solidFill>
                            <a:schemeClr val="accent2"/>
                          </a:solidFill>
                          <a:effectLst/>
                        </a:rPr>
                        <a:t>2019-20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100" u="none" dirty="0">
                          <a:solidFill>
                            <a:schemeClr val="accent2"/>
                          </a:solidFill>
                          <a:effectLst/>
                        </a:rPr>
                        <a:t>LA Lakers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3802265"/>
                  </a:ext>
                </a:extLst>
              </a:tr>
            </a:tbl>
          </a:graphicData>
        </a:graphic>
      </p:graphicFrame>
      <p:grpSp>
        <p:nvGrpSpPr>
          <p:cNvPr id="107" name="Group 106">
            <a:extLst>
              <a:ext uri="{FF2B5EF4-FFF2-40B4-BE49-F238E27FC236}">
                <a16:creationId xmlns:a16="http://schemas.microsoft.com/office/drawing/2014/main" id="{BDB8D34D-8799-E543-AC01-4A69F75AF59B}"/>
              </a:ext>
            </a:extLst>
          </p:cNvPr>
          <p:cNvGrpSpPr/>
          <p:nvPr/>
        </p:nvGrpSpPr>
        <p:grpSpPr>
          <a:xfrm>
            <a:off x="3880762" y="2253632"/>
            <a:ext cx="395640" cy="246490"/>
            <a:chOff x="1075006" y="3663165"/>
            <a:chExt cx="395640" cy="246490"/>
          </a:xfrm>
        </p:grpSpPr>
        <p:sp>
          <p:nvSpPr>
            <p:cNvPr id="108" name="Rectangle 107">
              <a:extLst>
                <a:ext uri="{FF2B5EF4-FFF2-40B4-BE49-F238E27FC236}">
                  <a16:creationId xmlns:a16="http://schemas.microsoft.com/office/drawing/2014/main" id="{F34D2919-25C5-054B-9C0C-B7861B5BD135}"/>
                </a:ext>
              </a:extLst>
            </p:cNvPr>
            <p:cNvSpPr/>
            <p:nvPr/>
          </p:nvSpPr>
          <p:spPr>
            <a:xfrm>
              <a:off x="1075006"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0D8CA24C-8DF1-A84B-AE1D-B8F86B93EE47}"/>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D8FF2AF3-9FF8-CC45-9295-7AFFD27C9A00}"/>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CEC4768-496F-7745-AE90-6A2F9FC1D6B5}"/>
                </a:ext>
              </a:extLst>
            </p:cNvPr>
            <p:cNvSpPr/>
            <p:nvPr/>
          </p:nvSpPr>
          <p:spPr>
            <a:xfrm>
              <a:off x="1310519"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59617840-3D2A-1244-9F9F-17DE383CE102}"/>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a:extLst>
              <a:ext uri="{FF2B5EF4-FFF2-40B4-BE49-F238E27FC236}">
                <a16:creationId xmlns:a16="http://schemas.microsoft.com/office/drawing/2014/main" id="{0770E69C-91DB-0549-8B55-65E665D3EFD2}"/>
              </a:ext>
            </a:extLst>
          </p:cNvPr>
          <p:cNvSpPr/>
          <p:nvPr/>
        </p:nvSpPr>
        <p:spPr>
          <a:xfrm>
            <a:off x="835225" y="1706364"/>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BERT Encoder</a:t>
            </a:r>
          </a:p>
        </p:txBody>
      </p:sp>
      <p:grpSp>
        <p:nvGrpSpPr>
          <p:cNvPr id="115" name="Group 114">
            <a:extLst>
              <a:ext uri="{FF2B5EF4-FFF2-40B4-BE49-F238E27FC236}">
                <a16:creationId xmlns:a16="http://schemas.microsoft.com/office/drawing/2014/main" id="{02D0E41F-043A-0D47-9576-D9BDBD4136E3}"/>
              </a:ext>
            </a:extLst>
          </p:cNvPr>
          <p:cNvGrpSpPr/>
          <p:nvPr/>
        </p:nvGrpSpPr>
        <p:grpSpPr>
          <a:xfrm>
            <a:off x="1075006" y="3897617"/>
            <a:ext cx="395640" cy="246490"/>
            <a:chOff x="1075006" y="3663165"/>
            <a:chExt cx="395640" cy="246490"/>
          </a:xfrm>
        </p:grpSpPr>
        <p:sp>
          <p:nvSpPr>
            <p:cNvPr id="116" name="Rectangle 115">
              <a:extLst>
                <a:ext uri="{FF2B5EF4-FFF2-40B4-BE49-F238E27FC236}">
                  <a16:creationId xmlns:a16="http://schemas.microsoft.com/office/drawing/2014/main" id="{DC6FA6F6-46E8-4F4B-BACF-CAF4924F214E}"/>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6A6144D9-883D-1C4F-BDDD-1D97CA43098E}"/>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98E609BC-721F-704D-8ABD-C8DA301F48B6}"/>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18EFF13-AC9E-514F-96A5-60DE14314C42}"/>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09D64A0-31D7-964C-AF28-28BA37B7C26A}"/>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6035FB80-833A-9742-91FE-D2A9A9CA1F99}"/>
              </a:ext>
            </a:extLst>
          </p:cNvPr>
          <p:cNvGrpSpPr/>
          <p:nvPr/>
        </p:nvGrpSpPr>
        <p:grpSpPr>
          <a:xfrm>
            <a:off x="2016012" y="3894330"/>
            <a:ext cx="395640" cy="246490"/>
            <a:chOff x="1075006" y="3663165"/>
            <a:chExt cx="395640" cy="246490"/>
          </a:xfrm>
        </p:grpSpPr>
        <p:sp>
          <p:nvSpPr>
            <p:cNvPr id="122" name="Rectangle 121">
              <a:extLst>
                <a:ext uri="{FF2B5EF4-FFF2-40B4-BE49-F238E27FC236}">
                  <a16:creationId xmlns:a16="http://schemas.microsoft.com/office/drawing/2014/main" id="{C7108A12-8C2C-4348-AF10-4DF5466A4899}"/>
                </a:ext>
              </a:extLst>
            </p:cNvPr>
            <p:cNvSpPr/>
            <p:nvPr/>
          </p:nvSpPr>
          <p:spPr>
            <a:xfrm>
              <a:off x="1075006"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6FFB5D01-F082-E04A-AF36-8B3CF9AEC47A}"/>
                </a:ext>
              </a:extLst>
            </p:cNvPr>
            <p:cNvSpPr/>
            <p:nvPr/>
          </p:nvSpPr>
          <p:spPr>
            <a:xfrm>
              <a:off x="1153510"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FF2B5EF4-FFF2-40B4-BE49-F238E27FC236}">
                  <a16:creationId xmlns:a16="http://schemas.microsoft.com/office/drawing/2014/main" id="{BCAC2D76-DE9D-3344-9BCE-80BE9D33420A}"/>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516BEA7B-88BA-114A-A53A-E7F9BC441CE8}"/>
                </a:ext>
              </a:extLst>
            </p:cNvPr>
            <p:cNvSpPr/>
            <p:nvPr/>
          </p:nvSpPr>
          <p:spPr>
            <a:xfrm>
              <a:off x="1310519" y="3663165"/>
              <a:ext cx="81622" cy="24649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77E738EB-43C9-6941-9D27-6987A4041EA3}"/>
                </a:ext>
              </a:extLst>
            </p:cNvPr>
            <p:cNvSpPr/>
            <p:nvPr/>
          </p:nvSpPr>
          <p:spPr>
            <a:xfrm>
              <a:off x="1389024"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413727B9-54E9-0748-A1BD-824114D2E28D}"/>
              </a:ext>
            </a:extLst>
          </p:cNvPr>
          <p:cNvGrpSpPr/>
          <p:nvPr/>
        </p:nvGrpSpPr>
        <p:grpSpPr>
          <a:xfrm>
            <a:off x="2965640" y="3895208"/>
            <a:ext cx="395640" cy="246490"/>
            <a:chOff x="1075006" y="3663165"/>
            <a:chExt cx="395640" cy="246490"/>
          </a:xfrm>
        </p:grpSpPr>
        <p:sp>
          <p:nvSpPr>
            <p:cNvPr id="128" name="Rectangle 127">
              <a:extLst>
                <a:ext uri="{FF2B5EF4-FFF2-40B4-BE49-F238E27FC236}">
                  <a16:creationId xmlns:a16="http://schemas.microsoft.com/office/drawing/2014/main" id="{F2B0B67C-E2B8-C84B-A43D-F409C09E2458}"/>
                </a:ext>
              </a:extLst>
            </p:cNvPr>
            <p:cNvSpPr/>
            <p:nvPr/>
          </p:nvSpPr>
          <p:spPr>
            <a:xfrm>
              <a:off x="1075006"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1125805B-DE9D-9F48-9D6C-6440231A1DD7}"/>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6E0A8F5B-5977-4048-8686-A31AC4C5F643}"/>
                </a:ext>
              </a:extLst>
            </p:cNvPr>
            <p:cNvSpPr/>
            <p:nvPr/>
          </p:nvSpPr>
          <p:spPr>
            <a:xfrm>
              <a:off x="123201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DA8FFBA7-0656-ED4A-A2AC-B2391BB1142F}"/>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317470E-5D04-9747-8004-0F4F73F6C7A4}"/>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085F1124-5E44-5044-86FC-81CBD0B43887}"/>
              </a:ext>
            </a:extLst>
          </p:cNvPr>
          <p:cNvGrpSpPr/>
          <p:nvPr/>
        </p:nvGrpSpPr>
        <p:grpSpPr>
          <a:xfrm>
            <a:off x="3880762" y="3888094"/>
            <a:ext cx="395640" cy="246490"/>
            <a:chOff x="1075006" y="3663165"/>
            <a:chExt cx="395640" cy="246490"/>
          </a:xfrm>
        </p:grpSpPr>
        <p:sp>
          <p:nvSpPr>
            <p:cNvPr id="134" name="Rectangle 133">
              <a:extLst>
                <a:ext uri="{FF2B5EF4-FFF2-40B4-BE49-F238E27FC236}">
                  <a16:creationId xmlns:a16="http://schemas.microsoft.com/office/drawing/2014/main" id="{DB5BE00F-FE02-6A4A-A80F-A2713BEA7509}"/>
                </a:ext>
              </a:extLst>
            </p:cNvPr>
            <p:cNvSpPr/>
            <p:nvPr/>
          </p:nvSpPr>
          <p:spPr>
            <a:xfrm>
              <a:off x="1075006"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AE9B82F4-BBF3-F049-A25D-2C60586E58E2}"/>
                </a:ext>
              </a:extLst>
            </p:cNvPr>
            <p:cNvSpPr/>
            <p:nvPr/>
          </p:nvSpPr>
          <p:spPr>
            <a:xfrm>
              <a:off x="1153510"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85189470-657C-2F46-B90D-CC8D0DAEA589}"/>
                </a:ext>
              </a:extLst>
            </p:cNvPr>
            <p:cNvSpPr/>
            <p:nvPr/>
          </p:nvSpPr>
          <p:spPr>
            <a:xfrm>
              <a:off x="1232014" y="3663165"/>
              <a:ext cx="81622" cy="24649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55E632F1-AA3D-6E49-8DBC-A280FAD74031}"/>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3611DB6-08B6-D84A-8134-ED350D23246A}"/>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EEAB876B-D34A-E44F-A3D8-B6595A94DB25}"/>
              </a:ext>
            </a:extLst>
          </p:cNvPr>
          <p:cNvGrpSpPr/>
          <p:nvPr/>
        </p:nvGrpSpPr>
        <p:grpSpPr>
          <a:xfrm>
            <a:off x="4942536" y="3891250"/>
            <a:ext cx="395640" cy="246490"/>
            <a:chOff x="1075006" y="3663165"/>
            <a:chExt cx="395640" cy="246490"/>
          </a:xfrm>
        </p:grpSpPr>
        <p:sp>
          <p:nvSpPr>
            <p:cNvPr id="140" name="Rectangle 139">
              <a:extLst>
                <a:ext uri="{FF2B5EF4-FFF2-40B4-BE49-F238E27FC236}">
                  <a16:creationId xmlns:a16="http://schemas.microsoft.com/office/drawing/2014/main" id="{8D7ED561-5622-FB47-9D84-FE03CABC59EC}"/>
                </a:ext>
              </a:extLst>
            </p:cNvPr>
            <p:cNvSpPr/>
            <p:nvPr/>
          </p:nvSpPr>
          <p:spPr>
            <a:xfrm>
              <a:off x="1075006"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9B74087A-83A9-A044-8F41-FD6749E55384}"/>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EE7CACE8-39E1-5344-BBAA-26390854AD34}"/>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EF593779-B2B1-A144-989B-2EC22AB56AEC}"/>
                </a:ext>
              </a:extLst>
            </p:cNvPr>
            <p:cNvSpPr/>
            <p:nvPr/>
          </p:nvSpPr>
          <p:spPr>
            <a:xfrm>
              <a:off x="1310519"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2638518A-3C55-D74F-960B-303C9F1E4E86}"/>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5A7948B4-6DEB-9246-908B-06883073E03B}"/>
              </a:ext>
            </a:extLst>
          </p:cNvPr>
          <p:cNvGrpSpPr/>
          <p:nvPr/>
        </p:nvGrpSpPr>
        <p:grpSpPr>
          <a:xfrm>
            <a:off x="6012934" y="3888094"/>
            <a:ext cx="395640" cy="246490"/>
            <a:chOff x="1075006" y="3663165"/>
            <a:chExt cx="395640" cy="246490"/>
          </a:xfrm>
        </p:grpSpPr>
        <p:sp>
          <p:nvSpPr>
            <p:cNvPr id="146" name="Rectangle 145">
              <a:extLst>
                <a:ext uri="{FF2B5EF4-FFF2-40B4-BE49-F238E27FC236}">
                  <a16:creationId xmlns:a16="http://schemas.microsoft.com/office/drawing/2014/main" id="{2909241C-2235-3D46-A94C-C25D60B6547A}"/>
                </a:ext>
              </a:extLst>
            </p:cNvPr>
            <p:cNvSpPr/>
            <p:nvPr/>
          </p:nvSpPr>
          <p:spPr>
            <a:xfrm>
              <a:off x="1075006"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D2151C88-F7F7-E243-B0E1-014536DCF92E}"/>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A62B0057-D365-174C-9B76-EFEE9C08583F}"/>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9FE17578-0494-2944-8CAC-0837E15EED93}"/>
                </a:ext>
              </a:extLst>
            </p:cNvPr>
            <p:cNvSpPr/>
            <p:nvPr/>
          </p:nvSpPr>
          <p:spPr>
            <a:xfrm>
              <a:off x="1310519"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52F77657-38FB-0146-BA09-505B6BC4C337}"/>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4D7CDD54-704E-E947-A42D-26B1D9504ABF}"/>
              </a:ext>
            </a:extLst>
          </p:cNvPr>
          <p:cNvGrpSpPr/>
          <p:nvPr/>
        </p:nvGrpSpPr>
        <p:grpSpPr>
          <a:xfrm>
            <a:off x="7135088" y="3888094"/>
            <a:ext cx="395640" cy="246490"/>
            <a:chOff x="1075006" y="3663165"/>
            <a:chExt cx="395640" cy="246490"/>
          </a:xfrm>
        </p:grpSpPr>
        <p:sp>
          <p:nvSpPr>
            <p:cNvPr id="152" name="Rectangle 151">
              <a:extLst>
                <a:ext uri="{FF2B5EF4-FFF2-40B4-BE49-F238E27FC236}">
                  <a16:creationId xmlns:a16="http://schemas.microsoft.com/office/drawing/2014/main" id="{F5B12AEB-8EEB-E24C-8E0D-2DF61F3B3C25}"/>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B60BFA27-DB8E-7F40-B722-74BEB95A8006}"/>
                </a:ext>
              </a:extLst>
            </p:cNvPr>
            <p:cNvSpPr/>
            <p:nvPr/>
          </p:nvSpPr>
          <p:spPr>
            <a:xfrm>
              <a:off x="1153510"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FF232384-81C3-4B44-8EC0-2A0D4A05E035}"/>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D63DAA06-AE32-F84F-8888-90B687E7D001}"/>
                </a:ext>
              </a:extLst>
            </p:cNvPr>
            <p:cNvSpPr/>
            <p:nvPr/>
          </p:nvSpPr>
          <p:spPr>
            <a:xfrm>
              <a:off x="1310519"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A8E0A982-5930-EF48-A760-DCC07A5BF60F}"/>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E0044280-5B6D-2841-B404-FE90083D7655}"/>
              </a:ext>
            </a:extLst>
          </p:cNvPr>
          <p:cNvGrpSpPr/>
          <p:nvPr/>
        </p:nvGrpSpPr>
        <p:grpSpPr>
          <a:xfrm>
            <a:off x="835225" y="5034471"/>
            <a:ext cx="7028616" cy="1200330"/>
            <a:chOff x="835225" y="5034471"/>
            <a:chExt cx="7028616" cy="1200330"/>
          </a:xfrm>
        </p:grpSpPr>
        <p:grpSp>
          <p:nvGrpSpPr>
            <p:cNvPr id="159" name="Group 158">
              <a:extLst>
                <a:ext uri="{FF2B5EF4-FFF2-40B4-BE49-F238E27FC236}">
                  <a16:creationId xmlns:a16="http://schemas.microsoft.com/office/drawing/2014/main" id="{A8C254CB-425D-B04A-BF8C-F89B3CA57AAF}"/>
                </a:ext>
              </a:extLst>
            </p:cNvPr>
            <p:cNvGrpSpPr/>
            <p:nvPr/>
          </p:nvGrpSpPr>
          <p:grpSpPr>
            <a:xfrm>
              <a:off x="835225" y="5034471"/>
              <a:ext cx="7028616" cy="1200330"/>
              <a:chOff x="743784" y="5034471"/>
              <a:chExt cx="7028616" cy="1200330"/>
            </a:xfrm>
          </p:grpSpPr>
          <p:grpSp>
            <p:nvGrpSpPr>
              <p:cNvPr id="164" name="Group 163">
                <a:extLst>
                  <a:ext uri="{FF2B5EF4-FFF2-40B4-BE49-F238E27FC236}">
                    <a16:creationId xmlns:a16="http://schemas.microsoft.com/office/drawing/2014/main" id="{2856C2B4-611B-B14C-9BB0-73478082A7B4}"/>
                  </a:ext>
                </a:extLst>
              </p:cNvPr>
              <p:cNvGrpSpPr/>
              <p:nvPr/>
            </p:nvGrpSpPr>
            <p:grpSpPr>
              <a:xfrm>
                <a:off x="743784" y="5034471"/>
                <a:ext cx="7028616" cy="1200330"/>
                <a:chOff x="299642" y="5034471"/>
                <a:chExt cx="7028616" cy="1200330"/>
              </a:xfrm>
            </p:grpSpPr>
            <p:grpSp>
              <p:nvGrpSpPr>
                <p:cNvPr id="166" name="Group 165">
                  <a:extLst>
                    <a:ext uri="{FF2B5EF4-FFF2-40B4-BE49-F238E27FC236}">
                      <a16:creationId xmlns:a16="http://schemas.microsoft.com/office/drawing/2014/main" id="{D999A4B1-09EA-8F49-90FB-DA4857962F72}"/>
                    </a:ext>
                  </a:extLst>
                </p:cNvPr>
                <p:cNvGrpSpPr/>
                <p:nvPr/>
              </p:nvGrpSpPr>
              <p:grpSpPr>
                <a:xfrm>
                  <a:off x="299642" y="5034471"/>
                  <a:ext cx="7028616" cy="1200330"/>
                  <a:chOff x="1355975" y="1209301"/>
                  <a:chExt cx="7028616" cy="1200330"/>
                </a:xfrm>
              </p:grpSpPr>
              <p:sp>
                <p:nvSpPr>
                  <p:cNvPr id="169" name="Rounded Rectangle 168">
                    <a:extLst>
                      <a:ext uri="{FF2B5EF4-FFF2-40B4-BE49-F238E27FC236}">
                        <a16:creationId xmlns:a16="http://schemas.microsoft.com/office/drawing/2014/main" id="{58ECAC51-D13B-454C-9C52-D86A3125CE46}"/>
                      </a:ext>
                    </a:extLst>
                  </p:cNvPr>
                  <p:cNvSpPr/>
                  <p:nvPr/>
                </p:nvSpPr>
                <p:spPr>
                  <a:xfrm>
                    <a:off x="1355975" y="1209301"/>
                    <a:ext cx="7028616" cy="1200330"/>
                  </a:xfrm>
                  <a:prstGeom prst="roundRect">
                    <a:avLst>
                      <a:gd name="adj" fmla="val 12629"/>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626D1368-9777-3847-B113-58C211B42C78}"/>
                          </a:ext>
                        </a:extLst>
                      </p:cNvPr>
                      <p:cNvSpPr txBox="1"/>
                      <p:nvPr/>
                    </p:nvSpPr>
                    <p:spPr>
                      <a:xfrm>
                        <a:off x="2276070" y="2033492"/>
                        <a:ext cx="1459054"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5</m:t>
                            </m:r>
                            <m:r>
                              <m:rPr>
                                <m:sty m:val="p"/>
                              </m:rPr>
                              <a:rPr lang="en-US" i="0" dirty="0" smtClean="0">
                                <a:latin typeface="Cambria Math" panose="02040503050406030204" pitchFamily="18" charset="0"/>
                              </a:rPr>
                              <m:t>M</m:t>
                            </m:r>
                          </m:oMath>
                        </a14:m>
                        <a:r>
                          <a:rPr lang="en-US" dirty="0"/>
                          <a:t> Passages</a:t>
                        </a:r>
                      </a:p>
                    </p:txBody>
                  </p:sp>
                </mc:Choice>
                <mc:Fallback xmlns="">
                  <p:sp>
                    <p:nvSpPr>
                      <p:cNvPr id="98" name="TextBox 97">
                        <a:extLst>
                          <a:ext uri="{FF2B5EF4-FFF2-40B4-BE49-F238E27FC236}">
                            <a16:creationId xmlns:a16="http://schemas.microsoft.com/office/drawing/2014/main" id="{1772E99E-D9E3-504C-8F04-28CBF71D3D2B}"/>
                          </a:ext>
                        </a:extLst>
                      </p:cNvPr>
                      <p:cNvSpPr txBox="1">
                        <a:spLocks noRot="1" noChangeAspect="1" noMove="1" noResize="1" noEditPoints="1" noAdjustHandles="1" noChangeArrowheads="1" noChangeShapeType="1" noTextEdit="1"/>
                      </p:cNvSpPr>
                      <p:nvPr/>
                    </p:nvSpPr>
                    <p:spPr>
                      <a:xfrm>
                        <a:off x="2276070" y="2033492"/>
                        <a:ext cx="1459054" cy="369332"/>
                      </a:xfrm>
                      <a:prstGeom prst="rect">
                        <a:avLst/>
                      </a:prstGeom>
                      <a:blipFill>
                        <a:blip r:embed="rId11"/>
                        <a:stretch>
                          <a:fillRect t="-6667" r="-2609"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EFFF5851-DB1A-CA44-8375-026795E4D6AF}"/>
                          </a:ext>
                        </a:extLst>
                      </p:cNvPr>
                      <p:cNvSpPr txBox="1"/>
                      <p:nvPr/>
                    </p:nvSpPr>
                    <p:spPr>
                      <a:xfrm>
                        <a:off x="6333794" y="2033492"/>
                        <a:ext cx="1250663" cy="369332"/>
                      </a:xfrm>
                      <a:prstGeom prst="rect">
                        <a:avLst/>
                      </a:prstGeom>
                      <a:noFill/>
                    </p:spPr>
                    <p:txBody>
                      <a:bodyPr wrap="none" rtlCol="0">
                        <a:spAutoFit/>
                      </a:bodyPr>
                      <a:lstStyle/>
                      <a:p>
                        <a14:m>
                          <m:oMath xmlns:m="http://schemas.openxmlformats.org/officeDocument/2006/math">
                            <m:r>
                              <m:rPr>
                                <m:nor/>
                              </m:rPr>
                              <a:rPr lang="en-US" dirty="0"/>
                              <m:t>2</m:t>
                            </m:r>
                            <m:r>
                              <m:rPr>
                                <m:nor/>
                              </m:rPr>
                              <a:rPr lang="en-US" dirty="0"/>
                              <m:t>M</m:t>
                            </m:r>
                          </m:oMath>
                        </a14:m>
                        <a:r>
                          <a:rPr lang="en-US" dirty="0"/>
                          <a:t> Tables</a:t>
                        </a:r>
                      </a:p>
                    </p:txBody>
                  </p:sp>
                </mc:Choice>
                <mc:Fallback xmlns="">
                  <p:sp>
                    <p:nvSpPr>
                      <p:cNvPr id="99" name="TextBox 98">
                        <a:extLst>
                          <a:ext uri="{FF2B5EF4-FFF2-40B4-BE49-F238E27FC236}">
                            <a16:creationId xmlns:a16="http://schemas.microsoft.com/office/drawing/2014/main" id="{A291E60E-B786-AA42-96AC-0E920F5D0C52}"/>
                          </a:ext>
                        </a:extLst>
                      </p:cNvPr>
                      <p:cNvSpPr txBox="1">
                        <a:spLocks noRot="1" noChangeAspect="1" noMove="1" noResize="1" noEditPoints="1" noAdjustHandles="1" noChangeArrowheads="1" noChangeShapeType="1" noTextEdit="1"/>
                      </p:cNvSpPr>
                      <p:nvPr/>
                    </p:nvSpPr>
                    <p:spPr>
                      <a:xfrm>
                        <a:off x="6333794" y="2033492"/>
                        <a:ext cx="1250663" cy="369332"/>
                      </a:xfrm>
                      <a:prstGeom prst="rect">
                        <a:avLst/>
                      </a:prstGeom>
                      <a:blipFill>
                        <a:blip r:embed="rId12"/>
                        <a:stretch>
                          <a:fillRect t="-6667" r="-3000" b="-23333"/>
                        </a:stretch>
                      </a:blipFill>
                    </p:spPr>
                    <p:txBody>
                      <a:bodyPr/>
                      <a:lstStyle/>
                      <a:p>
                        <a:r>
                          <a:rPr lang="en-US">
                            <a:noFill/>
                          </a:rPr>
                          <a:t> </a:t>
                        </a:r>
                      </a:p>
                    </p:txBody>
                  </p:sp>
                </mc:Fallback>
              </mc:AlternateContent>
              <p:pic>
                <p:nvPicPr>
                  <p:cNvPr id="172" name="Picture 171" descr="Icon&#10;&#10;Description automatically generated">
                    <a:extLst>
                      <a:ext uri="{FF2B5EF4-FFF2-40B4-BE49-F238E27FC236}">
                        <a16:creationId xmlns:a16="http://schemas.microsoft.com/office/drawing/2014/main" id="{28FF3A95-44A0-C641-B0DB-784E1501BB9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23416" y="1300766"/>
                    <a:ext cx="629853" cy="816841"/>
                  </a:xfrm>
                  <a:prstGeom prst="rect">
                    <a:avLst/>
                  </a:prstGeom>
                  <a:solidFill>
                    <a:schemeClr val="bg1"/>
                  </a:solidFill>
                </p:spPr>
              </p:pic>
              <p:pic>
                <p:nvPicPr>
                  <p:cNvPr id="173" name="Picture 172" descr="Icon&#10;&#10;Description automatically generated">
                    <a:extLst>
                      <a:ext uri="{FF2B5EF4-FFF2-40B4-BE49-F238E27FC236}">
                        <a16:creationId xmlns:a16="http://schemas.microsoft.com/office/drawing/2014/main" id="{E870F555-A9B4-A04F-B95E-225246B509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76141" y="1300766"/>
                    <a:ext cx="629853" cy="816841"/>
                  </a:xfrm>
                  <a:prstGeom prst="rect">
                    <a:avLst/>
                  </a:prstGeom>
                  <a:solidFill>
                    <a:schemeClr val="bg1"/>
                  </a:solidFill>
                </p:spPr>
              </p:pic>
              <p:pic>
                <p:nvPicPr>
                  <p:cNvPr id="174" name="Picture 173" descr="Text&#10;&#10;Description automatically generated with low confidence">
                    <a:extLst>
                      <a:ext uri="{FF2B5EF4-FFF2-40B4-BE49-F238E27FC236}">
                        <a16:creationId xmlns:a16="http://schemas.microsoft.com/office/drawing/2014/main" id="{CB9E1355-C832-2744-B6C8-6A4BAEFB859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81591" y="1346639"/>
                    <a:ext cx="770968" cy="770968"/>
                  </a:xfrm>
                  <a:prstGeom prst="rect">
                    <a:avLst/>
                  </a:prstGeom>
                </p:spPr>
              </p:pic>
              <p:pic>
                <p:nvPicPr>
                  <p:cNvPr id="188" name="Picture 187" descr="Text&#10;&#10;Description automatically generated with low confidence">
                    <a:extLst>
                      <a:ext uri="{FF2B5EF4-FFF2-40B4-BE49-F238E27FC236}">
                        <a16:creationId xmlns:a16="http://schemas.microsoft.com/office/drawing/2014/main" id="{5DCAABBD-80CC-8440-9DD9-8A399FD0ED6D}"/>
                      </a:ext>
                    </a:extLst>
                  </p:cNvPr>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6375431" y="1346639"/>
                    <a:ext cx="770968" cy="770968"/>
                  </a:xfrm>
                  <a:prstGeom prst="rect">
                    <a:avLst/>
                  </a:prstGeom>
                </p:spPr>
              </p:pic>
            </p:grpSp>
            <p:pic>
              <p:nvPicPr>
                <p:cNvPr id="167" name="Picture 166" descr="Icon&#10;&#10;Description automatically generated">
                  <a:extLst>
                    <a:ext uri="{FF2B5EF4-FFF2-40B4-BE49-F238E27FC236}">
                      <a16:creationId xmlns:a16="http://schemas.microsoft.com/office/drawing/2014/main" id="{92CEAACE-BFAA-AB47-A4FF-B01E8994218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72533" y="5125936"/>
                  <a:ext cx="629853" cy="816841"/>
                </a:xfrm>
                <a:prstGeom prst="rect">
                  <a:avLst/>
                </a:prstGeom>
                <a:solidFill>
                  <a:schemeClr val="bg1"/>
                </a:solidFill>
              </p:spPr>
            </p:pic>
            <p:pic>
              <p:nvPicPr>
                <p:cNvPr id="168" name="Picture 167" descr="Text&#10;&#10;Description automatically generated with low confidence">
                  <a:extLst>
                    <a:ext uri="{FF2B5EF4-FFF2-40B4-BE49-F238E27FC236}">
                      <a16:creationId xmlns:a16="http://schemas.microsoft.com/office/drawing/2014/main" id="{A4A4E630-9D67-E742-B9F8-F2CD0E50D20E}"/>
                    </a:ext>
                  </a:extLst>
                </p:cNvPr>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6412940" y="5171809"/>
                  <a:ext cx="770968" cy="770968"/>
                </a:xfrm>
                <a:prstGeom prst="rect">
                  <a:avLst/>
                </a:prstGeom>
              </p:spPr>
            </p:pic>
          </p:grpSp>
          <p:pic>
            <p:nvPicPr>
              <p:cNvPr id="165" name="Picture 164" descr="Icon&#10;&#10;Description automatically generated">
                <a:extLst>
                  <a:ext uri="{FF2B5EF4-FFF2-40B4-BE49-F238E27FC236}">
                    <a16:creationId xmlns:a16="http://schemas.microsoft.com/office/drawing/2014/main" id="{C83BBEF5-EC98-8441-8B04-1620331B5C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8500" y="5125936"/>
                <a:ext cx="629853" cy="816841"/>
              </a:xfrm>
              <a:prstGeom prst="rect">
                <a:avLst/>
              </a:prstGeom>
              <a:solidFill>
                <a:schemeClr val="bg1"/>
              </a:solidFill>
            </p:spPr>
          </p:pic>
        </p:grpSp>
        <p:pic>
          <p:nvPicPr>
            <p:cNvPr id="160" name="Picture 159" descr="Logo&#10;&#10;Description automatically generated">
              <a:extLst>
                <a:ext uri="{FF2B5EF4-FFF2-40B4-BE49-F238E27FC236}">
                  <a16:creationId xmlns:a16="http://schemas.microsoft.com/office/drawing/2014/main" id="{4E30FAE2-29C3-924C-A79B-CE8C227176F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01524" y="5347940"/>
              <a:ext cx="563907" cy="372831"/>
            </a:xfrm>
            <a:prstGeom prst="rect">
              <a:avLst/>
            </a:prstGeom>
          </p:spPr>
        </p:pic>
        <p:pic>
          <p:nvPicPr>
            <p:cNvPr id="161" name="Picture 160" descr="Icon&#10;&#10;Description automatically generated">
              <a:extLst>
                <a:ext uri="{FF2B5EF4-FFF2-40B4-BE49-F238E27FC236}">
                  <a16:creationId xmlns:a16="http://schemas.microsoft.com/office/drawing/2014/main" id="{EC3CA25A-6E34-4645-93DD-1FA7C4B8AF1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07169" y="5212331"/>
              <a:ext cx="646331" cy="646331"/>
            </a:xfrm>
            <a:prstGeom prst="rect">
              <a:avLst/>
            </a:prstGeom>
          </p:spPr>
        </p:pic>
        <p:pic>
          <p:nvPicPr>
            <p:cNvPr id="162" name="Picture 161" descr="A person holding a basketball&#10;&#10;Description automatically generated">
              <a:extLst>
                <a:ext uri="{FF2B5EF4-FFF2-40B4-BE49-F238E27FC236}">
                  <a16:creationId xmlns:a16="http://schemas.microsoft.com/office/drawing/2014/main" id="{72697EC3-F3F2-A74E-AAF3-B2B8C5E8570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35447" y="5280819"/>
              <a:ext cx="556768" cy="507071"/>
            </a:xfrm>
            <a:prstGeom prst="rect">
              <a:avLst/>
            </a:prstGeom>
          </p:spPr>
        </p:pic>
        <p:pic>
          <p:nvPicPr>
            <p:cNvPr id="163" name="Picture 162" descr="Logo&#10;&#10;Description automatically generated">
              <a:extLst>
                <a:ext uri="{FF2B5EF4-FFF2-40B4-BE49-F238E27FC236}">
                  <a16:creationId xmlns:a16="http://schemas.microsoft.com/office/drawing/2014/main" id="{F5DD01A2-388E-244B-A116-6A94B000BDE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66777" y="5335160"/>
              <a:ext cx="623608" cy="398387"/>
            </a:xfrm>
            <a:prstGeom prst="rect">
              <a:avLst/>
            </a:prstGeom>
          </p:spPr>
        </p:pic>
      </p:grpSp>
      <p:sp>
        <p:nvSpPr>
          <p:cNvPr id="83" name="Oval 82">
            <a:extLst>
              <a:ext uri="{FF2B5EF4-FFF2-40B4-BE49-F238E27FC236}">
                <a16:creationId xmlns:a16="http://schemas.microsoft.com/office/drawing/2014/main" id="{02728BDF-F410-3644-B725-BD7A3DA173EE}"/>
              </a:ext>
            </a:extLst>
          </p:cNvPr>
          <p:cNvSpPr/>
          <p:nvPr/>
        </p:nvSpPr>
        <p:spPr>
          <a:xfrm>
            <a:off x="4336994" y="2869386"/>
            <a:ext cx="282272" cy="25444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84" name="Footer Placeholder 9">
            <a:extLst>
              <a:ext uri="{FF2B5EF4-FFF2-40B4-BE49-F238E27FC236}">
                <a16:creationId xmlns:a16="http://schemas.microsoft.com/office/drawing/2014/main" id="{86EB05C5-2C7C-4C41-801C-B495A9460348}"/>
              </a:ext>
            </a:extLst>
          </p:cNvPr>
          <p:cNvSpPr>
            <a:spLocks noGrp="1"/>
          </p:cNvSpPr>
          <p:nvPr>
            <p:ph type="ftr" sz="quarter" idx="11"/>
          </p:nvPr>
        </p:nvSpPr>
        <p:spPr>
          <a:xfrm>
            <a:off x="628650" y="6356351"/>
            <a:ext cx="7067550" cy="365125"/>
          </a:xfrm>
        </p:spPr>
        <p:txBody>
          <a:bodyPr/>
          <a:lstStyle/>
          <a:p>
            <a:r>
              <a:rPr lang="en-US" dirty="0" err="1"/>
              <a:t>Asai</a:t>
            </a:r>
            <a:r>
              <a:rPr lang="en-US" dirty="0"/>
              <a:t> et al. 2020, </a:t>
            </a:r>
            <a:r>
              <a:rPr lang="en-US" dirty="0" err="1"/>
              <a:t>Xiong</a:t>
            </a:r>
            <a:r>
              <a:rPr lang="en-US" dirty="0"/>
              <a:t> et al. 2020</a:t>
            </a:r>
          </a:p>
        </p:txBody>
      </p:sp>
    </p:spTree>
    <p:extLst>
      <p:ext uri="{BB962C8B-B14F-4D97-AF65-F5344CB8AC3E}">
        <p14:creationId xmlns:p14="http://schemas.microsoft.com/office/powerpoint/2010/main" val="3157725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EE86-F84F-EF4A-AC78-FD301A5D6FD0}"/>
              </a:ext>
            </a:extLst>
          </p:cNvPr>
          <p:cNvSpPr>
            <a:spLocks noGrp="1"/>
          </p:cNvSpPr>
          <p:nvPr>
            <p:ph type="title"/>
          </p:nvPr>
        </p:nvSpPr>
        <p:spPr/>
        <p:txBody>
          <a:bodyPr/>
          <a:lstStyle/>
          <a:p>
            <a:r>
              <a:rPr lang="en-US" dirty="0"/>
              <a:t>Multi-Hop Retriever [Baseline]</a:t>
            </a:r>
          </a:p>
        </p:txBody>
      </p:sp>
      <p:sp>
        <p:nvSpPr>
          <p:cNvPr id="4" name="Slide Number Placeholder 3">
            <a:extLst>
              <a:ext uri="{FF2B5EF4-FFF2-40B4-BE49-F238E27FC236}">
                <a16:creationId xmlns:a16="http://schemas.microsoft.com/office/drawing/2014/main" id="{3BAE4A98-254F-2D40-8F84-EECA46D05D59}"/>
              </a:ext>
            </a:extLst>
          </p:cNvPr>
          <p:cNvSpPr>
            <a:spLocks noGrp="1"/>
          </p:cNvSpPr>
          <p:nvPr>
            <p:ph type="sldNum" sz="quarter" idx="12"/>
          </p:nvPr>
        </p:nvSpPr>
        <p:spPr/>
        <p:txBody>
          <a:bodyPr/>
          <a:lstStyle/>
          <a:p>
            <a:fld id="{4FAB73BC-B049-4115-A692-8D63A059BFB8}" type="slidenum">
              <a:rPr lang="en-US" smtClean="0"/>
              <a:t>30</a:t>
            </a:fld>
            <a:endParaRPr lang="en-US"/>
          </a:p>
        </p:txBody>
      </p:sp>
      <p:sp>
        <p:nvSpPr>
          <p:cNvPr id="63" name="TextBox 62">
            <a:extLst>
              <a:ext uri="{FF2B5EF4-FFF2-40B4-BE49-F238E27FC236}">
                <a16:creationId xmlns:a16="http://schemas.microsoft.com/office/drawing/2014/main" id="{F4F6CEE2-474A-2848-9058-A175CBBAD590}"/>
              </a:ext>
            </a:extLst>
          </p:cNvPr>
          <p:cNvSpPr txBox="1"/>
          <p:nvPr/>
        </p:nvSpPr>
        <p:spPr>
          <a:xfrm>
            <a:off x="893847" y="1058301"/>
            <a:ext cx="7346704" cy="646331"/>
          </a:xfrm>
          <a:prstGeom prst="rect">
            <a:avLst/>
          </a:prstGeom>
          <a:noFill/>
        </p:spPr>
        <p:txBody>
          <a:bodyPr wrap="square" rtlCol="0">
            <a:spAutoFit/>
          </a:bodyPr>
          <a:lstStyle/>
          <a:p>
            <a:r>
              <a:rPr lang="en-US" dirty="0"/>
              <a:t>Q: What is the home stadium of Lebron James in the NBA season suspended by COVID? </a:t>
            </a:r>
          </a:p>
        </p:txBody>
      </p:sp>
      <p:sp>
        <p:nvSpPr>
          <p:cNvPr id="191" name="Rectangle 190">
            <a:extLst>
              <a:ext uri="{FF2B5EF4-FFF2-40B4-BE49-F238E27FC236}">
                <a16:creationId xmlns:a16="http://schemas.microsoft.com/office/drawing/2014/main" id="{423C9C25-CAFF-6943-AC1D-38A8BDAECF72}"/>
              </a:ext>
            </a:extLst>
          </p:cNvPr>
          <p:cNvSpPr/>
          <p:nvPr/>
        </p:nvSpPr>
        <p:spPr>
          <a:xfrm>
            <a:off x="835225" y="4288582"/>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BERT Encoder</a:t>
            </a:r>
          </a:p>
        </p:txBody>
      </p:sp>
      <p:sp>
        <p:nvSpPr>
          <p:cNvPr id="1058" name="Up Arrow 1057">
            <a:extLst>
              <a:ext uri="{FF2B5EF4-FFF2-40B4-BE49-F238E27FC236}">
                <a16:creationId xmlns:a16="http://schemas.microsoft.com/office/drawing/2014/main" id="{741028B8-FDD1-4149-BF9C-C1AF864BB8B1}"/>
              </a:ext>
            </a:extLst>
          </p:cNvPr>
          <p:cNvSpPr/>
          <p:nvPr/>
        </p:nvSpPr>
        <p:spPr>
          <a:xfrm>
            <a:off x="1111074"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Up Arrow 192">
            <a:extLst>
              <a:ext uri="{FF2B5EF4-FFF2-40B4-BE49-F238E27FC236}">
                <a16:creationId xmlns:a16="http://schemas.microsoft.com/office/drawing/2014/main" id="{2ECD210D-9E2E-6841-9EBF-C2E94113413A}"/>
              </a:ext>
            </a:extLst>
          </p:cNvPr>
          <p:cNvSpPr/>
          <p:nvPr/>
        </p:nvSpPr>
        <p:spPr>
          <a:xfrm>
            <a:off x="2050377"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Up Arrow 193">
            <a:extLst>
              <a:ext uri="{FF2B5EF4-FFF2-40B4-BE49-F238E27FC236}">
                <a16:creationId xmlns:a16="http://schemas.microsoft.com/office/drawing/2014/main" id="{DF2FADBC-2B1E-7944-9F82-0AB737707D0F}"/>
              </a:ext>
            </a:extLst>
          </p:cNvPr>
          <p:cNvSpPr/>
          <p:nvPr/>
        </p:nvSpPr>
        <p:spPr>
          <a:xfrm>
            <a:off x="3010005"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Up Arrow 194">
            <a:extLst>
              <a:ext uri="{FF2B5EF4-FFF2-40B4-BE49-F238E27FC236}">
                <a16:creationId xmlns:a16="http://schemas.microsoft.com/office/drawing/2014/main" id="{1A166B89-4F38-8945-B63B-B3188737DFB9}"/>
              </a:ext>
            </a:extLst>
          </p:cNvPr>
          <p:cNvSpPr/>
          <p:nvPr/>
        </p:nvSpPr>
        <p:spPr>
          <a:xfrm>
            <a:off x="3936812"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Up Arrow 195">
            <a:extLst>
              <a:ext uri="{FF2B5EF4-FFF2-40B4-BE49-F238E27FC236}">
                <a16:creationId xmlns:a16="http://schemas.microsoft.com/office/drawing/2014/main" id="{9A27A0E0-83B8-934F-83ED-809F2CF1BA27}"/>
              </a:ext>
            </a:extLst>
          </p:cNvPr>
          <p:cNvSpPr/>
          <p:nvPr/>
        </p:nvSpPr>
        <p:spPr>
          <a:xfrm>
            <a:off x="4977987"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Up Arrow 196">
            <a:extLst>
              <a:ext uri="{FF2B5EF4-FFF2-40B4-BE49-F238E27FC236}">
                <a16:creationId xmlns:a16="http://schemas.microsoft.com/office/drawing/2014/main" id="{741DD7CB-DB44-534F-9DF7-26CC74F0A8A6}"/>
              </a:ext>
            </a:extLst>
          </p:cNvPr>
          <p:cNvSpPr/>
          <p:nvPr/>
        </p:nvSpPr>
        <p:spPr>
          <a:xfrm>
            <a:off x="6055250"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Up Arrow 197">
            <a:extLst>
              <a:ext uri="{FF2B5EF4-FFF2-40B4-BE49-F238E27FC236}">
                <a16:creationId xmlns:a16="http://schemas.microsoft.com/office/drawing/2014/main" id="{91E39382-A550-114B-B987-CE8A6DCEB30D}"/>
              </a:ext>
            </a:extLst>
          </p:cNvPr>
          <p:cNvSpPr/>
          <p:nvPr/>
        </p:nvSpPr>
        <p:spPr>
          <a:xfrm>
            <a:off x="7186689"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0" name="Group 1059">
            <a:extLst>
              <a:ext uri="{FF2B5EF4-FFF2-40B4-BE49-F238E27FC236}">
                <a16:creationId xmlns:a16="http://schemas.microsoft.com/office/drawing/2014/main" id="{F4F50DFA-4B6B-254C-A580-F72DE1A363D4}"/>
              </a:ext>
            </a:extLst>
          </p:cNvPr>
          <p:cNvGrpSpPr/>
          <p:nvPr/>
        </p:nvGrpSpPr>
        <p:grpSpPr>
          <a:xfrm>
            <a:off x="1075006" y="3897617"/>
            <a:ext cx="395640" cy="246490"/>
            <a:chOff x="1075006" y="3663165"/>
            <a:chExt cx="395640" cy="246490"/>
          </a:xfrm>
        </p:grpSpPr>
        <p:sp>
          <p:nvSpPr>
            <p:cNvPr id="1059" name="Rectangle 1058">
              <a:extLst>
                <a:ext uri="{FF2B5EF4-FFF2-40B4-BE49-F238E27FC236}">
                  <a16:creationId xmlns:a16="http://schemas.microsoft.com/office/drawing/2014/main" id="{1330F864-708D-F74A-A0DE-AA53BE440A32}"/>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198767AB-627E-D54B-AB35-7F6500B17FA1}"/>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462AAA9B-CA0B-424D-9486-65683C3BCB71}"/>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B7B1E775-A4BE-DC45-AB7A-9FEED8C8159C}"/>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776EA019-B730-1D46-A15B-2D8265576631}"/>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a:extLst>
              <a:ext uri="{FF2B5EF4-FFF2-40B4-BE49-F238E27FC236}">
                <a16:creationId xmlns:a16="http://schemas.microsoft.com/office/drawing/2014/main" id="{7F1F2B34-41BA-284B-BFA2-C68DECDF02ED}"/>
              </a:ext>
            </a:extLst>
          </p:cNvPr>
          <p:cNvGrpSpPr/>
          <p:nvPr/>
        </p:nvGrpSpPr>
        <p:grpSpPr>
          <a:xfrm>
            <a:off x="2016012" y="3894330"/>
            <a:ext cx="395640" cy="246490"/>
            <a:chOff x="1075006" y="3663165"/>
            <a:chExt cx="395640" cy="246490"/>
          </a:xfrm>
        </p:grpSpPr>
        <p:sp>
          <p:nvSpPr>
            <p:cNvPr id="224" name="Rectangle 223">
              <a:extLst>
                <a:ext uri="{FF2B5EF4-FFF2-40B4-BE49-F238E27FC236}">
                  <a16:creationId xmlns:a16="http://schemas.microsoft.com/office/drawing/2014/main" id="{0A6B242F-9A84-6543-A9AE-9F509DBE426E}"/>
                </a:ext>
              </a:extLst>
            </p:cNvPr>
            <p:cNvSpPr/>
            <p:nvPr/>
          </p:nvSpPr>
          <p:spPr>
            <a:xfrm>
              <a:off x="1075006"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33766C25-657D-1049-8E40-18E2EE55D09D}"/>
                </a:ext>
              </a:extLst>
            </p:cNvPr>
            <p:cNvSpPr/>
            <p:nvPr/>
          </p:nvSpPr>
          <p:spPr>
            <a:xfrm>
              <a:off x="1153510"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D1433C7F-A122-3943-8F35-37FC7996CB43}"/>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0C73332D-DB71-AC4D-9616-CF6DA2B91696}"/>
                </a:ext>
              </a:extLst>
            </p:cNvPr>
            <p:cNvSpPr/>
            <p:nvPr/>
          </p:nvSpPr>
          <p:spPr>
            <a:xfrm>
              <a:off x="1310519" y="3663165"/>
              <a:ext cx="81622" cy="24649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7CA0DC60-9892-EE47-9E82-765F40E9B7EC}"/>
                </a:ext>
              </a:extLst>
            </p:cNvPr>
            <p:cNvSpPr/>
            <p:nvPr/>
          </p:nvSpPr>
          <p:spPr>
            <a:xfrm>
              <a:off x="1389024"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 name="Group 228">
            <a:extLst>
              <a:ext uri="{FF2B5EF4-FFF2-40B4-BE49-F238E27FC236}">
                <a16:creationId xmlns:a16="http://schemas.microsoft.com/office/drawing/2014/main" id="{5C09F579-BC1B-154D-974A-26C881B11495}"/>
              </a:ext>
            </a:extLst>
          </p:cNvPr>
          <p:cNvGrpSpPr/>
          <p:nvPr/>
        </p:nvGrpSpPr>
        <p:grpSpPr>
          <a:xfrm>
            <a:off x="2965640" y="3895208"/>
            <a:ext cx="395640" cy="246490"/>
            <a:chOff x="1075006" y="3663165"/>
            <a:chExt cx="395640" cy="246490"/>
          </a:xfrm>
        </p:grpSpPr>
        <p:sp>
          <p:nvSpPr>
            <p:cNvPr id="230" name="Rectangle 229">
              <a:extLst>
                <a:ext uri="{FF2B5EF4-FFF2-40B4-BE49-F238E27FC236}">
                  <a16:creationId xmlns:a16="http://schemas.microsoft.com/office/drawing/2014/main" id="{1B4DBEEE-A843-BC41-867E-C2DED2692A6D}"/>
                </a:ext>
              </a:extLst>
            </p:cNvPr>
            <p:cNvSpPr/>
            <p:nvPr/>
          </p:nvSpPr>
          <p:spPr>
            <a:xfrm>
              <a:off x="1075006"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F69E3DA6-820E-294F-93AB-87040A6E0095}"/>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B681807F-E99B-0A4F-8DB4-937B87196F06}"/>
                </a:ext>
              </a:extLst>
            </p:cNvPr>
            <p:cNvSpPr/>
            <p:nvPr/>
          </p:nvSpPr>
          <p:spPr>
            <a:xfrm>
              <a:off x="123201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730B8BF5-C922-3447-AFB5-3A38001C415F}"/>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222DB680-B4EE-0748-916E-B761E5C6055C}"/>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a:extLst>
              <a:ext uri="{FF2B5EF4-FFF2-40B4-BE49-F238E27FC236}">
                <a16:creationId xmlns:a16="http://schemas.microsoft.com/office/drawing/2014/main" id="{E2A81BFB-4984-3B4B-AB9C-74F8D81EB85B}"/>
              </a:ext>
            </a:extLst>
          </p:cNvPr>
          <p:cNvGrpSpPr/>
          <p:nvPr/>
        </p:nvGrpSpPr>
        <p:grpSpPr>
          <a:xfrm>
            <a:off x="3880762" y="3888094"/>
            <a:ext cx="395640" cy="246490"/>
            <a:chOff x="1075006" y="3663165"/>
            <a:chExt cx="395640" cy="246490"/>
          </a:xfrm>
        </p:grpSpPr>
        <p:sp>
          <p:nvSpPr>
            <p:cNvPr id="236" name="Rectangle 235">
              <a:extLst>
                <a:ext uri="{FF2B5EF4-FFF2-40B4-BE49-F238E27FC236}">
                  <a16:creationId xmlns:a16="http://schemas.microsoft.com/office/drawing/2014/main" id="{3D2FBFFB-3691-0C47-AB27-0375CDC25AF3}"/>
                </a:ext>
              </a:extLst>
            </p:cNvPr>
            <p:cNvSpPr/>
            <p:nvPr/>
          </p:nvSpPr>
          <p:spPr>
            <a:xfrm>
              <a:off x="1075006"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61BD2B1C-F88C-8A4A-B68F-D38953087B41}"/>
                </a:ext>
              </a:extLst>
            </p:cNvPr>
            <p:cNvSpPr/>
            <p:nvPr/>
          </p:nvSpPr>
          <p:spPr>
            <a:xfrm>
              <a:off x="1153510"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34B1200F-A455-3F42-B73E-035226638F02}"/>
                </a:ext>
              </a:extLst>
            </p:cNvPr>
            <p:cNvSpPr/>
            <p:nvPr/>
          </p:nvSpPr>
          <p:spPr>
            <a:xfrm>
              <a:off x="1232014" y="3663165"/>
              <a:ext cx="81622" cy="24649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1C629BC5-BE49-E54F-9C9B-8FE719BAD0CB}"/>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FAEB0D2A-23B5-3046-98C2-F55EC68515EF}"/>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1" name="Group 240">
            <a:extLst>
              <a:ext uri="{FF2B5EF4-FFF2-40B4-BE49-F238E27FC236}">
                <a16:creationId xmlns:a16="http://schemas.microsoft.com/office/drawing/2014/main" id="{E68E64CA-48FE-6B46-8C36-F9A93888206E}"/>
              </a:ext>
            </a:extLst>
          </p:cNvPr>
          <p:cNvGrpSpPr/>
          <p:nvPr/>
        </p:nvGrpSpPr>
        <p:grpSpPr>
          <a:xfrm>
            <a:off x="4942536" y="3891250"/>
            <a:ext cx="395640" cy="246490"/>
            <a:chOff x="1075006" y="3663165"/>
            <a:chExt cx="395640" cy="246490"/>
          </a:xfrm>
        </p:grpSpPr>
        <p:sp>
          <p:nvSpPr>
            <p:cNvPr id="242" name="Rectangle 241">
              <a:extLst>
                <a:ext uri="{FF2B5EF4-FFF2-40B4-BE49-F238E27FC236}">
                  <a16:creationId xmlns:a16="http://schemas.microsoft.com/office/drawing/2014/main" id="{98500954-BAE4-A64D-9C75-CE2157E56390}"/>
                </a:ext>
              </a:extLst>
            </p:cNvPr>
            <p:cNvSpPr/>
            <p:nvPr/>
          </p:nvSpPr>
          <p:spPr>
            <a:xfrm>
              <a:off x="1075006"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793F2848-0D55-594D-AD8F-BF0048FF97A0}"/>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545295F8-7FC5-8843-AC12-BEDB9FDF7956}"/>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D112F2E6-90A3-E145-B23E-745031A804A6}"/>
                </a:ext>
              </a:extLst>
            </p:cNvPr>
            <p:cNvSpPr/>
            <p:nvPr/>
          </p:nvSpPr>
          <p:spPr>
            <a:xfrm>
              <a:off x="1310519"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30739851-5615-6346-9E4C-4CBBC9088870}"/>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54DFF770-187F-0645-9B51-E7A85BE44871}"/>
              </a:ext>
            </a:extLst>
          </p:cNvPr>
          <p:cNvGrpSpPr/>
          <p:nvPr/>
        </p:nvGrpSpPr>
        <p:grpSpPr>
          <a:xfrm>
            <a:off x="6012934" y="3888094"/>
            <a:ext cx="395640" cy="246490"/>
            <a:chOff x="1075006" y="3663165"/>
            <a:chExt cx="395640" cy="246490"/>
          </a:xfrm>
        </p:grpSpPr>
        <p:sp>
          <p:nvSpPr>
            <p:cNvPr id="248" name="Rectangle 247">
              <a:extLst>
                <a:ext uri="{FF2B5EF4-FFF2-40B4-BE49-F238E27FC236}">
                  <a16:creationId xmlns:a16="http://schemas.microsoft.com/office/drawing/2014/main" id="{963D05D8-4476-9C4F-A2A5-6B2762CD099D}"/>
                </a:ext>
              </a:extLst>
            </p:cNvPr>
            <p:cNvSpPr/>
            <p:nvPr/>
          </p:nvSpPr>
          <p:spPr>
            <a:xfrm>
              <a:off x="1075006"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10A40EDD-9825-E249-9275-0B6DDC3D1B13}"/>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A30B83B3-B158-C94E-9CD4-ACF33B07E5ED}"/>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68EAF5A1-CF10-014E-857E-A8D5F4FBF0CA}"/>
                </a:ext>
              </a:extLst>
            </p:cNvPr>
            <p:cNvSpPr/>
            <p:nvPr/>
          </p:nvSpPr>
          <p:spPr>
            <a:xfrm>
              <a:off x="1310519"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23709857-2C99-1D4D-9C79-F4929EE06199}"/>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 name="Group 252">
            <a:extLst>
              <a:ext uri="{FF2B5EF4-FFF2-40B4-BE49-F238E27FC236}">
                <a16:creationId xmlns:a16="http://schemas.microsoft.com/office/drawing/2014/main" id="{A3047313-6212-B749-B3B2-E60A5768E949}"/>
              </a:ext>
            </a:extLst>
          </p:cNvPr>
          <p:cNvGrpSpPr/>
          <p:nvPr/>
        </p:nvGrpSpPr>
        <p:grpSpPr>
          <a:xfrm>
            <a:off x="7135088" y="3888094"/>
            <a:ext cx="395640" cy="246490"/>
            <a:chOff x="1075006" y="3663165"/>
            <a:chExt cx="395640" cy="246490"/>
          </a:xfrm>
        </p:grpSpPr>
        <p:sp>
          <p:nvSpPr>
            <p:cNvPr id="254" name="Rectangle 253">
              <a:extLst>
                <a:ext uri="{FF2B5EF4-FFF2-40B4-BE49-F238E27FC236}">
                  <a16:creationId xmlns:a16="http://schemas.microsoft.com/office/drawing/2014/main" id="{26A8F3B1-E734-C44A-802D-C65C9F1EEFAF}"/>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A3EBFE3B-593D-0346-A0FA-10EBA51116F3}"/>
                </a:ext>
              </a:extLst>
            </p:cNvPr>
            <p:cNvSpPr/>
            <p:nvPr/>
          </p:nvSpPr>
          <p:spPr>
            <a:xfrm>
              <a:off x="1153510"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6B17884B-E74E-BE4B-A0CA-5BD6910D64A3}"/>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87977161-DCD3-754C-9C2B-D199CA476467}"/>
                </a:ext>
              </a:extLst>
            </p:cNvPr>
            <p:cNvSpPr/>
            <p:nvPr/>
          </p:nvSpPr>
          <p:spPr>
            <a:xfrm>
              <a:off x="1310519"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42F7333-9306-FE42-A4C2-AE5F2B20C1F8}"/>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1" name="Oval 1060">
            <a:extLst>
              <a:ext uri="{FF2B5EF4-FFF2-40B4-BE49-F238E27FC236}">
                <a16:creationId xmlns:a16="http://schemas.microsoft.com/office/drawing/2014/main" id="{5E6AFDA5-1DE1-7B42-AE72-70A4B407FF06}"/>
              </a:ext>
            </a:extLst>
          </p:cNvPr>
          <p:cNvSpPr/>
          <p:nvPr/>
        </p:nvSpPr>
        <p:spPr>
          <a:xfrm>
            <a:off x="2738200" y="3781280"/>
            <a:ext cx="920095" cy="444260"/>
          </a:xfrm>
          <a:prstGeom prst="ellipse">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3" name="Straight Arrow Connector 1062">
            <a:extLst>
              <a:ext uri="{FF2B5EF4-FFF2-40B4-BE49-F238E27FC236}">
                <a16:creationId xmlns:a16="http://schemas.microsoft.com/office/drawing/2014/main" id="{E0006B90-58FC-234B-B669-F18ECA7B254B}"/>
              </a:ext>
            </a:extLst>
          </p:cNvPr>
          <p:cNvCxnSpPr>
            <a:cxnSpLocks/>
            <a:stCxn id="110" idx="2"/>
            <a:endCxn id="1061" idx="0"/>
          </p:cNvCxnSpPr>
          <p:nvPr/>
        </p:nvCxnSpPr>
        <p:spPr>
          <a:xfrm flipH="1">
            <a:off x="3198248" y="2500122"/>
            <a:ext cx="880333" cy="1281158"/>
          </a:xfrm>
          <a:prstGeom prst="straightConnector1">
            <a:avLst/>
          </a:prstGeom>
          <a:ln>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E1BF270-BB3C-E842-988C-9D2E58055E86}"/>
              </a:ext>
            </a:extLst>
          </p:cNvPr>
          <p:cNvSpPr/>
          <p:nvPr/>
        </p:nvSpPr>
        <p:spPr>
          <a:xfrm>
            <a:off x="1579794" y="3089569"/>
            <a:ext cx="2096414" cy="461665"/>
          </a:xfrm>
          <a:prstGeom prst="rect">
            <a:avLst/>
          </a:prstGeom>
        </p:spPr>
        <p:txBody>
          <a:bodyPr wrap="square">
            <a:spAutoFit/>
          </a:bodyPr>
          <a:lstStyle/>
          <a:p>
            <a:r>
              <a:rPr lang="en-US" sz="1200" dirty="0">
                <a:latin typeface="Arial" panose="020B0604020202020204" pitchFamily="34" charset="0"/>
              </a:rPr>
              <a:t>The Lakers play their home games at </a:t>
            </a:r>
            <a:r>
              <a:rPr lang="en-US" sz="1200" dirty="0">
                <a:solidFill>
                  <a:srgbClr val="7030A0"/>
                </a:solidFill>
                <a:latin typeface="Arial" panose="020B0604020202020204" pitchFamily="34" charset="0"/>
              </a:rPr>
              <a:t>Staples Center</a:t>
            </a:r>
            <a:endParaRPr lang="en-US" sz="1200" dirty="0"/>
          </a:p>
        </p:txBody>
      </p:sp>
      <p:sp>
        <p:nvSpPr>
          <p:cNvPr id="99" name="Rectangle 98">
            <a:extLst>
              <a:ext uri="{FF2B5EF4-FFF2-40B4-BE49-F238E27FC236}">
                <a16:creationId xmlns:a16="http://schemas.microsoft.com/office/drawing/2014/main" id="{4AB56E2B-A76D-E843-8443-1FBB92B9DDE0}"/>
              </a:ext>
            </a:extLst>
          </p:cNvPr>
          <p:cNvSpPr/>
          <p:nvPr/>
        </p:nvSpPr>
        <p:spPr>
          <a:xfrm>
            <a:off x="835225" y="1706364"/>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BERT Encoder</a:t>
            </a:r>
          </a:p>
        </p:txBody>
      </p:sp>
      <p:grpSp>
        <p:nvGrpSpPr>
          <p:cNvPr id="107" name="Group 106">
            <a:extLst>
              <a:ext uri="{FF2B5EF4-FFF2-40B4-BE49-F238E27FC236}">
                <a16:creationId xmlns:a16="http://schemas.microsoft.com/office/drawing/2014/main" id="{59F1A14A-882E-A242-AAE6-D91A5F5DB20F}"/>
              </a:ext>
            </a:extLst>
          </p:cNvPr>
          <p:cNvGrpSpPr/>
          <p:nvPr/>
        </p:nvGrpSpPr>
        <p:grpSpPr>
          <a:xfrm>
            <a:off x="3880762" y="2253632"/>
            <a:ext cx="395640" cy="246490"/>
            <a:chOff x="1075006" y="3663165"/>
            <a:chExt cx="395640" cy="246490"/>
          </a:xfrm>
        </p:grpSpPr>
        <p:sp>
          <p:nvSpPr>
            <p:cNvPr id="108" name="Rectangle 107">
              <a:extLst>
                <a:ext uri="{FF2B5EF4-FFF2-40B4-BE49-F238E27FC236}">
                  <a16:creationId xmlns:a16="http://schemas.microsoft.com/office/drawing/2014/main" id="{C5708822-0EE6-7042-8874-E06B6A11E20C}"/>
                </a:ext>
              </a:extLst>
            </p:cNvPr>
            <p:cNvSpPr/>
            <p:nvPr/>
          </p:nvSpPr>
          <p:spPr>
            <a:xfrm>
              <a:off x="1075006"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85AABB0F-31DA-CC41-9DC2-69D37C493785}"/>
                </a:ext>
              </a:extLst>
            </p:cNvPr>
            <p:cNvSpPr/>
            <p:nvPr/>
          </p:nvSpPr>
          <p:spPr>
            <a:xfrm>
              <a:off x="1153510" y="3663165"/>
              <a:ext cx="81622" cy="24649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83D741A2-B4BE-624A-86C9-37D79575F8D5}"/>
                </a:ext>
              </a:extLst>
            </p:cNvPr>
            <p:cNvSpPr/>
            <p:nvPr/>
          </p:nvSpPr>
          <p:spPr>
            <a:xfrm>
              <a:off x="123201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C362AE65-75F3-AE4F-9CED-379CBC3D5502}"/>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9D909D4-1107-7A48-95A0-469807AD802B}"/>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A18608A4-4353-854F-96C8-3A641C05A7FD}"/>
              </a:ext>
            </a:extLst>
          </p:cNvPr>
          <p:cNvGrpSpPr/>
          <p:nvPr/>
        </p:nvGrpSpPr>
        <p:grpSpPr>
          <a:xfrm>
            <a:off x="835225" y="5034471"/>
            <a:ext cx="7028616" cy="1200330"/>
            <a:chOff x="835225" y="5034471"/>
            <a:chExt cx="7028616" cy="1200330"/>
          </a:xfrm>
        </p:grpSpPr>
        <p:grpSp>
          <p:nvGrpSpPr>
            <p:cNvPr id="175" name="Group 174">
              <a:extLst>
                <a:ext uri="{FF2B5EF4-FFF2-40B4-BE49-F238E27FC236}">
                  <a16:creationId xmlns:a16="http://schemas.microsoft.com/office/drawing/2014/main" id="{8F62AB84-13D4-3948-88E9-BF50F3F9B4CB}"/>
                </a:ext>
              </a:extLst>
            </p:cNvPr>
            <p:cNvGrpSpPr/>
            <p:nvPr/>
          </p:nvGrpSpPr>
          <p:grpSpPr>
            <a:xfrm>
              <a:off x="835225" y="5034471"/>
              <a:ext cx="7028616" cy="1200330"/>
              <a:chOff x="743784" y="5034471"/>
              <a:chExt cx="7028616" cy="1200330"/>
            </a:xfrm>
          </p:grpSpPr>
          <p:grpSp>
            <p:nvGrpSpPr>
              <p:cNvPr id="176" name="Group 175">
                <a:extLst>
                  <a:ext uri="{FF2B5EF4-FFF2-40B4-BE49-F238E27FC236}">
                    <a16:creationId xmlns:a16="http://schemas.microsoft.com/office/drawing/2014/main" id="{502342BE-4784-2F41-B23A-B4096DBB8778}"/>
                  </a:ext>
                </a:extLst>
              </p:cNvPr>
              <p:cNvGrpSpPr/>
              <p:nvPr/>
            </p:nvGrpSpPr>
            <p:grpSpPr>
              <a:xfrm>
                <a:off x="743784" y="5034471"/>
                <a:ext cx="7028616" cy="1200330"/>
                <a:chOff x="299642" y="5034471"/>
                <a:chExt cx="7028616" cy="1200330"/>
              </a:xfrm>
            </p:grpSpPr>
            <p:grpSp>
              <p:nvGrpSpPr>
                <p:cNvPr id="178" name="Group 177">
                  <a:extLst>
                    <a:ext uri="{FF2B5EF4-FFF2-40B4-BE49-F238E27FC236}">
                      <a16:creationId xmlns:a16="http://schemas.microsoft.com/office/drawing/2014/main" id="{2EFE9F23-D041-E443-B9EC-E5E4E5BBE99F}"/>
                    </a:ext>
                  </a:extLst>
                </p:cNvPr>
                <p:cNvGrpSpPr/>
                <p:nvPr/>
              </p:nvGrpSpPr>
              <p:grpSpPr>
                <a:xfrm>
                  <a:off x="299642" y="5034471"/>
                  <a:ext cx="7028616" cy="1200330"/>
                  <a:chOff x="1355975" y="1209301"/>
                  <a:chExt cx="7028616" cy="1200330"/>
                </a:xfrm>
              </p:grpSpPr>
              <p:sp>
                <p:nvSpPr>
                  <p:cNvPr id="181" name="Rounded Rectangle 180">
                    <a:extLst>
                      <a:ext uri="{FF2B5EF4-FFF2-40B4-BE49-F238E27FC236}">
                        <a16:creationId xmlns:a16="http://schemas.microsoft.com/office/drawing/2014/main" id="{6913A196-1891-0C4D-86CE-EDA8A47F1C5D}"/>
                      </a:ext>
                    </a:extLst>
                  </p:cNvPr>
                  <p:cNvSpPr/>
                  <p:nvPr/>
                </p:nvSpPr>
                <p:spPr>
                  <a:xfrm>
                    <a:off x="1355975" y="1209301"/>
                    <a:ext cx="7028616" cy="1200330"/>
                  </a:xfrm>
                  <a:prstGeom prst="roundRect">
                    <a:avLst>
                      <a:gd name="adj" fmla="val 12629"/>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D264B674-7E0E-9F4B-A520-2A3281B02FE3}"/>
                          </a:ext>
                        </a:extLst>
                      </p:cNvPr>
                      <p:cNvSpPr txBox="1"/>
                      <p:nvPr/>
                    </p:nvSpPr>
                    <p:spPr>
                      <a:xfrm>
                        <a:off x="2276070" y="2033492"/>
                        <a:ext cx="1459054"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5</m:t>
                            </m:r>
                            <m:r>
                              <m:rPr>
                                <m:sty m:val="p"/>
                              </m:rPr>
                              <a:rPr lang="en-US" i="0" dirty="0" smtClean="0">
                                <a:latin typeface="Cambria Math" panose="02040503050406030204" pitchFamily="18" charset="0"/>
                              </a:rPr>
                              <m:t>M</m:t>
                            </m:r>
                          </m:oMath>
                        </a14:m>
                        <a:r>
                          <a:rPr lang="en-US" dirty="0"/>
                          <a:t> Passages</a:t>
                        </a:r>
                      </a:p>
                    </p:txBody>
                  </p:sp>
                </mc:Choice>
                <mc:Fallback xmlns="">
                  <p:sp>
                    <p:nvSpPr>
                      <p:cNvPr id="98" name="TextBox 97">
                        <a:extLst>
                          <a:ext uri="{FF2B5EF4-FFF2-40B4-BE49-F238E27FC236}">
                            <a16:creationId xmlns:a16="http://schemas.microsoft.com/office/drawing/2014/main" id="{1772E99E-D9E3-504C-8F04-28CBF71D3D2B}"/>
                          </a:ext>
                        </a:extLst>
                      </p:cNvPr>
                      <p:cNvSpPr txBox="1">
                        <a:spLocks noRot="1" noChangeAspect="1" noMove="1" noResize="1" noEditPoints="1" noAdjustHandles="1" noChangeArrowheads="1" noChangeShapeType="1" noTextEdit="1"/>
                      </p:cNvSpPr>
                      <p:nvPr/>
                    </p:nvSpPr>
                    <p:spPr>
                      <a:xfrm>
                        <a:off x="2276070" y="2033492"/>
                        <a:ext cx="1459054" cy="369332"/>
                      </a:xfrm>
                      <a:prstGeom prst="rect">
                        <a:avLst/>
                      </a:prstGeom>
                      <a:blipFill>
                        <a:blip r:embed="rId11"/>
                        <a:stretch>
                          <a:fillRect t="-6667" r="-2609"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BD974887-E1A4-4643-BB61-DFD73583FF99}"/>
                          </a:ext>
                        </a:extLst>
                      </p:cNvPr>
                      <p:cNvSpPr txBox="1"/>
                      <p:nvPr/>
                    </p:nvSpPr>
                    <p:spPr>
                      <a:xfrm>
                        <a:off x="6333794" y="2033492"/>
                        <a:ext cx="1250663" cy="369332"/>
                      </a:xfrm>
                      <a:prstGeom prst="rect">
                        <a:avLst/>
                      </a:prstGeom>
                      <a:noFill/>
                    </p:spPr>
                    <p:txBody>
                      <a:bodyPr wrap="none" rtlCol="0">
                        <a:spAutoFit/>
                      </a:bodyPr>
                      <a:lstStyle/>
                      <a:p>
                        <a14:m>
                          <m:oMath xmlns:m="http://schemas.openxmlformats.org/officeDocument/2006/math">
                            <m:r>
                              <m:rPr>
                                <m:nor/>
                              </m:rPr>
                              <a:rPr lang="en-US" dirty="0"/>
                              <m:t>2</m:t>
                            </m:r>
                            <m:r>
                              <m:rPr>
                                <m:nor/>
                              </m:rPr>
                              <a:rPr lang="en-US" dirty="0"/>
                              <m:t>M</m:t>
                            </m:r>
                          </m:oMath>
                        </a14:m>
                        <a:r>
                          <a:rPr lang="en-US" dirty="0"/>
                          <a:t> Tables</a:t>
                        </a:r>
                      </a:p>
                    </p:txBody>
                  </p:sp>
                </mc:Choice>
                <mc:Fallback xmlns="">
                  <p:sp>
                    <p:nvSpPr>
                      <p:cNvPr id="99" name="TextBox 98">
                        <a:extLst>
                          <a:ext uri="{FF2B5EF4-FFF2-40B4-BE49-F238E27FC236}">
                            <a16:creationId xmlns:a16="http://schemas.microsoft.com/office/drawing/2014/main" id="{A291E60E-B786-AA42-96AC-0E920F5D0C52}"/>
                          </a:ext>
                        </a:extLst>
                      </p:cNvPr>
                      <p:cNvSpPr txBox="1">
                        <a:spLocks noRot="1" noChangeAspect="1" noMove="1" noResize="1" noEditPoints="1" noAdjustHandles="1" noChangeArrowheads="1" noChangeShapeType="1" noTextEdit="1"/>
                      </p:cNvSpPr>
                      <p:nvPr/>
                    </p:nvSpPr>
                    <p:spPr>
                      <a:xfrm>
                        <a:off x="6333794" y="2033492"/>
                        <a:ext cx="1250663" cy="369332"/>
                      </a:xfrm>
                      <a:prstGeom prst="rect">
                        <a:avLst/>
                      </a:prstGeom>
                      <a:blipFill>
                        <a:blip r:embed="rId12"/>
                        <a:stretch>
                          <a:fillRect t="-6667" r="-3000" b="-23333"/>
                        </a:stretch>
                      </a:blipFill>
                    </p:spPr>
                    <p:txBody>
                      <a:bodyPr/>
                      <a:lstStyle/>
                      <a:p>
                        <a:r>
                          <a:rPr lang="en-US">
                            <a:noFill/>
                          </a:rPr>
                          <a:t> </a:t>
                        </a:r>
                      </a:p>
                    </p:txBody>
                  </p:sp>
                </mc:Fallback>
              </mc:AlternateContent>
              <p:pic>
                <p:nvPicPr>
                  <p:cNvPr id="184" name="Picture 183" descr="Icon&#10;&#10;Description automatically generated">
                    <a:extLst>
                      <a:ext uri="{FF2B5EF4-FFF2-40B4-BE49-F238E27FC236}">
                        <a16:creationId xmlns:a16="http://schemas.microsoft.com/office/drawing/2014/main" id="{FFF16F8B-AD63-324D-9EE5-CFDBBEE6B33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23416" y="1300766"/>
                    <a:ext cx="629853" cy="816841"/>
                  </a:xfrm>
                  <a:prstGeom prst="rect">
                    <a:avLst/>
                  </a:prstGeom>
                  <a:solidFill>
                    <a:schemeClr val="bg1"/>
                  </a:solidFill>
                </p:spPr>
              </p:pic>
              <p:pic>
                <p:nvPicPr>
                  <p:cNvPr id="185" name="Picture 184" descr="Icon&#10;&#10;Description automatically generated">
                    <a:extLst>
                      <a:ext uri="{FF2B5EF4-FFF2-40B4-BE49-F238E27FC236}">
                        <a16:creationId xmlns:a16="http://schemas.microsoft.com/office/drawing/2014/main" id="{0DBDFE80-619A-C84D-8958-3FD566B5A58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76141" y="1300766"/>
                    <a:ext cx="629853" cy="816841"/>
                  </a:xfrm>
                  <a:prstGeom prst="rect">
                    <a:avLst/>
                  </a:prstGeom>
                  <a:solidFill>
                    <a:schemeClr val="bg1"/>
                  </a:solidFill>
                </p:spPr>
              </p:pic>
              <p:pic>
                <p:nvPicPr>
                  <p:cNvPr id="186" name="Picture 185" descr="Text&#10;&#10;Description automatically generated with low confidence">
                    <a:extLst>
                      <a:ext uri="{FF2B5EF4-FFF2-40B4-BE49-F238E27FC236}">
                        <a16:creationId xmlns:a16="http://schemas.microsoft.com/office/drawing/2014/main" id="{D82FDDF6-AB88-BE4B-B16D-F92190A59C1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81591" y="1346639"/>
                    <a:ext cx="770968" cy="770968"/>
                  </a:xfrm>
                  <a:prstGeom prst="rect">
                    <a:avLst/>
                  </a:prstGeom>
                </p:spPr>
              </p:pic>
              <p:pic>
                <p:nvPicPr>
                  <p:cNvPr id="187" name="Picture 186" descr="Text&#10;&#10;Description automatically generated with low confidence">
                    <a:extLst>
                      <a:ext uri="{FF2B5EF4-FFF2-40B4-BE49-F238E27FC236}">
                        <a16:creationId xmlns:a16="http://schemas.microsoft.com/office/drawing/2014/main" id="{D5CE9281-CB05-E042-9C3A-E1AF65FFAC11}"/>
                      </a:ext>
                    </a:extLst>
                  </p:cNvPr>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6375431" y="1346639"/>
                    <a:ext cx="770968" cy="770968"/>
                  </a:xfrm>
                  <a:prstGeom prst="rect">
                    <a:avLst/>
                  </a:prstGeom>
                </p:spPr>
              </p:pic>
            </p:grpSp>
            <p:pic>
              <p:nvPicPr>
                <p:cNvPr id="179" name="Picture 178" descr="Icon&#10;&#10;Description automatically generated">
                  <a:extLst>
                    <a:ext uri="{FF2B5EF4-FFF2-40B4-BE49-F238E27FC236}">
                      <a16:creationId xmlns:a16="http://schemas.microsoft.com/office/drawing/2014/main" id="{2ACA15D7-0891-E843-BA7D-62D4F3B5DBC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72533" y="5125936"/>
                  <a:ext cx="629853" cy="816841"/>
                </a:xfrm>
                <a:prstGeom prst="rect">
                  <a:avLst/>
                </a:prstGeom>
                <a:solidFill>
                  <a:schemeClr val="bg1"/>
                </a:solidFill>
              </p:spPr>
            </p:pic>
            <p:pic>
              <p:nvPicPr>
                <p:cNvPr id="180" name="Picture 179" descr="Text&#10;&#10;Description automatically generated with low confidence">
                  <a:extLst>
                    <a:ext uri="{FF2B5EF4-FFF2-40B4-BE49-F238E27FC236}">
                      <a16:creationId xmlns:a16="http://schemas.microsoft.com/office/drawing/2014/main" id="{EB895941-11F0-3D48-BF0A-FE8DA48B5210}"/>
                    </a:ext>
                  </a:extLst>
                </p:cNvPr>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6412940" y="5171809"/>
                  <a:ext cx="770968" cy="770968"/>
                </a:xfrm>
                <a:prstGeom prst="rect">
                  <a:avLst/>
                </a:prstGeom>
              </p:spPr>
            </p:pic>
          </p:grpSp>
          <p:pic>
            <p:nvPicPr>
              <p:cNvPr id="177" name="Picture 176" descr="Icon&#10;&#10;Description automatically generated">
                <a:extLst>
                  <a:ext uri="{FF2B5EF4-FFF2-40B4-BE49-F238E27FC236}">
                    <a16:creationId xmlns:a16="http://schemas.microsoft.com/office/drawing/2014/main" id="{34ABE7B5-F358-0640-95F1-584917DA354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8500" y="5125936"/>
                <a:ext cx="629853" cy="816841"/>
              </a:xfrm>
              <a:prstGeom prst="rect">
                <a:avLst/>
              </a:prstGeom>
              <a:solidFill>
                <a:schemeClr val="bg1"/>
              </a:solidFill>
            </p:spPr>
          </p:pic>
        </p:grpSp>
        <p:pic>
          <p:nvPicPr>
            <p:cNvPr id="113" name="Picture 112" descr="Logo&#10;&#10;Description automatically generated">
              <a:extLst>
                <a:ext uri="{FF2B5EF4-FFF2-40B4-BE49-F238E27FC236}">
                  <a16:creationId xmlns:a16="http://schemas.microsoft.com/office/drawing/2014/main" id="{67C84F64-F960-1048-A29E-974FEB9DC32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01524" y="5347940"/>
              <a:ext cx="563907" cy="372831"/>
            </a:xfrm>
            <a:prstGeom prst="rect">
              <a:avLst/>
            </a:prstGeom>
          </p:spPr>
        </p:pic>
        <p:pic>
          <p:nvPicPr>
            <p:cNvPr id="114" name="Picture 113" descr="Icon&#10;&#10;Description automatically generated">
              <a:extLst>
                <a:ext uri="{FF2B5EF4-FFF2-40B4-BE49-F238E27FC236}">
                  <a16:creationId xmlns:a16="http://schemas.microsoft.com/office/drawing/2014/main" id="{D93A50B1-F0E2-D84F-8FCC-372FF75C0EA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07169" y="5212331"/>
              <a:ext cx="646331" cy="646331"/>
            </a:xfrm>
            <a:prstGeom prst="rect">
              <a:avLst/>
            </a:prstGeom>
          </p:spPr>
        </p:pic>
        <p:pic>
          <p:nvPicPr>
            <p:cNvPr id="115" name="Picture 114" descr="A person holding a basketball&#10;&#10;Description automatically generated">
              <a:extLst>
                <a:ext uri="{FF2B5EF4-FFF2-40B4-BE49-F238E27FC236}">
                  <a16:creationId xmlns:a16="http://schemas.microsoft.com/office/drawing/2014/main" id="{695178B4-DBD8-0F4D-BCBF-5FB1F1D9F56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35447" y="5280819"/>
              <a:ext cx="556768" cy="507071"/>
            </a:xfrm>
            <a:prstGeom prst="rect">
              <a:avLst/>
            </a:prstGeom>
          </p:spPr>
        </p:pic>
        <p:pic>
          <p:nvPicPr>
            <p:cNvPr id="116" name="Picture 115" descr="Logo&#10;&#10;Description automatically generated">
              <a:extLst>
                <a:ext uri="{FF2B5EF4-FFF2-40B4-BE49-F238E27FC236}">
                  <a16:creationId xmlns:a16="http://schemas.microsoft.com/office/drawing/2014/main" id="{1ED5C7EC-1129-C04C-8037-CD8C2654CCE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66777" y="5335160"/>
              <a:ext cx="623608" cy="398387"/>
            </a:xfrm>
            <a:prstGeom prst="rect">
              <a:avLst/>
            </a:prstGeom>
          </p:spPr>
        </p:pic>
      </p:grpSp>
      <p:sp>
        <p:nvSpPr>
          <p:cNvPr id="83" name="Oval 82">
            <a:extLst>
              <a:ext uri="{FF2B5EF4-FFF2-40B4-BE49-F238E27FC236}">
                <a16:creationId xmlns:a16="http://schemas.microsoft.com/office/drawing/2014/main" id="{660922EE-15E8-354E-A2FA-6E2C3408539A}"/>
              </a:ext>
            </a:extLst>
          </p:cNvPr>
          <p:cNvSpPr/>
          <p:nvPr/>
        </p:nvSpPr>
        <p:spPr>
          <a:xfrm>
            <a:off x="3639301" y="2835128"/>
            <a:ext cx="282272" cy="25444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sp>
        <p:nvSpPr>
          <p:cNvPr id="84" name="Footer Placeholder 9">
            <a:extLst>
              <a:ext uri="{FF2B5EF4-FFF2-40B4-BE49-F238E27FC236}">
                <a16:creationId xmlns:a16="http://schemas.microsoft.com/office/drawing/2014/main" id="{F26C0CCB-A36A-EF4D-BD83-4DEBDB33D919}"/>
              </a:ext>
            </a:extLst>
          </p:cNvPr>
          <p:cNvSpPr>
            <a:spLocks noGrp="1"/>
          </p:cNvSpPr>
          <p:nvPr>
            <p:ph type="ftr" sz="quarter" idx="11"/>
          </p:nvPr>
        </p:nvSpPr>
        <p:spPr>
          <a:xfrm>
            <a:off x="628650" y="6356351"/>
            <a:ext cx="7067550" cy="365125"/>
          </a:xfrm>
        </p:spPr>
        <p:txBody>
          <a:bodyPr/>
          <a:lstStyle/>
          <a:p>
            <a:r>
              <a:rPr lang="en-US" dirty="0" err="1"/>
              <a:t>Asai</a:t>
            </a:r>
            <a:r>
              <a:rPr lang="en-US" dirty="0"/>
              <a:t> et al. 2020, </a:t>
            </a:r>
            <a:r>
              <a:rPr lang="en-US" dirty="0" err="1"/>
              <a:t>Xiong</a:t>
            </a:r>
            <a:r>
              <a:rPr lang="en-US" dirty="0"/>
              <a:t> et al. 2020</a:t>
            </a:r>
          </a:p>
        </p:txBody>
      </p:sp>
    </p:spTree>
    <p:extLst>
      <p:ext uri="{BB962C8B-B14F-4D97-AF65-F5344CB8AC3E}">
        <p14:creationId xmlns:p14="http://schemas.microsoft.com/office/powerpoint/2010/main" val="854366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7061B-1C1A-DF4A-8375-3B5DF4848F57}"/>
              </a:ext>
            </a:extLst>
          </p:cNvPr>
          <p:cNvSpPr>
            <a:spLocks noGrp="1"/>
          </p:cNvSpPr>
          <p:nvPr>
            <p:ph type="title"/>
          </p:nvPr>
        </p:nvSpPr>
        <p:spPr/>
        <p:txBody>
          <a:bodyPr/>
          <a:lstStyle/>
          <a:p>
            <a:r>
              <a:rPr lang="en-US" dirty="0"/>
              <a:t>Single-Hop Retriever [Ours]</a:t>
            </a:r>
          </a:p>
        </p:txBody>
      </p:sp>
      <p:sp>
        <p:nvSpPr>
          <p:cNvPr id="4" name="Slide Number Placeholder 3">
            <a:extLst>
              <a:ext uri="{FF2B5EF4-FFF2-40B4-BE49-F238E27FC236}">
                <a16:creationId xmlns:a16="http://schemas.microsoft.com/office/drawing/2014/main" id="{15496881-1CDD-FE44-8906-210333054559}"/>
              </a:ext>
            </a:extLst>
          </p:cNvPr>
          <p:cNvSpPr>
            <a:spLocks noGrp="1"/>
          </p:cNvSpPr>
          <p:nvPr>
            <p:ph type="sldNum" sz="quarter" idx="12"/>
          </p:nvPr>
        </p:nvSpPr>
        <p:spPr/>
        <p:txBody>
          <a:bodyPr/>
          <a:lstStyle/>
          <a:p>
            <a:fld id="{4FAB73BC-B049-4115-A692-8D63A059BFB8}" type="slidenum">
              <a:rPr lang="en-US" smtClean="0"/>
              <a:t>31</a:t>
            </a:fld>
            <a:endParaRPr lang="en-US"/>
          </a:p>
        </p:txBody>
      </p:sp>
      <p:sp>
        <p:nvSpPr>
          <p:cNvPr id="5" name="TextBox 4">
            <a:extLst>
              <a:ext uri="{FF2B5EF4-FFF2-40B4-BE49-F238E27FC236}">
                <a16:creationId xmlns:a16="http://schemas.microsoft.com/office/drawing/2014/main" id="{8B7FD32F-B8B7-F949-AA2A-435D3A2D8885}"/>
              </a:ext>
            </a:extLst>
          </p:cNvPr>
          <p:cNvSpPr txBox="1"/>
          <p:nvPr/>
        </p:nvSpPr>
        <p:spPr>
          <a:xfrm>
            <a:off x="893847" y="1058301"/>
            <a:ext cx="7346704" cy="646331"/>
          </a:xfrm>
          <a:prstGeom prst="rect">
            <a:avLst/>
          </a:prstGeom>
          <a:noFill/>
        </p:spPr>
        <p:txBody>
          <a:bodyPr wrap="square" rtlCol="0">
            <a:spAutoFit/>
          </a:bodyPr>
          <a:lstStyle/>
          <a:p>
            <a:r>
              <a:rPr lang="en-US" dirty="0"/>
              <a:t>Q: What is the home stadium of Lebron James in the NBA season suspended by COVID? </a:t>
            </a:r>
          </a:p>
        </p:txBody>
      </p:sp>
      <p:grpSp>
        <p:nvGrpSpPr>
          <p:cNvPr id="22" name="Group 21">
            <a:extLst>
              <a:ext uri="{FF2B5EF4-FFF2-40B4-BE49-F238E27FC236}">
                <a16:creationId xmlns:a16="http://schemas.microsoft.com/office/drawing/2014/main" id="{3DD89ED2-1195-7149-977C-4FAB125017D0}"/>
              </a:ext>
            </a:extLst>
          </p:cNvPr>
          <p:cNvGrpSpPr/>
          <p:nvPr/>
        </p:nvGrpSpPr>
        <p:grpSpPr>
          <a:xfrm>
            <a:off x="3663367" y="5510361"/>
            <a:ext cx="629853" cy="816841"/>
            <a:chOff x="628649" y="3890217"/>
            <a:chExt cx="629853" cy="816841"/>
          </a:xfrm>
        </p:grpSpPr>
        <p:pic>
          <p:nvPicPr>
            <p:cNvPr id="9" name="Picture 8" descr="Icon&#10;&#10;Description automatically generated">
              <a:extLst>
                <a:ext uri="{FF2B5EF4-FFF2-40B4-BE49-F238E27FC236}">
                  <a16:creationId xmlns:a16="http://schemas.microsoft.com/office/drawing/2014/main" id="{419F1245-17E8-1C4C-A929-464356A75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49" y="3890217"/>
              <a:ext cx="629853" cy="816841"/>
            </a:xfrm>
            <a:prstGeom prst="rect">
              <a:avLst/>
            </a:prstGeom>
            <a:solidFill>
              <a:schemeClr val="bg1"/>
            </a:solidFill>
          </p:spPr>
        </p:pic>
        <p:pic>
          <p:nvPicPr>
            <p:cNvPr id="11" name="Picture 10" descr="Icon&#10;&#10;Description automatically generated">
              <a:extLst>
                <a:ext uri="{FF2B5EF4-FFF2-40B4-BE49-F238E27FC236}">
                  <a16:creationId xmlns:a16="http://schemas.microsoft.com/office/drawing/2014/main" id="{2C8CF083-AB4E-D04E-9EDE-EDA3665B0F89}"/>
                </a:ext>
              </a:extLst>
            </p:cNvPr>
            <p:cNvPicPr>
              <a:picLocks noChangeAspect="1"/>
            </p:cNvPicPr>
            <p:nvPr/>
          </p:nvPicPr>
          <p:blipFill rotWithShape="1">
            <a:blip r:embed="rId3">
              <a:extLst>
                <a:ext uri="{28A0092B-C50C-407E-A947-70E740481C1C}">
                  <a14:useLocalDpi xmlns:a14="http://schemas.microsoft.com/office/drawing/2010/main" val="0"/>
                </a:ext>
              </a:extLst>
            </a:blip>
            <a:srcRect l="24874" r="17594"/>
            <a:stretch/>
          </p:blipFill>
          <p:spPr>
            <a:xfrm>
              <a:off x="758848" y="3999324"/>
              <a:ext cx="371847" cy="646331"/>
            </a:xfrm>
            <a:prstGeom prst="rect">
              <a:avLst/>
            </a:prstGeom>
          </p:spPr>
        </p:pic>
      </p:grpSp>
      <p:grpSp>
        <p:nvGrpSpPr>
          <p:cNvPr id="23" name="Group 22">
            <a:extLst>
              <a:ext uri="{FF2B5EF4-FFF2-40B4-BE49-F238E27FC236}">
                <a16:creationId xmlns:a16="http://schemas.microsoft.com/office/drawing/2014/main" id="{4B3DE4BE-298D-034D-8956-72163D08C0D7}"/>
              </a:ext>
            </a:extLst>
          </p:cNvPr>
          <p:cNvGrpSpPr/>
          <p:nvPr/>
        </p:nvGrpSpPr>
        <p:grpSpPr>
          <a:xfrm>
            <a:off x="886971" y="4870779"/>
            <a:ext cx="638517" cy="816841"/>
            <a:chOff x="701240" y="5519148"/>
            <a:chExt cx="638517" cy="816841"/>
          </a:xfrm>
        </p:grpSpPr>
        <p:pic>
          <p:nvPicPr>
            <p:cNvPr id="8" name="Picture 7" descr="Icon&#10;&#10;Description automatically generated">
              <a:extLst>
                <a:ext uri="{FF2B5EF4-FFF2-40B4-BE49-F238E27FC236}">
                  <a16:creationId xmlns:a16="http://schemas.microsoft.com/office/drawing/2014/main" id="{595434CC-1BF1-4347-9D3E-0BCA0614C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904" y="5519148"/>
              <a:ext cx="629853" cy="816841"/>
            </a:xfrm>
            <a:prstGeom prst="rect">
              <a:avLst/>
            </a:prstGeom>
            <a:solidFill>
              <a:schemeClr val="bg1"/>
            </a:solidFill>
          </p:spPr>
        </p:pic>
        <p:pic>
          <p:nvPicPr>
            <p:cNvPr id="13" name="Picture 12" descr="Logo&#10;&#10;Description automatically generated">
              <a:extLst>
                <a:ext uri="{FF2B5EF4-FFF2-40B4-BE49-F238E27FC236}">
                  <a16:creationId xmlns:a16="http://schemas.microsoft.com/office/drawing/2014/main" id="{81B26724-2FD1-7442-B6E1-0EF25A743A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40" y="5728374"/>
              <a:ext cx="623608" cy="398387"/>
            </a:xfrm>
            <a:prstGeom prst="rect">
              <a:avLst/>
            </a:prstGeom>
          </p:spPr>
        </p:pic>
      </p:grpSp>
      <p:grpSp>
        <p:nvGrpSpPr>
          <p:cNvPr id="21" name="Group 20">
            <a:extLst>
              <a:ext uri="{FF2B5EF4-FFF2-40B4-BE49-F238E27FC236}">
                <a16:creationId xmlns:a16="http://schemas.microsoft.com/office/drawing/2014/main" id="{3529B815-30FF-FE47-8FE1-79F66443F279}"/>
              </a:ext>
            </a:extLst>
          </p:cNvPr>
          <p:cNvGrpSpPr/>
          <p:nvPr/>
        </p:nvGrpSpPr>
        <p:grpSpPr>
          <a:xfrm>
            <a:off x="2287422" y="4870779"/>
            <a:ext cx="629853" cy="816841"/>
            <a:chOff x="1682653" y="4707058"/>
            <a:chExt cx="629853" cy="816841"/>
          </a:xfrm>
        </p:grpSpPr>
        <p:pic>
          <p:nvPicPr>
            <p:cNvPr id="7" name="Picture 6" descr="Icon&#10;&#10;Description automatically generated">
              <a:extLst>
                <a:ext uri="{FF2B5EF4-FFF2-40B4-BE49-F238E27FC236}">
                  <a16:creationId xmlns:a16="http://schemas.microsoft.com/office/drawing/2014/main" id="{C0F82178-485D-9D4C-8D93-FC445CCB5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2653" y="4707058"/>
              <a:ext cx="629853" cy="816841"/>
            </a:xfrm>
            <a:prstGeom prst="rect">
              <a:avLst/>
            </a:prstGeom>
            <a:solidFill>
              <a:schemeClr val="bg1"/>
            </a:solidFill>
          </p:spPr>
        </p:pic>
        <p:pic>
          <p:nvPicPr>
            <p:cNvPr id="19" name="Picture 18" descr="A person holding a basketball&#10;&#10;Description automatically generated">
              <a:extLst>
                <a:ext uri="{FF2B5EF4-FFF2-40B4-BE49-F238E27FC236}">
                  <a16:creationId xmlns:a16="http://schemas.microsoft.com/office/drawing/2014/main" id="{2F7D0B8B-9C37-4342-ACEB-CD176CD95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2293" y="4879953"/>
              <a:ext cx="556768" cy="507071"/>
            </a:xfrm>
            <a:prstGeom prst="rect">
              <a:avLst/>
            </a:prstGeom>
          </p:spPr>
        </p:pic>
      </p:grpSp>
      <p:pic>
        <p:nvPicPr>
          <p:cNvPr id="25" name="Picture 24" descr="Text&#10;&#10;Description automatically generated with low confidence">
            <a:extLst>
              <a:ext uri="{FF2B5EF4-FFF2-40B4-BE49-F238E27FC236}">
                <a16:creationId xmlns:a16="http://schemas.microsoft.com/office/drawing/2014/main" id="{4B77CDE7-1BF6-CA4A-8CD5-ACAA7A0110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6042" y="4447380"/>
            <a:ext cx="646331" cy="646331"/>
          </a:xfrm>
          <a:prstGeom prst="rect">
            <a:avLst/>
          </a:prstGeom>
        </p:spPr>
      </p:pic>
      <p:sp>
        <p:nvSpPr>
          <p:cNvPr id="20" name="TextBox 19">
            <a:extLst>
              <a:ext uri="{FF2B5EF4-FFF2-40B4-BE49-F238E27FC236}">
                <a16:creationId xmlns:a16="http://schemas.microsoft.com/office/drawing/2014/main" id="{70F3E20F-EA2B-EB4E-B81A-177250D18B77}"/>
              </a:ext>
            </a:extLst>
          </p:cNvPr>
          <p:cNvSpPr txBox="1"/>
          <p:nvPr/>
        </p:nvSpPr>
        <p:spPr>
          <a:xfrm>
            <a:off x="3635558" y="4209873"/>
            <a:ext cx="707245" cy="307777"/>
          </a:xfrm>
          <a:prstGeom prst="rect">
            <a:avLst/>
          </a:prstGeom>
          <a:noFill/>
        </p:spPr>
        <p:txBody>
          <a:bodyPr wrap="none" rtlCol="0">
            <a:spAutoFit/>
          </a:bodyPr>
          <a:lstStyle/>
          <a:p>
            <a:r>
              <a:rPr lang="en-US" sz="1400" dirty="0"/>
              <a:t>Teams</a:t>
            </a:r>
          </a:p>
        </p:txBody>
      </p:sp>
      <p:pic>
        <p:nvPicPr>
          <p:cNvPr id="37" name="Picture 36" descr="Text&#10;&#10;Description automatically generated with low confidence">
            <a:extLst>
              <a:ext uri="{FF2B5EF4-FFF2-40B4-BE49-F238E27FC236}">
                <a16:creationId xmlns:a16="http://schemas.microsoft.com/office/drawing/2014/main" id="{9F943AD1-FCD6-9544-A392-3E62F40229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5177" y="4491428"/>
            <a:ext cx="646331" cy="646331"/>
          </a:xfrm>
          <a:prstGeom prst="rect">
            <a:avLst/>
          </a:prstGeom>
        </p:spPr>
      </p:pic>
      <p:sp>
        <p:nvSpPr>
          <p:cNvPr id="38" name="TextBox 37">
            <a:extLst>
              <a:ext uri="{FF2B5EF4-FFF2-40B4-BE49-F238E27FC236}">
                <a16:creationId xmlns:a16="http://schemas.microsoft.com/office/drawing/2014/main" id="{AEB7E1AE-A2C4-1544-88B5-0470F58B6D6B}"/>
              </a:ext>
            </a:extLst>
          </p:cNvPr>
          <p:cNvSpPr txBox="1"/>
          <p:nvPr/>
        </p:nvSpPr>
        <p:spPr>
          <a:xfrm>
            <a:off x="6636758" y="4262547"/>
            <a:ext cx="835485" cy="307777"/>
          </a:xfrm>
          <a:prstGeom prst="rect">
            <a:avLst/>
          </a:prstGeom>
          <a:noFill/>
        </p:spPr>
        <p:txBody>
          <a:bodyPr wrap="none" rtlCol="0">
            <a:spAutoFit/>
          </a:bodyPr>
          <a:lstStyle/>
          <a:p>
            <a:r>
              <a:rPr lang="en-US" sz="1400" dirty="0"/>
              <a:t>Coaches</a:t>
            </a:r>
          </a:p>
        </p:txBody>
      </p:sp>
      <p:grpSp>
        <p:nvGrpSpPr>
          <p:cNvPr id="72" name="Group 71">
            <a:extLst>
              <a:ext uri="{FF2B5EF4-FFF2-40B4-BE49-F238E27FC236}">
                <a16:creationId xmlns:a16="http://schemas.microsoft.com/office/drawing/2014/main" id="{D9C50596-5E37-5742-8CA2-F90198C6AB91}"/>
              </a:ext>
            </a:extLst>
          </p:cNvPr>
          <p:cNvGrpSpPr/>
          <p:nvPr/>
        </p:nvGrpSpPr>
        <p:grpSpPr>
          <a:xfrm>
            <a:off x="5185079" y="4888788"/>
            <a:ext cx="629853" cy="816841"/>
            <a:chOff x="4064489" y="4710744"/>
            <a:chExt cx="629853" cy="816841"/>
          </a:xfrm>
        </p:grpSpPr>
        <p:pic>
          <p:nvPicPr>
            <p:cNvPr id="35" name="Picture 34" descr="Icon&#10;&#10;Description automatically generated">
              <a:extLst>
                <a:ext uri="{FF2B5EF4-FFF2-40B4-BE49-F238E27FC236}">
                  <a16:creationId xmlns:a16="http://schemas.microsoft.com/office/drawing/2014/main" id="{F272FD7A-111D-EB42-AE9C-F66311521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489" y="4710744"/>
              <a:ext cx="629853" cy="816841"/>
            </a:xfrm>
            <a:prstGeom prst="rect">
              <a:avLst/>
            </a:prstGeom>
            <a:solidFill>
              <a:schemeClr val="bg1"/>
            </a:solidFill>
          </p:spPr>
        </p:pic>
        <p:pic>
          <p:nvPicPr>
            <p:cNvPr id="26" name="Picture 25" descr="Logo&#10;&#10;Description automatically generated">
              <a:extLst>
                <a:ext uri="{FF2B5EF4-FFF2-40B4-BE49-F238E27FC236}">
                  <a16:creationId xmlns:a16="http://schemas.microsoft.com/office/drawing/2014/main" id="{1F2D7953-E62D-F643-9146-854D7D90F5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3156" y="4928928"/>
              <a:ext cx="563907" cy="372831"/>
            </a:xfrm>
            <a:prstGeom prst="rect">
              <a:avLst/>
            </a:prstGeom>
          </p:spPr>
        </p:pic>
      </p:grpSp>
      <p:sp>
        <p:nvSpPr>
          <p:cNvPr id="87" name="Rectangle 86">
            <a:extLst>
              <a:ext uri="{FF2B5EF4-FFF2-40B4-BE49-F238E27FC236}">
                <a16:creationId xmlns:a16="http://schemas.microsoft.com/office/drawing/2014/main" id="{63C6541F-4E35-394E-B338-B8D576EADBFB}"/>
              </a:ext>
            </a:extLst>
          </p:cNvPr>
          <p:cNvSpPr/>
          <p:nvPr/>
        </p:nvSpPr>
        <p:spPr>
          <a:xfrm>
            <a:off x="841446" y="3818520"/>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Graph Encoder</a:t>
            </a:r>
          </a:p>
        </p:txBody>
      </p:sp>
      <p:grpSp>
        <p:nvGrpSpPr>
          <p:cNvPr id="12" name="Group 11">
            <a:extLst>
              <a:ext uri="{FF2B5EF4-FFF2-40B4-BE49-F238E27FC236}">
                <a16:creationId xmlns:a16="http://schemas.microsoft.com/office/drawing/2014/main" id="{4BA45FA3-5A99-A540-BD52-F71F20F9C105}"/>
              </a:ext>
            </a:extLst>
          </p:cNvPr>
          <p:cNvGrpSpPr/>
          <p:nvPr/>
        </p:nvGrpSpPr>
        <p:grpSpPr>
          <a:xfrm>
            <a:off x="917153" y="3444451"/>
            <a:ext cx="6488329" cy="246490"/>
            <a:chOff x="917153" y="3444451"/>
            <a:chExt cx="6488329" cy="246490"/>
          </a:xfrm>
        </p:grpSpPr>
        <p:grpSp>
          <p:nvGrpSpPr>
            <p:cNvPr id="88" name="Group 87">
              <a:extLst>
                <a:ext uri="{FF2B5EF4-FFF2-40B4-BE49-F238E27FC236}">
                  <a16:creationId xmlns:a16="http://schemas.microsoft.com/office/drawing/2014/main" id="{C1746DD9-189A-A84D-A369-017C9EDA9B15}"/>
                </a:ext>
              </a:extLst>
            </p:cNvPr>
            <p:cNvGrpSpPr/>
            <p:nvPr/>
          </p:nvGrpSpPr>
          <p:grpSpPr>
            <a:xfrm>
              <a:off x="917153" y="3444451"/>
              <a:ext cx="395640" cy="246490"/>
              <a:chOff x="1075006" y="3663165"/>
              <a:chExt cx="395640" cy="246490"/>
            </a:xfrm>
          </p:grpSpPr>
          <p:sp>
            <p:nvSpPr>
              <p:cNvPr id="89" name="Rectangle 88">
                <a:extLst>
                  <a:ext uri="{FF2B5EF4-FFF2-40B4-BE49-F238E27FC236}">
                    <a16:creationId xmlns:a16="http://schemas.microsoft.com/office/drawing/2014/main" id="{B3E05D81-4088-BC48-A0D2-06D95490353D}"/>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A30EE0E9-940B-0846-A502-92A79B91676A}"/>
                  </a:ext>
                </a:extLst>
              </p:cNvPr>
              <p:cNvSpPr/>
              <p:nvPr/>
            </p:nvSpPr>
            <p:spPr>
              <a:xfrm>
                <a:off x="1153510"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01EB79FD-8C2A-324C-B694-0A8786DFCB47}"/>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4BD2E54A-A9D7-A04E-A8EB-EBAE6FBF615F}"/>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FB468F64-FC69-5C49-AFE5-4C117486885A}"/>
                  </a:ext>
                </a:extLst>
              </p:cNvPr>
              <p:cNvSpPr/>
              <p:nvPr/>
            </p:nvSpPr>
            <p:spPr>
              <a:xfrm>
                <a:off x="1389024" y="3663165"/>
                <a:ext cx="81622" cy="24649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8D0C0937-F61A-0646-B37C-5F2160291E4E}"/>
                </a:ext>
              </a:extLst>
            </p:cNvPr>
            <p:cNvGrpSpPr/>
            <p:nvPr/>
          </p:nvGrpSpPr>
          <p:grpSpPr>
            <a:xfrm>
              <a:off x="3513655" y="3444451"/>
              <a:ext cx="395640" cy="246490"/>
              <a:chOff x="1075006" y="3663165"/>
              <a:chExt cx="395640" cy="246490"/>
            </a:xfrm>
          </p:grpSpPr>
          <p:sp>
            <p:nvSpPr>
              <p:cNvPr id="97" name="Rectangle 96">
                <a:extLst>
                  <a:ext uri="{FF2B5EF4-FFF2-40B4-BE49-F238E27FC236}">
                    <a16:creationId xmlns:a16="http://schemas.microsoft.com/office/drawing/2014/main" id="{EBEE0DBF-58DA-3B40-9F13-BF92020AE876}"/>
                  </a:ext>
                </a:extLst>
              </p:cNvPr>
              <p:cNvSpPr/>
              <p:nvPr/>
            </p:nvSpPr>
            <p:spPr>
              <a:xfrm>
                <a:off x="1075006" y="3663165"/>
                <a:ext cx="81622" cy="246490"/>
              </a:xfrm>
              <a:prstGeom prst="rect">
                <a:avLst/>
              </a:prstGeom>
              <a:solidFill>
                <a:srgbClr val="8F6F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1A4DEAB6-9256-CB4C-B4CA-B9434EC1499F}"/>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0F9A4888-E7AC-F040-AD7B-9537F0C86F10}"/>
                  </a:ext>
                </a:extLst>
              </p:cNvPr>
              <p:cNvSpPr/>
              <p:nvPr/>
            </p:nvSpPr>
            <p:spPr>
              <a:xfrm>
                <a:off x="123201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E6F9CAD1-EB51-F945-9986-8158B54CA691}"/>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AF1D94CE-6D1F-8B48-AF34-8EC6915B9213}"/>
                  </a:ext>
                </a:extLst>
              </p:cNvPr>
              <p:cNvSpPr/>
              <p:nvPr/>
            </p:nvSpPr>
            <p:spPr>
              <a:xfrm>
                <a:off x="1389024"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EF583BD5-B03F-444E-ADC1-7A017E5BC457}"/>
                </a:ext>
              </a:extLst>
            </p:cNvPr>
            <p:cNvGrpSpPr/>
            <p:nvPr/>
          </p:nvGrpSpPr>
          <p:grpSpPr>
            <a:xfrm>
              <a:off x="2398678" y="3444451"/>
              <a:ext cx="395640" cy="246490"/>
              <a:chOff x="1075006" y="3663165"/>
              <a:chExt cx="395640" cy="246490"/>
            </a:xfrm>
          </p:grpSpPr>
          <p:sp>
            <p:nvSpPr>
              <p:cNvPr id="103" name="Rectangle 102">
                <a:extLst>
                  <a:ext uri="{FF2B5EF4-FFF2-40B4-BE49-F238E27FC236}">
                    <a16:creationId xmlns:a16="http://schemas.microsoft.com/office/drawing/2014/main" id="{D950F761-9050-DD45-92CE-CE7E5E71F796}"/>
                  </a:ext>
                </a:extLst>
              </p:cNvPr>
              <p:cNvSpPr/>
              <p:nvPr/>
            </p:nvSpPr>
            <p:spPr>
              <a:xfrm>
                <a:off x="1075006"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0E7D20DC-C4AD-2243-935E-E037AF32342B}"/>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31F48DA8-8656-EB4C-9B59-06AE6D4EF707}"/>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2E39BD2-6F68-E94E-BAD3-78C5B43C51B2}"/>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F835A188-205B-9C4D-B39A-B5D7C40F324B}"/>
                  </a:ext>
                </a:extLst>
              </p:cNvPr>
              <p:cNvSpPr/>
              <p:nvPr/>
            </p:nvSpPr>
            <p:spPr>
              <a:xfrm>
                <a:off x="138902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FF8A7D25-D5D5-C246-9016-BFB1E6A402B1}"/>
                </a:ext>
              </a:extLst>
            </p:cNvPr>
            <p:cNvGrpSpPr/>
            <p:nvPr/>
          </p:nvGrpSpPr>
          <p:grpSpPr>
            <a:xfrm>
              <a:off x="4020512" y="3444451"/>
              <a:ext cx="395640" cy="246490"/>
              <a:chOff x="1075006" y="3663165"/>
              <a:chExt cx="395640" cy="246490"/>
            </a:xfrm>
          </p:grpSpPr>
          <p:sp>
            <p:nvSpPr>
              <p:cNvPr id="109" name="Rectangle 108">
                <a:extLst>
                  <a:ext uri="{FF2B5EF4-FFF2-40B4-BE49-F238E27FC236}">
                    <a16:creationId xmlns:a16="http://schemas.microsoft.com/office/drawing/2014/main" id="{2544A140-91F2-4943-BCCD-D8CAEFB89525}"/>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84B81CE-BCDF-0A42-A0F0-0D7122840585}"/>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89F8109C-7EC3-5D41-BB5D-36E9AF5CD462}"/>
                  </a:ext>
                </a:extLst>
              </p:cNvPr>
              <p:cNvSpPr/>
              <p:nvPr/>
            </p:nvSpPr>
            <p:spPr>
              <a:xfrm>
                <a:off x="123201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F767491-2338-7745-88BB-6AD9B63D0683}"/>
                  </a:ext>
                </a:extLst>
              </p:cNvPr>
              <p:cNvSpPr/>
              <p:nvPr/>
            </p:nvSpPr>
            <p:spPr>
              <a:xfrm>
                <a:off x="1310519"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027A0F77-FEF3-F340-85EF-AE870687C8EF}"/>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F6932BC8-0FCF-4440-8959-137CFCA4093B}"/>
                </a:ext>
              </a:extLst>
            </p:cNvPr>
            <p:cNvGrpSpPr/>
            <p:nvPr/>
          </p:nvGrpSpPr>
          <p:grpSpPr>
            <a:xfrm>
              <a:off x="5258810" y="3444451"/>
              <a:ext cx="395640" cy="246490"/>
              <a:chOff x="1075006" y="3663165"/>
              <a:chExt cx="395640" cy="246490"/>
            </a:xfrm>
          </p:grpSpPr>
          <p:sp>
            <p:nvSpPr>
              <p:cNvPr id="121" name="Rectangle 120">
                <a:extLst>
                  <a:ext uri="{FF2B5EF4-FFF2-40B4-BE49-F238E27FC236}">
                    <a16:creationId xmlns:a16="http://schemas.microsoft.com/office/drawing/2014/main" id="{C439438F-6FC3-DE4F-86E1-AE66DFEF95DF}"/>
                  </a:ext>
                </a:extLst>
              </p:cNvPr>
              <p:cNvSpPr/>
              <p:nvPr/>
            </p:nvSpPr>
            <p:spPr>
              <a:xfrm>
                <a:off x="1075006"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6A64F2BB-BC5D-E44A-BCD2-72AB2E4224F1}"/>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99B9AE5B-B538-4740-A07C-C693BB75B30E}"/>
                  </a:ext>
                </a:extLst>
              </p:cNvPr>
              <p:cNvSpPr/>
              <p:nvPr/>
            </p:nvSpPr>
            <p:spPr>
              <a:xfrm>
                <a:off x="123201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AC14AD0E-A68E-1749-AB5B-69D4E8B37C3C}"/>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8EED8ED5-C08D-ED43-BB09-5469E6AF8AF1}"/>
                  </a:ext>
                </a:extLst>
              </p:cNvPr>
              <p:cNvSpPr/>
              <p:nvPr/>
            </p:nvSpPr>
            <p:spPr>
              <a:xfrm>
                <a:off x="1389024"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6" name="Group 125">
              <a:extLst>
                <a:ext uri="{FF2B5EF4-FFF2-40B4-BE49-F238E27FC236}">
                  <a16:creationId xmlns:a16="http://schemas.microsoft.com/office/drawing/2014/main" id="{F35D91C4-8980-F74E-83BF-EFB8245B8EA3}"/>
                </a:ext>
              </a:extLst>
            </p:cNvPr>
            <p:cNvGrpSpPr/>
            <p:nvPr/>
          </p:nvGrpSpPr>
          <p:grpSpPr>
            <a:xfrm>
              <a:off x="6543914" y="3444451"/>
              <a:ext cx="395640" cy="246490"/>
              <a:chOff x="1075006" y="3663165"/>
              <a:chExt cx="395640" cy="246490"/>
            </a:xfrm>
          </p:grpSpPr>
          <p:sp>
            <p:nvSpPr>
              <p:cNvPr id="127" name="Rectangle 126">
                <a:extLst>
                  <a:ext uri="{FF2B5EF4-FFF2-40B4-BE49-F238E27FC236}">
                    <a16:creationId xmlns:a16="http://schemas.microsoft.com/office/drawing/2014/main" id="{26AE5840-4356-7849-B48B-6745C6D018F3}"/>
                  </a:ext>
                </a:extLst>
              </p:cNvPr>
              <p:cNvSpPr/>
              <p:nvPr/>
            </p:nvSpPr>
            <p:spPr>
              <a:xfrm>
                <a:off x="1075006"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DF3DA0AA-93D8-9944-B8FD-B15541ABD9FE}"/>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84A342A-F30A-5340-B479-36F05A4CFA5E}"/>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9A3C9E27-C459-E544-A8AA-2CE88DDA6984}"/>
                  </a:ext>
                </a:extLst>
              </p:cNvPr>
              <p:cNvSpPr/>
              <p:nvPr/>
            </p:nvSpPr>
            <p:spPr>
              <a:xfrm>
                <a:off x="1310519" y="3663165"/>
                <a:ext cx="81622" cy="24649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015B70A-125D-7947-A35D-04A99462EDC1}"/>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C15F4B0A-1B37-674D-89D6-21E38FC2F4C7}"/>
                </a:ext>
              </a:extLst>
            </p:cNvPr>
            <p:cNvGrpSpPr/>
            <p:nvPr/>
          </p:nvGrpSpPr>
          <p:grpSpPr>
            <a:xfrm>
              <a:off x="7009842" y="3444451"/>
              <a:ext cx="395640" cy="246490"/>
              <a:chOff x="1075006" y="3663165"/>
              <a:chExt cx="395640" cy="246490"/>
            </a:xfrm>
          </p:grpSpPr>
          <p:sp>
            <p:nvSpPr>
              <p:cNvPr id="136" name="Rectangle 135">
                <a:extLst>
                  <a:ext uri="{FF2B5EF4-FFF2-40B4-BE49-F238E27FC236}">
                    <a16:creationId xmlns:a16="http://schemas.microsoft.com/office/drawing/2014/main" id="{0A5574ED-CFB1-1942-80AD-450A5E0EC596}"/>
                  </a:ext>
                </a:extLst>
              </p:cNvPr>
              <p:cNvSpPr/>
              <p:nvPr/>
            </p:nvSpPr>
            <p:spPr>
              <a:xfrm>
                <a:off x="1075006"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786DA75D-E1E1-1043-B0E2-4EAEBEEEA5BD}"/>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CF3C997D-068F-754B-B15A-B37FEA2D7F54}"/>
                  </a:ext>
                </a:extLst>
              </p:cNvPr>
              <p:cNvSpPr/>
              <p:nvPr/>
            </p:nvSpPr>
            <p:spPr>
              <a:xfrm>
                <a:off x="1232014"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6BD95555-6638-CC43-9413-9CF54E8F7E1A}"/>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68CD348-CB6F-F149-9F4E-2577D1B7421A}"/>
                  </a:ext>
                </a:extLst>
              </p:cNvPr>
              <p:cNvSpPr/>
              <p:nvPr/>
            </p:nvSpPr>
            <p:spPr>
              <a:xfrm>
                <a:off x="138902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6" name="Rectangle 155">
            <a:extLst>
              <a:ext uri="{FF2B5EF4-FFF2-40B4-BE49-F238E27FC236}">
                <a16:creationId xmlns:a16="http://schemas.microsoft.com/office/drawing/2014/main" id="{3E124D0C-A1B6-A54E-B915-19CE259D7BF9}"/>
              </a:ext>
            </a:extLst>
          </p:cNvPr>
          <p:cNvSpPr/>
          <p:nvPr/>
        </p:nvSpPr>
        <p:spPr>
          <a:xfrm>
            <a:off x="835225" y="1706364"/>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BERT Encoder</a:t>
            </a:r>
          </a:p>
        </p:txBody>
      </p:sp>
      <p:cxnSp>
        <p:nvCxnSpPr>
          <p:cNvPr id="158" name="Straight Arrow Connector 157">
            <a:extLst>
              <a:ext uri="{FF2B5EF4-FFF2-40B4-BE49-F238E27FC236}">
                <a16:creationId xmlns:a16="http://schemas.microsoft.com/office/drawing/2014/main" id="{32772A84-1853-2D43-9715-D17C22254094}"/>
              </a:ext>
            </a:extLst>
          </p:cNvPr>
          <p:cNvCxnSpPr>
            <a:cxnSpLocks/>
            <a:stCxn id="168" idx="2"/>
            <a:endCxn id="162" idx="1"/>
          </p:cNvCxnSpPr>
          <p:nvPr/>
        </p:nvCxnSpPr>
        <p:spPr>
          <a:xfrm>
            <a:off x="4078581" y="2500122"/>
            <a:ext cx="1062231" cy="911801"/>
          </a:xfrm>
          <a:prstGeom prst="straightConnector1">
            <a:avLst/>
          </a:prstGeom>
          <a:ln>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77BD76CD-E304-D74A-94E2-212264328D96}"/>
              </a:ext>
            </a:extLst>
          </p:cNvPr>
          <p:cNvSpPr/>
          <p:nvPr/>
        </p:nvSpPr>
        <p:spPr>
          <a:xfrm>
            <a:off x="5006067" y="3346863"/>
            <a:ext cx="920095" cy="444260"/>
          </a:xfrm>
          <a:prstGeom prst="ellipse">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E37F2A19-D1C0-154F-AF49-5D8051CB0EAA}"/>
              </a:ext>
            </a:extLst>
          </p:cNvPr>
          <p:cNvSpPr/>
          <p:nvPr/>
        </p:nvSpPr>
        <p:spPr>
          <a:xfrm>
            <a:off x="5067363" y="2756960"/>
            <a:ext cx="2096414" cy="461665"/>
          </a:xfrm>
          <a:prstGeom prst="rect">
            <a:avLst/>
          </a:prstGeom>
        </p:spPr>
        <p:txBody>
          <a:bodyPr wrap="square">
            <a:spAutoFit/>
          </a:bodyPr>
          <a:lstStyle/>
          <a:p>
            <a:r>
              <a:rPr lang="en-US" sz="1200" dirty="0">
                <a:latin typeface="Arial" panose="020B0604020202020204" pitchFamily="34" charset="0"/>
              </a:rPr>
              <a:t>The Lakers play their home games at </a:t>
            </a:r>
            <a:r>
              <a:rPr lang="en-US" sz="1200" dirty="0">
                <a:solidFill>
                  <a:srgbClr val="7030A0"/>
                </a:solidFill>
                <a:latin typeface="Arial" panose="020B0604020202020204" pitchFamily="34" charset="0"/>
              </a:rPr>
              <a:t>Staples Center</a:t>
            </a:r>
            <a:endParaRPr lang="en-US" sz="1200" dirty="0"/>
          </a:p>
        </p:txBody>
      </p:sp>
      <p:grpSp>
        <p:nvGrpSpPr>
          <p:cNvPr id="165" name="Group 164">
            <a:extLst>
              <a:ext uri="{FF2B5EF4-FFF2-40B4-BE49-F238E27FC236}">
                <a16:creationId xmlns:a16="http://schemas.microsoft.com/office/drawing/2014/main" id="{6F9DF71B-D860-E848-81D6-B2C0F9442C16}"/>
              </a:ext>
            </a:extLst>
          </p:cNvPr>
          <p:cNvGrpSpPr/>
          <p:nvPr/>
        </p:nvGrpSpPr>
        <p:grpSpPr>
          <a:xfrm>
            <a:off x="3880762" y="2253632"/>
            <a:ext cx="395640" cy="246490"/>
            <a:chOff x="1075006" y="3663165"/>
            <a:chExt cx="395640" cy="246490"/>
          </a:xfrm>
        </p:grpSpPr>
        <p:sp>
          <p:nvSpPr>
            <p:cNvPr id="166" name="Rectangle 165">
              <a:extLst>
                <a:ext uri="{FF2B5EF4-FFF2-40B4-BE49-F238E27FC236}">
                  <a16:creationId xmlns:a16="http://schemas.microsoft.com/office/drawing/2014/main" id="{41673B7C-2BAF-6F46-9622-01709E8DC54B}"/>
                </a:ext>
              </a:extLst>
            </p:cNvPr>
            <p:cNvSpPr/>
            <p:nvPr/>
          </p:nvSpPr>
          <p:spPr>
            <a:xfrm>
              <a:off x="1075006"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1C0A412D-1658-E143-801F-7D73826E951A}"/>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A12DA767-763B-B044-94B0-61F3FECAC8DB}"/>
                </a:ext>
              </a:extLst>
            </p:cNvPr>
            <p:cNvSpPr/>
            <p:nvPr/>
          </p:nvSpPr>
          <p:spPr>
            <a:xfrm>
              <a:off x="123201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10F2C504-E075-AE48-8915-0659FB98CB13}"/>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9E52BB81-D948-834D-B46C-AD98F1CDB89D}"/>
                </a:ext>
              </a:extLst>
            </p:cNvPr>
            <p:cNvSpPr/>
            <p:nvPr/>
          </p:nvSpPr>
          <p:spPr>
            <a:xfrm>
              <a:off x="1389024" y="3663165"/>
              <a:ext cx="81622" cy="24649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6" name="TextBox 145">
            <a:extLst>
              <a:ext uri="{FF2B5EF4-FFF2-40B4-BE49-F238E27FC236}">
                <a16:creationId xmlns:a16="http://schemas.microsoft.com/office/drawing/2014/main" id="{8B0ACDF6-C40B-4442-8C59-58842F994977}"/>
              </a:ext>
            </a:extLst>
          </p:cNvPr>
          <p:cNvSpPr txBox="1"/>
          <p:nvPr/>
        </p:nvSpPr>
        <p:spPr>
          <a:xfrm>
            <a:off x="6636758" y="5238784"/>
            <a:ext cx="854721" cy="307777"/>
          </a:xfrm>
          <a:prstGeom prst="rect">
            <a:avLst/>
          </a:prstGeom>
          <a:noFill/>
        </p:spPr>
        <p:txBody>
          <a:bodyPr wrap="none" rtlCol="0">
            <a:spAutoFit/>
          </a:bodyPr>
          <a:lstStyle/>
          <a:p>
            <a:r>
              <a:rPr lang="en-US" sz="1400" dirty="0"/>
              <a:t>Stadium</a:t>
            </a:r>
          </a:p>
        </p:txBody>
      </p:sp>
      <p:pic>
        <p:nvPicPr>
          <p:cNvPr id="148" name="Picture 147" descr="Icon&#10;&#10;Description automatically generated">
            <a:extLst>
              <a:ext uri="{FF2B5EF4-FFF2-40B4-BE49-F238E27FC236}">
                <a16:creationId xmlns:a16="http://schemas.microsoft.com/office/drawing/2014/main" id="{54D30FDD-8DCA-5A4E-8F61-8DEFC3CE23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5726" y="5508934"/>
            <a:ext cx="629853" cy="816841"/>
          </a:xfrm>
          <a:prstGeom prst="rect">
            <a:avLst/>
          </a:prstGeom>
          <a:solidFill>
            <a:schemeClr val="bg1"/>
          </a:solidFill>
        </p:spPr>
      </p:pic>
      <p:pic>
        <p:nvPicPr>
          <p:cNvPr id="1028" name="Picture 4" descr="Stadium Icon of Colored Outline style - Available in SVG, PNG, EPS, AI &amp;  Icon fonts">
            <a:extLst>
              <a:ext uri="{FF2B5EF4-FFF2-40B4-BE49-F238E27FC236}">
                <a16:creationId xmlns:a16="http://schemas.microsoft.com/office/drawing/2014/main" id="{57C98C52-7BE8-A946-A785-7160E457B8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8140" y="5776995"/>
            <a:ext cx="438026" cy="43802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66BF38A-BDF2-1F49-B270-1FD3B9D0DDCA}"/>
              </a:ext>
            </a:extLst>
          </p:cNvPr>
          <p:cNvGrpSpPr/>
          <p:nvPr/>
        </p:nvGrpSpPr>
        <p:grpSpPr>
          <a:xfrm>
            <a:off x="1510579" y="4770546"/>
            <a:ext cx="5225147" cy="1148236"/>
            <a:chOff x="1510579" y="4770546"/>
            <a:chExt cx="5225147" cy="1148236"/>
          </a:xfrm>
        </p:grpSpPr>
        <p:cxnSp>
          <p:nvCxnSpPr>
            <p:cNvPr id="32" name="Straight Arrow Connector 31">
              <a:extLst>
                <a:ext uri="{FF2B5EF4-FFF2-40B4-BE49-F238E27FC236}">
                  <a16:creationId xmlns:a16="http://schemas.microsoft.com/office/drawing/2014/main" id="{8F05BE00-B09D-6B4E-9386-BAFBAA82ECCF}"/>
                </a:ext>
              </a:extLst>
            </p:cNvPr>
            <p:cNvCxnSpPr>
              <a:cxnSpLocks/>
              <a:stCxn id="9" idx="1"/>
              <a:endCxn id="19" idx="3"/>
            </p:cNvCxnSpPr>
            <p:nvPr/>
          </p:nvCxnSpPr>
          <p:spPr>
            <a:xfrm flipH="1" flipV="1">
              <a:off x="2893830" y="5297210"/>
              <a:ext cx="769537" cy="621572"/>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5627A93-94E2-F24D-BDE6-C42D4ADC9707}"/>
                </a:ext>
              </a:extLst>
            </p:cNvPr>
            <p:cNvCxnSpPr>
              <a:cxnSpLocks/>
              <a:stCxn id="13" idx="3"/>
              <a:endCxn id="7" idx="1"/>
            </p:cNvCxnSpPr>
            <p:nvPr/>
          </p:nvCxnSpPr>
          <p:spPr>
            <a:xfrm>
              <a:off x="1510579" y="5279199"/>
              <a:ext cx="776843" cy="1"/>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6BC450D-D058-4446-AB77-DFC90D43852F}"/>
                </a:ext>
              </a:extLst>
            </p:cNvPr>
            <p:cNvCxnSpPr>
              <a:cxnSpLocks/>
              <a:stCxn id="25" idx="1"/>
              <a:endCxn id="19" idx="3"/>
            </p:cNvCxnSpPr>
            <p:nvPr/>
          </p:nvCxnSpPr>
          <p:spPr>
            <a:xfrm flipH="1">
              <a:off x="2893830" y="4770546"/>
              <a:ext cx="762212" cy="526664"/>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462DDCB-8C4F-6E4E-87B6-D1028D1A0D7C}"/>
                </a:ext>
              </a:extLst>
            </p:cNvPr>
            <p:cNvCxnSpPr>
              <a:cxnSpLocks/>
              <a:stCxn id="35" idx="1"/>
              <a:endCxn id="19" idx="3"/>
            </p:cNvCxnSpPr>
            <p:nvPr/>
          </p:nvCxnSpPr>
          <p:spPr>
            <a:xfrm flipH="1">
              <a:off x="2893830" y="5297209"/>
              <a:ext cx="2291249" cy="1"/>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A2D2B83-F4F2-F446-AA9F-67242B449775}"/>
                </a:ext>
              </a:extLst>
            </p:cNvPr>
            <p:cNvCxnSpPr>
              <a:cxnSpLocks/>
              <a:stCxn id="25" idx="3"/>
              <a:endCxn id="35" idx="1"/>
            </p:cNvCxnSpPr>
            <p:nvPr/>
          </p:nvCxnSpPr>
          <p:spPr>
            <a:xfrm>
              <a:off x="4302373" y="4770546"/>
              <a:ext cx="882706" cy="526663"/>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7014A29-1ADF-4B4A-8BAE-AC4AC0705135}"/>
                </a:ext>
              </a:extLst>
            </p:cNvPr>
            <p:cNvCxnSpPr>
              <a:cxnSpLocks/>
              <a:stCxn id="37" idx="1"/>
              <a:endCxn id="26" idx="3"/>
            </p:cNvCxnSpPr>
            <p:nvPr/>
          </p:nvCxnSpPr>
          <p:spPr>
            <a:xfrm flipH="1">
              <a:off x="5797653" y="4814594"/>
              <a:ext cx="917524" cy="478794"/>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172430B-68EE-4940-B626-8037EC2F7E0F}"/>
                </a:ext>
              </a:extLst>
            </p:cNvPr>
            <p:cNvCxnSpPr>
              <a:cxnSpLocks/>
              <a:stCxn id="9" idx="3"/>
              <a:endCxn id="35" idx="1"/>
            </p:cNvCxnSpPr>
            <p:nvPr/>
          </p:nvCxnSpPr>
          <p:spPr>
            <a:xfrm flipV="1">
              <a:off x="4293220" y="5297209"/>
              <a:ext cx="891859" cy="621573"/>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E12A9251-283C-EB4C-8EB4-CCDE01FABE9F}"/>
                </a:ext>
              </a:extLst>
            </p:cNvPr>
            <p:cNvCxnSpPr>
              <a:cxnSpLocks/>
              <a:stCxn id="148" idx="1"/>
              <a:endCxn id="26" idx="3"/>
            </p:cNvCxnSpPr>
            <p:nvPr/>
          </p:nvCxnSpPr>
          <p:spPr>
            <a:xfrm flipH="1" flipV="1">
              <a:off x="5797653" y="5293388"/>
              <a:ext cx="938073" cy="623967"/>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BCF5FAE-115C-9049-9E56-B8A0588188FD}"/>
                </a:ext>
              </a:extLst>
            </p:cNvPr>
            <p:cNvCxnSpPr>
              <a:cxnSpLocks/>
              <a:stCxn id="9" idx="0"/>
              <a:endCxn id="25" idx="2"/>
            </p:cNvCxnSpPr>
            <p:nvPr/>
          </p:nvCxnSpPr>
          <p:spPr>
            <a:xfrm flipV="1">
              <a:off x="3978294" y="5093711"/>
              <a:ext cx="914" cy="416650"/>
            </a:xfrm>
            <a:prstGeom prst="straightConnector1">
              <a:avLst/>
            </a:prstGeom>
            <a:ln>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FC8BBB40-936A-C248-B6FE-31A4F2C8EBCE}"/>
              </a:ext>
            </a:extLst>
          </p:cNvPr>
          <p:cNvSpPr txBox="1"/>
          <p:nvPr/>
        </p:nvSpPr>
        <p:spPr>
          <a:xfrm rot="1841831">
            <a:off x="4457158" y="4757983"/>
            <a:ext cx="708848" cy="261610"/>
          </a:xfrm>
          <a:prstGeom prst="rect">
            <a:avLst/>
          </a:prstGeom>
          <a:noFill/>
        </p:spPr>
        <p:txBody>
          <a:bodyPr wrap="none" rtlCol="0">
            <a:spAutoFit/>
          </a:bodyPr>
          <a:lstStyle/>
          <a:p>
            <a:r>
              <a:rPr lang="en-US" sz="1100" dirty="0"/>
              <a:t>2019-20</a:t>
            </a:r>
          </a:p>
        </p:txBody>
      </p:sp>
      <p:sp>
        <p:nvSpPr>
          <p:cNvPr id="95" name="TextBox 94">
            <a:extLst>
              <a:ext uri="{FF2B5EF4-FFF2-40B4-BE49-F238E27FC236}">
                <a16:creationId xmlns:a16="http://schemas.microsoft.com/office/drawing/2014/main" id="{13633F2C-B224-8040-A487-F48386BCF8E7}"/>
              </a:ext>
            </a:extLst>
          </p:cNvPr>
          <p:cNvSpPr txBox="1"/>
          <p:nvPr/>
        </p:nvSpPr>
        <p:spPr>
          <a:xfrm rot="19380937">
            <a:off x="4382265" y="5602673"/>
            <a:ext cx="899605" cy="430887"/>
          </a:xfrm>
          <a:prstGeom prst="rect">
            <a:avLst/>
          </a:prstGeom>
          <a:noFill/>
        </p:spPr>
        <p:txBody>
          <a:bodyPr wrap="none" rtlCol="0">
            <a:spAutoFit/>
          </a:bodyPr>
          <a:lstStyle/>
          <a:p>
            <a:r>
              <a:rPr lang="en-US" sz="1100" dirty="0"/>
              <a:t>COVD</a:t>
            </a:r>
          </a:p>
          <a:p>
            <a:r>
              <a:rPr lang="en-US" sz="1100" dirty="0"/>
              <a:t>Suspension</a:t>
            </a:r>
          </a:p>
        </p:txBody>
      </p:sp>
      <p:sp>
        <p:nvSpPr>
          <p:cNvPr id="114" name="TextBox 113">
            <a:extLst>
              <a:ext uri="{FF2B5EF4-FFF2-40B4-BE49-F238E27FC236}">
                <a16:creationId xmlns:a16="http://schemas.microsoft.com/office/drawing/2014/main" id="{15B942C5-427B-EC4B-9793-6DFFDB9E24B9}"/>
              </a:ext>
            </a:extLst>
          </p:cNvPr>
          <p:cNvSpPr txBox="1"/>
          <p:nvPr/>
        </p:nvSpPr>
        <p:spPr>
          <a:xfrm rot="1907412">
            <a:off x="5870930" y="5587575"/>
            <a:ext cx="631904" cy="261610"/>
          </a:xfrm>
          <a:prstGeom prst="rect">
            <a:avLst/>
          </a:prstGeom>
          <a:noFill/>
        </p:spPr>
        <p:txBody>
          <a:bodyPr wrap="none" rtlCol="0">
            <a:spAutoFit/>
          </a:bodyPr>
          <a:lstStyle/>
          <a:p>
            <a:r>
              <a:rPr lang="en-US" sz="1100" dirty="0"/>
              <a:t>Staples</a:t>
            </a:r>
          </a:p>
        </p:txBody>
      </p:sp>
      <p:sp>
        <p:nvSpPr>
          <p:cNvPr id="115" name="TextBox 114">
            <a:extLst>
              <a:ext uri="{FF2B5EF4-FFF2-40B4-BE49-F238E27FC236}">
                <a16:creationId xmlns:a16="http://schemas.microsoft.com/office/drawing/2014/main" id="{1372CB27-90D1-B546-89EA-19F9547F77F2}"/>
              </a:ext>
            </a:extLst>
          </p:cNvPr>
          <p:cNvSpPr txBox="1"/>
          <p:nvPr/>
        </p:nvSpPr>
        <p:spPr>
          <a:xfrm rot="19732742">
            <a:off x="5940632" y="4798282"/>
            <a:ext cx="556563" cy="261610"/>
          </a:xfrm>
          <a:prstGeom prst="rect">
            <a:avLst/>
          </a:prstGeom>
          <a:noFill/>
        </p:spPr>
        <p:txBody>
          <a:bodyPr wrap="none" rtlCol="0">
            <a:spAutoFit/>
          </a:bodyPr>
          <a:lstStyle/>
          <a:p>
            <a:r>
              <a:rPr lang="en-US" sz="1100" dirty="0"/>
              <a:t>Frank</a:t>
            </a:r>
          </a:p>
        </p:txBody>
      </p:sp>
      <p:sp>
        <p:nvSpPr>
          <p:cNvPr id="94" name="Up Arrow 93">
            <a:extLst>
              <a:ext uri="{FF2B5EF4-FFF2-40B4-BE49-F238E27FC236}">
                <a16:creationId xmlns:a16="http://schemas.microsoft.com/office/drawing/2014/main" id="{737E9D89-9792-1748-BE34-DDFD516A3BDE}"/>
              </a:ext>
            </a:extLst>
          </p:cNvPr>
          <p:cNvSpPr/>
          <p:nvPr/>
        </p:nvSpPr>
        <p:spPr>
          <a:xfrm>
            <a:off x="5325169" y="4453653"/>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36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blinds(horizontal)">
                                      <p:cBhvr>
                                        <p:cTn id="12" dur="500"/>
                                        <p:tgtEl>
                                          <p:spTgt spid="87"/>
                                        </p:tgtEl>
                                      </p:cBhvr>
                                    </p:animEffect>
                                  </p:childTnLst>
                                </p:cTn>
                              </p:par>
                              <p:par>
                                <p:cTn id="13" presetID="3" presetClass="entr" presetSubtype="1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blinds(horizontal)">
                                      <p:cBhvr>
                                        <p:cTn id="23" dur="500"/>
                                        <p:tgtEl>
                                          <p:spTgt spid="9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5"/>
                                        </p:tgtEl>
                                        <p:attrNameLst>
                                          <p:attrName>style.visibility</p:attrName>
                                        </p:attrNameLst>
                                      </p:cBhvr>
                                      <p:to>
                                        <p:strVal val="visible"/>
                                      </p:to>
                                    </p:set>
                                    <p:animEffect transition="in" filter="blinds(horizontal)">
                                      <p:cBhvr>
                                        <p:cTn id="26" dur="500"/>
                                        <p:tgtEl>
                                          <p:spTgt spid="11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14"/>
                                        </p:tgtEl>
                                        <p:attrNameLst>
                                          <p:attrName>style.visibility</p:attrName>
                                        </p:attrNameLst>
                                      </p:cBhvr>
                                      <p:to>
                                        <p:strVal val="visible"/>
                                      </p:to>
                                    </p:set>
                                    <p:animEffect transition="in" filter="blinds(horizontal)">
                                      <p:cBhvr>
                                        <p:cTn id="29" dur="500"/>
                                        <p:tgtEl>
                                          <p:spTgt spid="11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blinds(horizontal)">
                                      <p:cBhvr>
                                        <p:cTn id="32" dur="500"/>
                                        <p:tgtEl>
                                          <p:spTgt spid="9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58"/>
                                        </p:tgtEl>
                                        <p:attrNameLst>
                                          <p:attrName>style.visibility</p:attrName>
                                        </p:attrNameLst>
                                      </p:cBhvr>
                                      <p:to>
                                        <p:strVal val="visible"/>
                                      </p:to>
                                    </p:set>
                                    <p:animEffect transition="in" filter="blinds(horizontal)">
                                      <p:cBhvr>
                                        <p:cTn id="37" dur="500"/>
                                        <p:tgtEl>
                                          <p:spTgt spid="15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62"/>
                                        </p:tgtEl>
                                        <p:attrNameLst>
                                          <p:attrName>style.visibility</p:attrName>
                                        </p:attrNameLst>
                                      </p:cBhvr>
                                      <p:to>
                                        <p:strVal val="visible"/>
                                      </p:to>
                                    </p:set>
                                    <p:animEffect transition="in" filter="blinds(horizontal)">
                                      <p:cBhvr>
                                        <p:cTn id="40" dur="500"/>
                                        <p:tgtEl>
                                          <p:spTgt spid="162"/>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64"/>
                                        </p:tgtEl>
                                        <p:attrNameLst>
                                          <p:attrName>style.visibility</p:attrName>
                                        </p:attrNameLst>
                                      </p:cBhvr>
                                      <p:to>
                                        <p:strVal val="visible"/>
                                      </p:to>
                                    </p:set>
                                    <p:animEffect transition="in" filter="blinds(horizontal)">
                                      <p:cBhvr>
                                        <p:cTn id="43"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62" grpId="0" animBg="1"/>
      <p:bldP spid="164" grpId="0"/>
      <p:bldP spid="10" grpId="0"/>
      <p:bldP spid="95" grpId="0"/>
      <p:bldP spid="114" grpId="0"/>
      <p:bldP spid="115" grpId="0"/>
      <p:bldP spid="9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3A7C-3778-C845-96E8-82E02F26D4E6}"/>
              </a:ext>
            </a:extLst>
          </p:cNvPr>
          <p:cNvSpPr>
            <a:spLocks noGrp="1"/>
          </p:cNvSpPr>
          <p:nvPr>
            <p:ph type="title"/>
          </p:nvPr>
        </p:nvSpPr>
        <p:spPr/>
        <p:txBody>
          <a:bodyPr/>
          <a:lstStyle/>
          <a:p>
            <a:r>
              <a:rPr lang="en-US" dirty="0"/>
              <a:t>Full-Attention Reader [Baseline]</a:t>
            </a:r>
          </a:p>
        </p:txBody>
      </p:sp>
      <p:sp>
        <p:nvSpPr>
          <p:cNvPr id="4" name="Slide Number Placeholder 3">
            <a:extLst>
              <a:ext uri="{FF2B5EF4-FFF2-40B4-BE49-F238E27FC236}">
                <a16:creationId xmlns:a16="http://schemas.microsoft.com/office/drawing/2014/main" id="{40EF9D2A-CFFB-B64D-B094-C973B286FD95}"/>
              </a:ext>
            </a:extLst>
          </p:cNvPr>
          <p:cNvSpPr>
            <a:spLocks noGrp="1"/>
          </p:cNvSpPr>
          <p:nvPr>
            <p:ph type="sldNum" sz="quarter" idx="12"/>
          </p:nvPr>
        </p:nvSpPr>
        <p:spPr/>
        <p:txBody>
          <a:bodyPr/>
          <a:lstStyle/>
          <a:p>
            <a:fld id="{4FAB73BC-B049-4115-A692-8D63A059BFB8}" type="slidenum">
              <a:rPr lang="en-US" smtClean="0"/>
              <a:t>32</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714446-CC66-054C-A923-C7DBA10EFDAE}"/>
                  </a:ext>
                </a:extLst>
              </p:cNvPr>
              <p:cNvSpPr txBox="1"/>
              <p:nvPr/>
            </p:nvSpPr>
            <p:spPr>
              <a:xfrm>
                <a:off x="3349163" y="4688710"/>
                <a:ext cx="1980156"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𝐾</m:t>
                      </m:r>
                      <m:acc>
                        <m:accPr>
                          <m:chr m:val="̅"/>
                          <m:ctrlPr>
                            <a:rPr lang="en-US" i="1">
                              <a:latin typeface="Cambria Math" panose="02040503050406030204" pitchFamily="18" charset="0"/>
                            </a:rPr>
                          </m:ctrlPr>
                        </m:accPr>
                        <m:e>
                          <m:r>
                            <a:rPr lang="en-US" i="1">
                              <a:latin typeface="Cambria Math" panose="02040503050406030204" pitchFamily="18" charset="0"/>
                            </a:rPr>
                            <m:t>𝐵</m:t>
                          </m:r>
                        </m:e>
                      </m:acc>
                      <m:r>
                        <a:rPr lang="en-US" b="0" i="1" smtClean="0">
                          <a:latin typeface="Cambria Math" panose="02040503050406030204" pitchFamily="18" charset="0"/>
                        </a:rPr>
                        <m:t>&gt;4000</m:t>
                      </m:r>
                    </m:oMath>
                  </m:oMathPara>
                </a14:m>
                <a:endParaRPr lang="en-US" dirty="0"/>
              </a:p>
            </p:txBody>
          </p:sp>
        </mc:Choice>
        <mc:Fallback xmlns="">
          <p:sp>
            <p:nvSpPr>
              <p:cNvPr id="8" name="TextBox 7">
                <a:extLst>
                  <a:ext uri="{FF2B5EF4-FFF2-40B4-BE49-F238E27FC236}">
                    <a16:creationId xmlns:a16="http://schemas.microsoft.com/office/drawing/2014/main" id="{6B714446-CC66-054C-A923-C7DBA10EFDAE}"/>
                  </a:ext>
                </a:extLst>
              </p:cNvPr>
              <p:cNvSpPr txBox="1">
                <a:spLocks noRot="1" noChangeAspect="1" noMove="1" noResize="1" noEditPoints="1" noAdjustHandles="1" noChangeArrowheads="1" noChangeShapeType="1" noTextEdit="1"/>
              </p:cNvSpPr>
              <p:nvPr/>
            </p:nvSpPr>
            <p:spPr>
              <a:xfrm>
                <a:off x="3349163" y="4688710"/>
                <a:ext cx="198015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10D0E95-33EF-BE4B-8DC4-EECEEE2E2453}"/>
                  </a:ext>
                </a:extLst>
              </p:cNvPr>
              <p:cNvSpPr/>
              <p:nvPr/>
            </p:nvSpPr>
            <p:spPr>
              <a:xfrm>
                <a:off x="620016" y="5689275"/>
                <a:ext cx="3743910" cy="646331"/>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𝐾</m:t>
                    </m:r>
                    <m:r>
                      <a:rPr lang="en-US" i="1" smtClean="0">
                        <a:latin typeface="Cambria Math" panose="02040503050406030204" pitchFamily="18" charset="0"/>
                      </a:rPr>
                      <m:t>=50</m:t>
                    </m:r>
                  </m:oMath>
                </a14:m>
                <a:r>
                  <a:rPr lang="en-US" dirty="0"/>
                  <a:t>: number of retrieved block </a:t>
                </a:r>
              </a:p>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𝐵</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96</m:t>
                    </m:r>
                  </m:oMath>
                </a14:m>
                <a:r>
                  <a:rPr lang="en-US" dirty="0"/>
                  <a:t>: Average Length per block</a:t>
                </a:r>
              </a:p>
            </p:txBody>
          </p:sp>
        </mc:Choice>
        <mc:Fallback xmlns="">
          <p:sp>
            <p:nvSpPr>
              <p:cNvPr id="3" name="Rectangle 2">
                <a:extLst>
                  <a:ext uri="{FF2B5EF4-FFF2-40B4-BE49-F238E27FC236}">
                    <a16:creationId xmlns:a16="http://schemas.microsoft.com/office/drawing/2014/main" id="{710D0E95-33EF-BE4B-8DC4-EECEEE2E2453}"/>
                  </a:ext>
                </a:extLst>
              </p:cNvPr>
              <p:cNvSpPr>
                <a:spLocks noRot="1" noChangeAspect="1" noMove="1" noResize="1" noEditPoints="1" noAdjustHandles="1" noChangeArrowheads="1" noChangeShapeType="1" noTextEdit="1"/>
              </p:cNvSpPr>
              <p:nvPr/>
            </p:nvSpPr>
            <p:spPr>
              <a:xfrm>
                <a:off x="620016" y="5689275"/>
                <a:ext cx="3743910" cy="646331"/>
              </a:xfrm>
              <a:prstGeom prst="rect">
                <a:avLst/>
              </a:prstGeom>
              <a:blipFill>
                <a:blip r:embed="rId4"/>
                <a:stretch>
                  <a:fillRect t="-3846"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BF79CB51-B228-9447-B213-18140448016A}"/>
                  </a:ext>
                </a:extLst>
              </p:cNvPr>
              <p:cNvSpPr txBox="1"/>
              <p:nvPr/>
            </p:nvSpPr>
            <p:spPr>
              <a:xfrm>
                <a:off x="6101280" y="2150360"/>
                <a:ext cx="1824474" cy="553998"/>
              </a:xfrm>
              <a:prstGeom prst="rect">
                <a:avLst/>
              </a:prstGeom>
              <a:noFill/>
            </p:spPr>
            <p:txBody>
              <a:bodyPr wrap="none" lIns="0" tIns="0" rIns="0" bIns="0" rtlCol="0">
                <a:spAutoFit/>
              </a:bodyPr>
              <a:lstStyle/>
              <a:p>
                <a:pPr algn="ctr"/>
                <a:r>
                  <a:rPr lang="en-US" b="0" dirty="0">
                    <a:latin typeface="Cambria Math" panose="02040503050406030204" pitchFamily="18" charset="0"/>
                    <a:ea typeface="Cambria Math" panose="02040503050406030204" pitchFamily="18" charset="0"/>
                  </a:rPr>
                  <a:t>Complexity: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𝐿</m:t>
                              </m:r>
                            </m:e>
                            <m:sup>
                              <m:r>
                                <a:rPr lang="en-US" b="0" i="1" smtClean="0">
                                  <a:latin typeface="Cambria Math" panose="02040503050406030204" pitchFamily="18" charset="0"/>
                                  <a:ea typeface="Cambria Math" panose="02040503050406030204" pitchFamily="18" charset="0"/>
                                </a:rPr>
                                <m:t>2</m:t>
                              </m:r>
                            </m:sup>
                          </m:sSup>
                        </m:e>
                      </m:d>
                      <m:r>
                        <a:rPr lang="en-US" b="0" i="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𝐾</m:t>
                              </m:r>
                            </m:e>
                            <m:sup>
                              <m:r>
                                <a:rPr lang="en-US" i="1">
                                  <a:latin typeface="Cambria Math" panose="02040503050406030204" pitchFamily="18" charset="0"/>
                                  <a:ea typeface="Cambria Math" panose="02040503050406030204" pitchFamily="18" charset="0"/>
                                </a:rPr>
                                <m:t>2</m:t>
                              </m:r>
                            </m:sup>
                          </m:sSup>
                          <m:sSup>
                            <m:sSupPr>
                              <m:ctrlPr>
                                <a:rPr lang="en-US" i="1" smtClean="0">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𝐵</m:t>
                                  </m:r>
                                </m:e>
                              </m:acc>
                            </m:e>
                            <m:sup>
                              <m:r>
                                <a:rPr lang="en-US" b="0" i="1" smtClean="0">
                                  <a:latin typeface="Cambria Math" panose="02040503050406030204" pitchFamily="18" charset="0"/>
                                  <a:ea typeface="Cambria Math" panose="02040503050406030204" pitchFamily="18" charset="0"/>
                                </a:rPr>
                                <m:t>2</m:t>
                              </m:r>
                            </m:sup>
                          </m:sSup>
                        </m:e>
                      </m:d>
                    </m:oMath>
                  </m:oMathPara>
                </a14:m>
                <a:endParaRPr lang="en-US" dirty="0"/>
              </a:p>
            </p:txBody>
          </p:sp>
        </mc:Choice>
        <mc:Fallback xmlns="">
          <p:sp>
            <p:nvSpPr>
              <p:cNvPr id="177" name="TextBox 176">
                <a:extLst>
                  <a:ext uri="{FF2B5EF4-FFF2-40B4-BE49-F238E27FC236}">
                    <a16:creationId xmlns:a16="http://schemas.microsoft.com/office/drawing/2014/main" id="{BF79CB51-B228-9447-B213-18140448016A}"/>
                  </a:ext>
                </a:extLst>
              </p:cNvPr>
              <p:cNvSpPr txBox="1">
                <a:spLocks noRot="1" noChangeAspect="1" noMove="1" noResize="1" noEditPoints="1" noAdjustHandles="1" noChangeArrowheads="1" noChangeShapeType="1" noTextEdit="1"/>
              </p:cNvSpPr>
              <p:nvPr/>
            </p:nvSpPr>
            <p:spPr>
              <a:xfrm>
                <a:off x="6101280" y="2150360"/>
                <a:ext cx="1824474" cy="553998"/>
              </a:xfrm>
              <a:prstGeom prst="rect">
                <a:avLst/>
              </a:prstGeom>
              <a:blipFill>
                <a:blip r:embed="rId5"/>
                <a:stretch>
                  <a:fillRect l="-2083" t="-13333" b="-2222"/>
                </a:stretch>
              </a:blipFill>
            </p:spPr>
            <p:txBody>
              <a:bodyPr/>
              <a:lstStyle/>
              <a:p>
                <a:r>
                  <a:rPr lang="en-US">
                    <a:noFill/>
                  </a:rPr>
                  <a:t> </a:t>
                </a:r>
              </a:p>
            </p:txBody>
          </p:sp>
        </mc:Fallback>
      </mc:AlternateContent>
      <p:sp>
        <p:nvSpPr>
          <p:cNvPr id="211" name="Right Arrow 210">
            <a:extLst>
              <a:ext uri="{FF2B5EF4-FFF2-40B4-BE49-F238E27FC236}">
                <a16:creationId xmlns:a16="http://schemas.microsoft.com/office/drawing/2014/main" id="{88D2A4FB-4094-6544-9092-F7B4F48EA827}"/>
              </a:ext>
            </a:extLst>
          </p:cNvPr>
          <p:cNvSpPr/>
          <p:nvPr/>
        </p:nvSpPr>
        <p:spPr>
          <a:xfrm rot="16200000">
            <a:off x="4236709" y="3327531"/>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0" name="Group 1029">
            <a:extLst>
              <a:ext uri="{FF2B5EF4-FFF2-40B4-BE49-F238E27FC236}">
                <a16:creationId xmlns:a16="http://schemas.microsoft.com/office/drawing/2014/main" id="{E652F337-1B81-5546-89CC-B67E8C06622F}"/>
              </a:ext>
            </a:extLst>
          </p:cNvPr>
          <p:cNvGrpSpPr/>
          <p:nvPr/>
        </p:nvGrpSpPr>
        <p:grpSpPr>
          <a:xfrm>
            <a:off x="3090490" y="1093949"/>
            <a:ext cx="2451141" cy="2165619"/>
            <a:chOff x="3086879" y="1185337"/>
            <a:chExt cx="2451141" cy="2165619"/>
          </a:xfrm>
        </p:grpSpPr>
        <p:sp>
          <p:nvSpPr>
            <p:cNvPr id="69" name="Oval 68">
              <a:extLst>
                <a:ext uri="{FF2B5EF4-FFF2-40B4-BE49-F238E27FC236}">
                  <a16:creationId xmlns:a16="http://schemas.microsoft.com/office/drawing/2014/main" id="{3D7B0E2D-5C01-2F42-8BF0-7E6ABEEE1480}"/>
                </a:ext>
              </a:extLst>
            </p:cNvPr>
            <p:cNvSpPr/>
            <p:nvPr/>
          </p:nvSpPr>
          <p:spPr>
            <a:xfrm>
              <a:off x="3090387"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1A07A94D-2997-C54B-B0A6-BB07541CE6FE}"/>
                </a:ext>
              </a:extLst>
            </p:cNvPr>
            <p:cNvSpPr/>
            <p:nvPr/>
          </p:nvSpPr>
          <p:spPr>
            <a:xfrm>
              <a:off x="3517278"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723907C-EC9E-CD4F-8F94-8BD53E1AA47F}"/>
                </a:ext>
              </a:extLst>
            </p:cNvPr>
            <p:cNvSpPr/>
            <p:nvPr/>
          </p:nvSpPr>
          <p:spPr>
            <a:xfrm>
              <a:off x="3957960"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6979496-591E-F447-83B3-F6056095D3DB}"/>
                </a:ext>
              </a:extLst>
            </p:cNvPr>
            <p:cNvSpPr/>
            <p:nvPr/>
          </p:nvSpPr>
          <p:spPr>
            <a:xfrm>
              <a:off x="4395386"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3F0C23C7-DD5A-6145-9131-B5EEE667803C}"/>
                </a:ext>
              </a:extLst>
            </p:cNvPr>
            <p:cNvSpPr/>
            <p:nvPr/>
          </p:nvSpPr>
          <p:spPr>
            <a:xfrm>
              <a:off x="4839700"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42AB59D-A9C1-0849-BABF-CF71EAA2BAE7}"/>
                </a:ext>
              </a:extLst>
            </p:cNvPr>
            <p:cNvSpPr/>
            <p:nvPr/>
          </p:nvSpPr>
          <p:spPr>
            <a:xfrm>
              <a:off x="5276455"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51C9F0D-147E-B14D-8BF2-747E8A084D95}"/>
                </a:ext>
              </a:extLst>
            </p:cNvPr>
            <p:cNvSpPr/>
            <p:nvPr/>
          </p:nvSpPr>
          <p:spPr>
            <a:xfrm>
              <a:off x="3086879"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87440D6E-3AE4-F448-B9E1-0059897D742A}"/>
                </a:ext>
              </a:extLst>
            </p:cNvPr>
            <p:cNvSpPr/>
            <p:nvPr/>
          </p:nvSpPr>
          <p:spPr>
            <a:xfrm>
              <a:off x="3519826"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3D2E1DB-0431-7C43-9801-4686CD079885}"/>
                </a:ext>
              </a:extLst>
            </p:cNvPr>
            <p:cNvSpPr/>
            <p:nvPr/>
          </p:nvSpPr>
          <p:spPr>
            <a:xfrm>
              <a:off x="3960508"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ACEC3485-1E9E-4247-87D1-CFC00B721BE3}"/>
                </a:ext>
              </a:extLst>
            </p:cNvPr>
            <p:cNvSpPr/>
            <p:nvPr/>
          </p:nvSpPr>
          <p:spPr>
            <a:xfrm>
              <a:off x="4397934"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80">
              <a:extLst>
                <a:ext uri="{FF2B5EF4-FFF2-40B4-BE49-F238E27FC236}">
                  <a16:creationId xmlns:a16="http://schemas.microsoft.com/office/drawing/2014/main" id="{C9C508BC-4EA7-7E48-BA17-EA0F913FAB4C}"/>
                </a:ext>
              </a:extLst>
            </p:cNvPr>
            <p:cNvCxnSpPr>
              <a:cxnSpLocks/>
              <a:stCxn id="73" idx="0"/>
              <a:endCxn id="78" idx="4"/>
            </p:cNvCxnSpPr>
            <p:nvPr/>
          </p:nvCxnSpPr>
          <p:spPr>
            <a:xfrm flipV="1">
              <a:off x="3222272" y="1935576"/>
              <a:ext cx="42689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4D8672F-BF35-A045-951F-522FB8A61157}"/>
                </a:ext>
              </a:extLst>
            </p:cNvPr>
            <p:cNvCxnSpPr>
              <a:cxnSpLocks/>
              <a:stCxn id="73" idx="0"/>
              <a:endCxn id="77" idx="4"/>
            </p:cNvCxnSpPr>
            <p:nvPr/>
          </p:nvCxnSpPr>
          <p:spPr>
            <a:xfrm flipH="1" flipV="1">
              <a:off x="3216216" y="1935576"/>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6FDD8DB-ADBF-7B4C-BEF2-38D248F7AFB2}"/>
                </a:ext>
              </a:extLst>
            </p:cNvPr>
            <p:cNvCxnSpPr>
              <a:cxnSpLocks/>
              <a:stCxn id="74" idx="0"/>
              <a:endCxn id="77" idx="4"/>
            </p:cNvCxnSpPr>
            <p:nvPr/>
          </p:nvCxnSpPr>
          <p:spPr>
            <a:xfrm flipH="1" flipV="1">
              <a:off x="3216216" y="1935576"/>
              <a:ext cx="432947"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7353645-2218-A149-815D-D323402147F9}"/>
                </a:ext>
              </a:extLst>
            </p:cNvPr>
            <p:cNvCxnSpPr>
              <a:cxnSpLocks/>
              <a:stCxn id="74" idx="0"/>
              <a:endCxn id="78" idx="4"/>
            </p:cNvCxnSpPr>
            <p:nvPr/>
          </p:nvCxnSpPr>
          <p:spPr>
            <a:xfrm flipV="1">
              <a:off x="3649163"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8392708-F3EE-3A4C-A28D-380C89D57B58}"/>
                </a:ext>
              </a:extLst>
            </p:cNvPr>
            <p:cNvCxnSpPr>
              <a:cxnSpLocks/>
              <a:stCxn id="75" idx="0"/>
              <a:endCxn id="80" idx="4"/>
            </p:cNvCxnSpPr>
            <p:nvPr/>
          </p:nvCxnSpPr>
          <p:spPr>
            <a:xfrm flipV="1">
              <a:off x="4089845" y="1935576"/>
              <a:ext cx="43742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5286AA4-81B8-A84F-9926-0F19600C4B18}"/>
                </a:ext>
              </a:extLst>
            </p:cNvPr>
            <p:cNvCxnSpPr>
              <a:cxnSpLocks/>
              <a:stCxn id="76" idx="0"/>
              <a:endCxn id="79" idx="4"/>
            </p:cNvCxnSpPr>
            <p:nvPr/>
          </p:nvCxnSpPr>
          <p:spPr>
            <a:xfrm flipH="1" flipV="1">
              <a:off x="4089845" y="1935576"/>
              <a:ext cx="43742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A3C5443-7D2A-124D-A450-01791ADDB127}"/>
                </a:ext>
              </a:extLst>
            </p:cNvPr>
            <p:cNvCxnSpPr>
              <a:cxnSpLocks/>
              <a:stCxn id="76" idx="0"/>
              <a:endCxn id="80" idx="4"/>
            </p:cNvCxnSpPr>
            <p:nvPr/>
          </p:nvCxnSpPr>
          <p:spPr>
            <a:xfrm flipV="1">
              <a:off x="4527271"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117876FC-85D0-A84D-9752-EB4473ACAC24}"/>
                </a:ext>
              </a:extLst>
            </p:cNvPr>
            <p:cNvCxnSpPr>
              <a:cxnSpLocks/>
              <a:stCxn id="75" idx="0"/>
              <a:endCxn id="79" idx="4"/>
            </p:cNvCxnSpPr>
            <p:nvPr/>
          </p:nvCxnSpPr>
          <p:spPr>
            <a:xfrm flipV="1">
              <a:off x="4089845"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10E7FC8D-0B7B-AE4C-B744-19B2B3573B86}"/>
                </a:ext>
              </a:extLst>
            </p:cNvPr>
            <p:cNvSpPr/>
            <p:nvPr/>
          </p:nvSpPr>
          <p:spPr>
            <a:xfrm>
              <a:off x="4842248"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BDE468A-B8EA-774C-88D8-BE068395A36B}"/>
                </a:ext>
              </a:extLst>
            </p:cNvPr>
            <p:cNvSpPr/>
            <p:nvPr/>
          </p:nvSpPr>
          <p:spPr>
            <a:xfrm>
              <a:off x="5279003"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Arrow Connector 94">
              <a:extLst>
                <a:ext uri="{FF2B5EF4-FFF2-40B4-BE49-F238E27FC236}">
                  <a16:creationId xmlns:a16="http://schemas.microsoft.com/office/drawing/2014/main" id="{AC40A806-5F46-7149-82DE-428F2D50DA53}"/>
                </a:ext>
              </a:extLst>
            </p:cNvPr>
            <p:cNvCxnSpPr>
              <a:cxnSpLocks/>
              <a:stCxn id="91" idx="0"/>
              <a:endCxn id="94" idx="4"/>
            </p:cNvCxnSpPr>
            <p:nvPr/>
          </p:nvCxnSpPr>
          <p:spPr>
            <a:xfrm flipV="1">
              <a:off x="4971585" y="1935576"/>
              <a:ext cx="436755"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1906F29-B26E-EA41-BDCC-E41EBC87F428}"/>
                </a:ext>
              </a:extLst>
            </p:cNvPr>
            <p:cNvCxnSpPr>
              <a:cxnSpLocks/>
              <a:stCxn id="92" idx="0"/>
              <a:endCxn id="93" idx="4"/>
            </p:cNvCxnSpPr>
            <p:nvPr/>
          </p:nvCxnSpPr>
          <p:spPr>
            <a:xfrm flipH="1" flipV="1">
              <a:off x="4971585" y="1935576"/>
              <a:ext cx="436755"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F2EE330-FD50-5C4C-878E-C1E304262426}"/>
                </a:ext>
              </a:extLst>
            </p:cNvPr>
            <p:cNvCxnSpPr>
              <a:cxnSpLocks/>
              <a:stCxn id="92" idx="0"/>
              <a:endCxn id="94" idx="4"/>
            </p:cNvCxnSpPr>
            <p:nvPr/>
          </p:nvCxnSpPr>
          <p:spPr>
            <a:xfrm flipV="1">
              <a:off x="5408340"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CD49EA6-80AF-0945-B9AB-B0C7830EC3F5}"/>
                </a:ext>
              </a:extLst>
            </p:cNvPr>
            <p:cNvCxnSpPr>
              <a:cxnSpLocks/>
              <a:stCxn id="91" idx="0"/>
              <a:endCxn id="93" idx="4"/>
            </p:cNvCxnSpPr>
            <p:nvPr/>
          </p:nvCxnSpPr>
          <p:spPr>
            <a:xfrm flipV="1">
              <a:off x="4971585"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B6BE140-C773-A842-9716-8594DBC01413}"/>
                </a:ext>
              </a:extLst>
            </p:cNvPr>
            <p:cNvCxnSpPr>
              <a:cxnSpLocks/>
              <a:stCxn id="73" idx="0"/>
              <a:endCxn id="79" idx="4"/>
            </p:cNvCxnSpPr>
            <p:nvPr/>
          </p:nvCxnSpPr>
          <p:spPr>
            <a:xfrm flipV="1">
              <a:off x="3222272" y="1935576"/>
              <a:ext cx="867573"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600203E-4562-A94F-BA52-79D0F2AE6DA3}"/>
                </a:ext>
              </a:extLst>
            </p:cNvPr>
            <p:cNvCxnSpPr>
              <a:cxnSpLocks/>
              <a:stCxn id="73" idx="0"/>
              <a:endCxn id="80" idx="4"/>
            </p:cNvCxnSpPr>
            <p:nvPr/>
          </p:nvCxnSpPr>
          <p:spPr>
            <a:xfrm flipV="1">
              <a:off x="3222272" y="1935576"/>
              <a:ext cx="130499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F6F9F1-3631-994D-8E9B-A19421A520CC}"/>
                </a:ext>
              </a:extLst>
            </p:cNvPr>
            <p:cNvCxnSpPr>
              <a:cxnSpLocks/>
              <a:stCxn id="73" idx="0"/>
              <a:endCxn id="93" idx="4"/>
            </p:cNvCxnSpPr>
            <p:nvPr/>
          </p:nvCxnSpPr>
          <p:spPr>
            <a:xfrm flipV="1">
              <a:off x="3222272" y="1935576"/>
              <a:ext cx="1749313"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5A7996FE-99AC-694F-8BF6-0F874E5C0FF7}"/>
                </a:ext>
              </a:extLst>
            </p:cNvPr>
            <p:cNvCxnSpPr>
              <a:cxnSpLocks/>
              <a:stCxn id="73" idx="0"/>
              <a:endCxn id="94" idx="4"/>
            </p:cNvCxnSpPr>
            <p:nvPr/>
          </p:nvCxnSpPr>
          <p:spPr>
            <a:xfrm flipV="1">
              <a:off x="3222272" y="1935576"/>
              <a:ext cx="218606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85698A3-23BD-614A-BF90-91FDDE9FC13E}"/>
                </a:ext>
              </a:extLst>
            </p:cNvPr>
            <p:cNvCxnSpPr>
              <a:cxnSpLocks/>
              <a:stCxn id="74" idx="0"/>
              <a:endCxn id="79" idx="4"/>
            </p:cNvCxnSpPr>
            <p:nvPr/>
          </p:nvCxnSpPr>
          <p:spPr>
            <a:xfrm flipV="1">
              <a:off x="3649163" y="1935576"/>
              <a:ext cx="44068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8FF80D9-BD59-764A-93BE-68C230E0E7A2}"/>
                </a:ext>
              </a:extLst>
            </p:cNvPr>
            <p:cNvCxnSpPr>
              <a:cxnSpLocks/>
              <a:stCxn id="74" idx="0"/>
              <a:endCxn id="80" idx="4"/>
            </p:cNvCxnSpPr>
            <p:nvPr/>
          </p:nvCxnSpPr>
          <p:spPr>
            <a:xfrm flipV="1">
              <a:off x="3649163" y="1935576"/>
              <a:ext cx="87810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153549C-6EF4-5144-9D5E-5B76A71C89A0}"/>
                </a:ext>
              </a:extLst>
            </p:cNvPr>
            <p:cNvCxnSpPr>
              <a:cxnSpLocks/>
              <a:stCxn id="74" idx="0"/>
              <a:endCxn id="93" idx="4"/>
            </p:cNvCxnSpPr>
            <p:nvPr/>
          </p:nvCxnSpPr>
          <p:spPr>
            <a:xfrm flipV="1">
              <a:off x="3649163" y="1935576"/>
              <a:ext cx="132242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F002FC5-2FFD-6F44-B776-4F05A1188CE5}"/>
                </a:ext>
              </a:extLst>
            </p:cNvPr>
            <p:cNvCxnSpPr>
              <a:cxnSpLocks/>
              <a:stCxn id="75" idx="0"/>
              <a:endCxn id="78" idx="4"/>
            </p:cNvCxnSpPr>
            <p:nvPr/>
          </p:nvCxnSpPr>
          <p:spPr>
            <a:xfrm flipH="1" flipV="1">
              <a:off x="3649163" y="1935576"/>
              <a:ext cx="44068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1CD42F8-C1AC-954E-A315-E0EDC8A94C4E}"/>
                </a:ext>
              </a:extLst>
            </p:cNvPr>
            <p:cNvCxnSpPr>
              <a:cxnSpLocks/>
              <a:stCxn id="76" idx="0"/>
              <a:endCxn id="78" idx="4"/>
            </p:cNvCxnSpPr>
            <p:nvPr/>
          </p:nvCxnSpPr>
          <p:spPr>
            <a:xfrm flipH="1" flipV="1">
              <a:off x="3649163" y="1935576"/>
              <a:ext cx="87810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B1EFC70A-6780-FB49-BF33-9C4F1ED3521B}"/>
                </a:ext>
              </a:extLst>
            </p:cNvPr>
            <p:cNvCxnSpPr>
              <a:cxnSpLocks/>
              <a:stCxn id="91" idx="0"/>
              <a:endCxn id="78" idx="4"/>
            </p:cNvCxnSpPr>
            <p:nvPr/>
          </p:nvCxnSpPr>
          <p:spPr>
            <a:xfrm flipH="1" flipV="1">
              <a:off x="3649163" y="1935576"/>
              <a:ext cx="132242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83CFA62-F76F-6F4B-B7C8-FF76104A8150}"/>
                </a:ext>
              </a:extLst>
            </p:cNvPr>
            <p:cNvCxnSpPr>
              <a:cxnSpLocks/>
              <a:stCxn id="91" idx="0"/>
              <a:endCxn id="79" idx="4"/>
            </p:cNvCxnSpPr>
            <p:nvPr/>
          </p:nvCxnSpPr>
          <p:spPr>
            <a:xfrm flipH="1" flipV="1">
              <a:off x="4089845" y="1935576"/>
              <a:ext cx="88174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4A595AA-3261-934C-A525-243AD7D78364}"/>
                </a:ext>
              </a:extLst>
            </p:cNvPr>
            <p:cNvCxnSpPr>
              <a:cxnSpLocks/>
              <a:stCxn id="91" idx="0"/>
              <a:endCxn id="80" idx="4"/>
            </p:cNvCxnSpPr>
            <p:nvPr/>
          </p:nvCxnSpPr>
          <p:spPr>
            <a:xfrm flipH="1" flipV="1">
              <a:off x="4527271" y="1935576"/>
              <a:ext cx="444314"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795BB5B-A0B5-6E45-853F-B73C47FD94C9}"/>
                </a:ext>
              </a:extLst>
            </p:cNvPr>
            <p:cNvCxnSpPr>
              <a:cxnSpLocks/>
              <a:stCxn id="92" idx="0"/>
              <a:endCxn id="80" idx="4"/>
            </p:cNvCxnSpPr>
            <p:nvPr/>
          </p:nvCxnSpPr>
          <p:spPr>
            <a:xfrm flipH="1" flipV="1">
              <a:off x="4527271" y="1935576"/>
              <a:ext cx="88106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88DDDC0-26AC-9A46-B5F1-7715B52DE5D5}"/>
                </a:ext>
              </a:extLst>
            </p:cNvPr>
            <p:cNvCxnSpPr>
              <a:cxnSpLocks/>
              <a:stCxn id="76" idx="0"/>
              <a:endCxn id="93" idx="4"/>
            </p:cNvCxnSpPr>
            <p:nvPr/>
          </p:nvCxnSpPr>
          <p:spPr>
            <a:xfrm flipV="1">
              <a:off x="4527271" y="1935576"/>
              <a:ext cx="444314"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A4AAA22-DFED-A24E-A0F6-7BD4CF4AFC89}"/>
                </a:ext>
              </a:extLst>
            </p:cNvPr>
            <p:cNvCxnSpPr>
              <a:cxnSpLocks/>
              <a:stCxn id="76" idx="0"/>
              <a:endCxn id="94" idx="4"/>
            </p:cNvCxnSpPr>
            <p:nvPr/>
          </p:nvCxnSpPr>
          <p:spPr>
            <a:xfrm flipV="1">
              <a:off x="4527271" y="1935576"/>
              <a:ext cx="88106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B2F7B2DC-6ABD-E548-9C1B-75C4A36258F1}"/>
                </a:ext>
              </a:extLst>
            </p:cNvPr>
            <p:cNvSpPr/>
            <p:nvPr/>
          </p:nvSpPr>
          <p:spPr>
            <a:xfrm>
              <a:off x="3092935"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8C0930B-D11C-0C4E-9BEF-A2545589C28D}"/>
                </a:ext>
              </a:extLst>
            </p:cNvPr>
            <p:cNvSpPr/>
            <p:nvPr/>
          </p:nvSpPr>
          <p:spPr>
            <a:xfrm>
              <a:off x="3519826"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F95577D-ECFF-444D-B3DE-497F6AC4FF16}"/>
                </a:ext>
              </a:extLst>
            </p:cNvPr>
            <p:cNvSpPr/>
            <p:nvPr/>
          </p:nvSpPr>
          <p:spPr>
            <a:xfrm>
              <a:off x="3960508"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6C16FD38-87E5-154D-B47B-F9336891B1C4}"/>
                </a:ext>
              </a:extLst>
            </p:cNvPr>
            <p:cNvSpPr/>
            <p:nvPr/>
          </p:nvSpPr>
          <p:spPr>
            <a:xfrm>
              <a:off x="4397934"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26DB379-F4DE-7840-9E4A-9966D15E6773}"/>
                </a:ext>
              </a:extLst>
            </p:cNvPr>
            <p:cNvSpPr/>
            <p:nvPr/>
          </p:nvSpPr>
          <p:spPr>
            <a:xfrm>
              <a:off x="4842248"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693AAD2D-26F5-3040-A621-F48DCBD7D763}"/>
                </a:ext>
              </a:extLst>
            </p:cNvPr>
            <p:cNvSpPr/>
            <p:nvPr/>
          </p:nvSpPr>
          <p:spPr>
            <a:xfrm>
              <a:off x="5279003"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D1D8C120-D9AB-F04F-BEEB-3E6451A070BF}"/>
                </a:ext>
              </a:extLst>
            </p:cNvPr>
            <p:cNvCxnSpPr>
              <a:cxnSpLocks/>
              <a:stCxn id="69" idx="0"/>
            </p:cNvCxnSpPr>
            <p:nvPr/>
          </p:nvCxnSpPr>
          <p:spPr>
            <a:xfrm flipV="1">
              <a:off x="3219724" y="2898090"/>
              <a:ext cx="39551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6ED63D3F-F22C-2D4E-A2E9-949A85C70EC3}"/>
                </a:ext>
              </a:extLst>
            </p:cNvPr>
            <p:cNvCxnSpPr>
              <a:cxnSpLocks/>
              <a:stCxn id="69" idx="0"/>
              <a:endCxn id="162" idx="4"/>
            </p:cNvCxnSpPr>
            <p:nvPr/>
          </p:nvCxnSpPr>
          <p:spPr>
            <a:xfrm flipV="1">
              <a:off x="3219724" y="2905118"/>
              <a:ext cx="2892" cy="244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BB01854-CD68-7D44-BB9E-BED5B794DDD2}"/>
                </a:ext>
              </a:extLst>
            </p:cNvPr>
            <p:cNvCxnSpPr>
              <a:cxnSpLocks/>
              <a:endCxn id="162" idx="4"/>
            </p:cNvCxnSpPr>
            <p:nvPr/>
          </p:nvCxnSpPr>
          <p:spPr>
            <a:xfrm flipH="1" flipV="1">
              <a:off x="3222616" y="2905118"/>
              <a:ext cx="392624" cy="240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B2A93DA2-7C60-F647-ACB6-F38C8FFDB21F}"/>
                </a:ext>
              </a:extLst>
            </p:cNvPr>
            <p:cNvCxnSpPr>
              <a:cxnSpLocks/>
            </p:cNvCxnSpPr>
            <p:nvPr/>
          </p:nvCxnSpPr>
          <p:spPr>
            <a:xfrm flipV="1">
              <a:off x="3633619" y="2898090"/>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8D3D9B3B-CEBC-DB4C-8103-1E4DB3E81E65}"/>
                </a:ext>
              </a:extLst>
            </p:cNvPr>
            <p:cNvCxnSpPr>
              <a:cxnSpLocks/>
            </p:cNvCxnSpPr>
            <p:nvPr/>
          </p:nvCxnSpPr>
          <p:spPr>
            <a:xfrm flipV="1">
              <a:off x="4058554" y="2898090"/>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0298578-F06D-9E41-BB2D-12F4CE7C1C29}"/>
                </a:ext>
              </a:extLst>
            </p:cNvPr>
            <p:cNvCxnSpPr>
              <a:cxnSpLocks/>
              <a:stCxn id="72" idx="0"/>
            </p:cNvCxnSpPr>
            <p:nvPr/>
          </p:nvCxnSpPr>
          <p:spPr>
            <a:xfrm flipH="1" flipV="1">
              <a:off x="4058555" y="2902094"/>
              <a:ext cx="466168" cy="2471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1F0F444-937A-B14F-8041-F4C0392FD557}"/>
                </a:ext>
              </a:extLst>
            </p:cNvPr>
            <p:cNvCxnSpPr>
              <a:cxnSpLocks/>
            </p:cNvCxnSpPr>
            <p:nvPr/>
          </p:nvCxnSpPr>
          <p:spPr>
            <a:xfrm flipV="1">
              <a:off x="4511727" y="2898090"/>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BBCFE0C-3D4D-3948-ADA5-A47EF677AE9E}"/>
                </a:ext>
              </a:extLst>
            </p:cNvPr>
            <p:cNvCxnSpPr>
              <a:cxnSpLocks/>
            </p:cNvCxnSpPr>
            <p:nvPr/>
          </p:nvCxnSpPr>
          <p:spPr>
            <a:xfrm flipV="1">
              <a:off x="4074301" y="2902093"/>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194622AC-7D84-7C4D-B864-C9CA976225BF}"/>
                </a:ext>
              </a:extLst>
            </p:cNvPr>
            <p:cNvCxnSpPr>
              <a:cxnSpLocks/>
            </p:cNvCxnSpPr>
            <p:nvPr/>
          </p:nvCxnSpPr>
          <p:spPr>
            <a:xfrm flipV="1">
              <a:off x="4956041" y="2893006"/>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35FE005-2597-844A-8319-9A0E3EAAEB14}"/>
                </a:ext>
              </a:extLst>
            </p:cNvPr>
            <p:cNvCxnSpPr>
              <a:cxnSpLocks/>
            </p:cNvCxnSpPr>
            <p:nvPr/>
          </p:nvCxnSpPr>
          <p:spPr>
            <a:xfrm flipH="1" flipV="1">
              <a:off x="4956041" y="2897009"/>
              <a:ext cx="420027"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C39C3284-1997-1A40-A0C0-9AB86B3379C8}"/>
                </a:ext>
              </a:extLst>
            </p:cNvPr>
            <p:cNvCxnSpPr>
              <a:cxnSpLocks/>
            </p:cNvCxnSpPr>
            <p:nvPr/>
          </p:nvCxnSpPr>
          <p:spPr>
            <a:xfrm flipV="1">
              <a:off x="5392796" y="289300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C9A25030-575E-8D4F-A7B3-DE85280D52F6}"/>
                </a:ext>
              </a:extLst>
            </p:cNvPr>
            <p:cNvCxnSpPr>
              <a:cxnSpLocks/>
            </p:cNvCxnSpPr>
            <p:nvPr/>
          </p:nvCxnSpPr>
          <p:spPr>
            <a:xfrm flipV="1">
              <a:off x="4956041" y="289700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BB2D54D-9B31-C146-988A-458FAAD50679}"/>
                </a:ext>
              </a:extLst>
            </p:cNvPr>
            <p:cNvCxnSpPr>
              <a:cxnSpLocks/>
            </p:cNvCxnSpPr>
            <p:nvPr/>
          </p:nvCxnSpPr>
          <p:spPr>
            <a:xfrm flipV="1">
              <a:off x="3249120" y="2902093"/>
              <a:ext cx="809434"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BA0BA178-ED93-3D41-AE46-604B299D9B2F}"/>
                </a:ext>
              </a:extLst>
            </p:cNvPr>
            <p:cNvCxnSpPr>
              <a:cxnSpLocks/>
            </p:cNvCxnSpPr>
            <p:nvPr/>
          </p:nvCxnSpPr>
          <p:spPr>
            <a:xfrm flipV="1">
              <a:off x="3249120" y="2898090"/>
              <a:ext cx="122946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0647D34-4106-374F-8767-19B67C28013C}"/>
                </a:ext>
              </a:extLst>
            </p:cNvPr>
            <p:cNvCxnSpPr>
              <a:cxnSpLocks/>
            </p:cNvCxnSpPr>
            <p:nvPr/>
          </p:nvCxnSpPr>
          <p:spPr>
            <a:xfrm flipV="1">
              <a:off x="3249120" y="2897009"/>
              <a:ext cx="1701345"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3BEA987-E7CE-D447-96E7-EF60315DFBB8}"/>
                </a:ext>
              </a:extLst>
            </p:cNvPr>
            <p:cNvCxnSpPr>
              <a:cxnSpLocks/>
            </p:cNvCxnSpPr>
            <p:nvPr/>
          </p:nvCxnSpPr>
          <p:spPr>
            <a:xfrm flipV="1">
              <a:off x="3249120" y="2893006"/>
              <a:ext cx="2121372"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C2E413B-CF86-2B4C-B287-248188D298D9}"/>
                </a:ext>
              </a:extLst>
            </p:cNvPr>
            <p:cNvCxnSpPr>
              <a:cxnSpLocks/>
            </p:cNvCxnSpPr>
            <p:nvPr/>
          </p:nvCxnSpPr>
          <p:spPr>
            <a:xfrm flipV="1">
              <a:off x="3615239" y="2902093"/>
              <a:ext cx="443315"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F0CCBD5-830C-6B43-ADF1-558142B62FF6}"/>
                </a:ext>
              </a:extLst>
            </p:cNvPr>
            <p:cNvCxnSpPr>
              <a:cxnSpLocks/>
            </p:cNvCxnSpPr>
            <p:nvPr/>
          </p:nvCxnSpPr>
          <p:spPr>
            <a:xfrm flipV="1">
              <a:off x="3615239" y="2898090"/>
              <a:ext cx="86334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778D4F91-12A8-9240-906F-32F8CEF76453}"/>
                </a:ext>
              </a:extLst>
            </p:cNvPr>
            <p:cNvCxnSpPr>
              <a:cxnSpLocks/>
            </p:cNvCxnSpPr>
            <p:nvPr/>
          </p:nvCxnSpPr>
          <p:spPr>
            <a:xfrm flipV="1">
              <a:off x="3615239" y="2897009"/>
              <a:ext cx="1335226"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A14C17E-37F2-C242-A932-1A458D59F0CB}"/>
                </a:ext>
              </a:extLst>
            </p:cNvPr>
            <p:cNvCxnSpPr>
              <a:cxnSpLocks/>
            </p:cNvCxnSpPr>
            <p:nvPr/>
          </p:nvCxnSpPr>
          <p:spPr>
            <a:xfrm flipH="1" flipV="1">
              <a:off x="3615239" y="2898090"/>
              <a:ext cx="44331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5C718DF-4480-174B-B3C0-521259902299}"/>
                </a:ext>
              </a:extLst>
            </p:cNvPr>
            <p:cNvCxnSpPr>
              <a:cxnSpLocks/>
              <a:stCxn id="72" idx="0"/>
            </p:cNvCxnSpPr>
            <p:nvPr/>
          </p:nvCxnSpPr>
          <p:spPr>
            <a:xfrm flipH="1" flipV="1">
              <a:off x="3615239" y="2898090"/>
              <a:ext cx="909484"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576B8357-B8EA-4A4D-84F1-ED245E90B929}"/>
                </a:ext>
              </a:extLst>
            </p:cNvPr>
            <p:cNvCxnSpPr>
              <a:cxnSpLocks/>
            </p:cNvCxnSpPr>
            <p:nvPr/>
          </p:nvCxnSpPr>
          <p:spPr>
            <a:xfrm flipH="1" flipV="1">
              <a:off x="3615239" y="2898090"/>
              <a:ext cx="1335226" cy="2460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798A10D8-BD82-A34C-958B-072F1DD25DDA}"/>
                </a:ext>
              </a:extLst>
            </p:cNvPr>
            <p:cNvCxnSpPr>
              <a:cxnSpLocks/>
            </p:cNvCxnSpPr>
            <p:nvPr/>
          </p:nvCxnSpPr>
          <p:spPr>
            <a:xfrm flipH="1" flipV="1">
              <a:off x="4058554" y="2902093"/>
              <a:ext cx="891911" cy="242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1D69B8D0-9A9E-754A-B049-634BDE940490}"/>
                </a:ext>
              </a:extLst>
            </p:cNvPr>
            <p:cNvCxnSpPr>
              <a:cxnSpLocks/>
            </p:cNvCxnSpPr>
            <p:nvPr/>
          </p:nvCxnSpPr>
          <p:spPr>
            <a:xfrm flipH="1" flipV="1">
              <a:off x="4478581" y="2898090"/>
              <a:ext cx="471884" cy="2460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88CBB94-D7D6-7B48-BE8F-B4422851A5C4}"/>
                </a:ext>
              </a:extLst>
            </p:cNvPr>
            <p:cNvCxnSpPr>
              <a:cxnSpLocks/>
              <a:endCxn id="165" idx="4"/>
            </p:cNvCxnSpPr>
            <p:nvPr/>
          </p:nvCxnSpPr>
          <p:spPr>
            <a:xfrm flipH="1" flipV="1">
              <a:off x="4527615" y="2905118"/>
              <a:ext cx="842878" cy="2350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20F6D4EE-565A-0149-B762-00530FEF460B}"/>
                </a:ext>
              </a:extLst>
            </p:cNvPr>
            <p:cNvCxnSpPr>
              <a:cxnSpLocks/>
              <a:stCxn id="72" idx="0"/>
            </p:cNvCxnSpPr>
            <p:nvPr/>
          </p:nvCxnSpPr>
          <p:spPr>
            <a:xfrm flipV="1">
              <a:off x="4524723" y="2897010"/>
              <a:ext cx="425742" cy="2522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96F95B2A-0D30-5844-9D1E-1236C7F92787}"/>
                </a:ext>
              </a:extLst>
            </p:cNvPr>
            <p:cNvCxnSpPr>
              <a:cxnSpLocks/>
              <a:stCxn id="72" idx="0"/>
            </p:cNvCxnSpPr>
            <p:nvPr/>
          </p:nvCxnSpPr>
          <p:spPr>
            <a:xfrm flipV="1">
              <a:off x="4524723" y="2893006"/>
              <a:ext cx="845769" cy="256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7BEAC304-2CC5-3146-A038-2F9776ED8F85}"/>
                </a:ext>
              </a:extLst>
            </p:cNvPr>
            <p:cNvSpPr/>
            <p:nvPr/>
          </p:nvSpPr>
          <p:spPr>
            <a:xfrm>
              <a:off x="3093279"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6754A8F3-BEE9-9B4A-A8B3-6FDD2CEA7F3E}"/>
                </a:ext>
              </a:extLst>
            </p:cNvPr>
            <p:cNvSpPr/>
            <p:nvPr/>
          </p:nvSpPr>
          <p:spPr>
            <a:xfrm>
              <a:off x="3520170"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Oval 163">
              <a:extLst>
                <a:ext uri="{FF2B5EF4-FFF2-40B4-BE49-F238E27FC236}">
                  <a16:creationId xmlns:a16="http://schemas.microsoft.com/office/drawing/2014/main" id="{7784A8B0-5114-6B4D-99D5-7C861318F092}"/>
                </a:ext>
              </a:extLst>
            </p:cNvPr>
            <p:cNvSpPr/>
            <p:nvPr/>
          </p:nvSpPr>
          <p:spPr>
            <a:xfrm>
              <a:off x="3960852"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C4F2B576-902C-0F41-B5C1-38FCA849E695}"/>
                </a:ext>
              </a:extLst>
            </p:cNvPr>
            <p:cNvSpPr/>
            <p:nvPr/>
          </p:nvSpPr>
          <p:spPr>
            <a:xfrm>
              <a:off x="4398278"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988D712D-7DA4-EB4A-84D9-7ACD0622C82C}"/>
                </a:ext>
              </a:extLst>
            </p:cNvPr>
            <p:cNvSpPr/>
            <p:nvPr/>
          </p:nvSpPr>
          <p:spPr>
            <a:xfrm>
              <a:off x="4842592"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31DFB2B2-B9A6-8F48-A9C9-4F7754586E2E}"/>
                </a:ext>
              </a:extLst>
            </p:cNvPr>
            <p:cNvSpPr/>
            <p:nvPr/>
          </p:nvSpPr>
          <p:spPr>
            <a:xfrm>
              <a:off x="5279347"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4F0CD171-F076-CB4D-9E72-7F0D99CCD737}"/>
                </a:ext>
              </a:extLst>
            </p:cNvPr>
            <p:cNvSpPr/>
            <p:nvPr/>
          </p:nvSpPr>
          <p:spPr>
            <a:xfrm>
              <a:off x="3086879" y="2340854"/>
              <a:ext cx="2445357" cy="4131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Google BERT</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726B777-5FCA-4E42-A146-EACF20A486D2}"/>
                    </a:ext>
                  </a:extLst>
                </p:cNvPr>
                <p:cNvSpPr txBox="1"/>
                <p:nvPr/>
              </p:nvSpPr>
              <p:spPr>
                <a:xfrm>
                  <a:off x="3783548" y="1185337"/>
                  <a:ext cx="6158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𝑠𝑡𝑎𝑟𝑡</m:t>
                            </m:r>
                          </m:sub>
                        </m:sSub>
                      </m:oMath>
                    </m:oMathPara>
                  </a14:m>
                  <a:endParaRPr lang="en-US" dirty="0"/>
                </a:p>
              </p:txBody>
            </p:sp>
          </mc:Choice>
          <mc:Fallback xmlns="">
            <p:sp>
              <p:nvSpPr>
                <p:cNvPr id="51" name="TextBox 50">
                  <a:extLst>
                    <a:ext uri="{FF2B5EF4-FFF2-40B4-BE49-F238E27FC236}">
                      <a16:creationId xmlns:a16="http://schemas.microsoft.com/office/drawing/2014/main" id="{1726B777-5FCA-4E42-A146-EACF20A486D2}"/>
                    </a:ext>
                  </a:extLst>
                </p:cNvPr>
                <p:cNvSpPr txBox="1">
                  <a:spLocks noRot="1" noChangeAspect="1" noMove="1" noResize="1" noEditPoints="1" noAdjustHandles="1" noChangeArrowheads="1" noChangeShapeType="1" noTextEdit="1"/>
                </p:cNvSpPr>
                <p:nvPr/>
              </p:nvSpPr>
              <p:spPr>
                <a:xfrm>
                  <a:off x="3783548" y="1185337"/>
                  <a:ext cx="615874" cy="276999"/>
                </a:xfrm>
                <a:prstGeom prst="rect">
                  <a:avLst/>
                </a:prstGeom>
                <a:blipFill>
                  <a:blip r:embed="rId8"/>
                  <a:stretch>
                    <a:fillRect l="-10204" r="-2041"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BB8C57DC-EAF7-F04B-883F-A9A37DCC0A61}"/>
                    </a:ext>
                  </a:extLst>
                </p:cNvPr>
                <p:cNvSpPr txBox="1"/>
                <p:nvPr/>
              </p:nvSpPr>
              <p:spPr>
                <a:xfrm>
                  <a:off x="4721678" y="1185337"/>
                  <a:ext cx="499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𝑒𝑛𝑑</m:t>
                            </m:r>
                          </m:sub>
                        </m:sSub>
                      </m:oMath>
                    </m:oMathPara>
                  </a14:m>
                  <a:endParaRPr lang="en-US" dirty="0"/>
                </a:p>
              </p:txBody>
            </p:sp>
          </mc:Choice>
          <mc:Fallback xmlns="">
            <p:sp>
              <p:nvSpPr>
                <p:cNvPr id="174" name="TextBox 173">
                  <a:extLst>
                    <a:ext uri="{FF2B5EF4-FFF2-40B4-BE49-F238E27FC236}">
                      <a16:creationId xmlns:a16="http://schemas.microsoft.com/office/drawing/2014/main" id="{BB8C57DC-EAF7-F04B-883F-A9A37DCC0A61}"/>
                    </a:ext>
                  </a:extLst>
                </p:cNvPr>
                <p:cNvSpPr txBox="1">
                  <a:spLocks noRot="1" noChangeAspect="1" noMove="1" noResize="1" noEditPoints="1" noAdjustHandles="1" noChangeArrowheads="1" noChangeShapeType="1" noTextEdit="1"/>
                </p:cNvSpPr>
                <p:nvPr/>
              </p:nvSpPr>
              <p:spPr>
                <a:xfrm>
                  <a:off x="4721678" y="1185337"/>
                  <a:ext cx="499689" cy="276999"/>
                </a:xfrm>
                <a:prstGeom prst="rect">
                  <a:avLst/>
                </a:prstGeom>
                <a:blipFill>
                  <a:blip r:embed="rId9"/>
                  <a:stretch>
                    <a:fillRect l="-12500" b="-21739"/>
                  </a:stretch>
                </a:blipFill>
              </p:spPr>
              <p:txBody>
                <a:bodyPr/>
                <a:lstStyle/>
                <a:p>
                  <a:r>
                    <a:rPr lang="en-US">
                      <a:noFill/>
                    </a:rPr>
                    <a:t> </a:t>
                  </a:r>
                </a:p>
              </p:txBody>
            </p:sp>
          </mc:Fallback>
        </mc:AlternateContent>
        <p:cxnSp>
          <p:nvCxnSpPr>
            <p:cNvPr id="175" name="Straight Arrow Connector 174">
              <a:extLst>
                <a:ext uri="{FF2B5EF4-FFF2-40B4-BE49-F238E27FC236}">
                  <a16:creationId xmlns:a16="http://schemas.microsoft.com/office/drawing/2014/main" id="{89A4C090-53FC-FC48-88BF-3B0797D79B20}"/>
                </a:ext>
              </a:extLst>
            </p:cNvPr>
            <p:cNvCxnSpPr>
              <a:cxnSpLocks/>
              <a:stCxn id="79" idx="0"/>
              <a:endCxn id="51" idx="2"/>
            </p:cNvCxnSpPr>
            <p:nvPr/>
          </p:nvCxnSpPr>
          <p:spPr>
            <a:xfrm flipV="1">
              <a:off x="4089845" y="1462336"/>
              <a:ext cx="1640" cy="2715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DD751B6F-B636-3048-B302-4A085DD777DA}"/>
                </a:ext>
              </a:extLst>
            </p:cNvPr>
            <p:cNvCxnSpPr>
              <a:cxnSpLocks/>
              <a:stCxn id="93" idx="0"/>
              <a:endCxn id="174" idx="2"/>
            </p:cNvCxnSpPr>
            <p:nvPr/>
          </p:nvCxnSpPr>
          <p:spPr>
            <a:xfrm flipH="1" flipV="1">
              <a:off x="4971523" y="1462336"/>
              <a:ext cx="62" cy="2715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766DA214-FBDA-F34C-9EB2-8E263D8B3E63}"/>
                </a:ext>
              </a:extLst>
            </p:cNvPr>
            <p:cNvCxnSpPr>
              <a:cxnSpLocks/>
              <a:stCxn id="90" idx="0"/>
              <a:endCxn id="162" idx="4"/>
            </p:cNvCxnSpPr>
            <p:nvPr/>
          </p:nvCxnSpPr>
          <p:spPr>
            <a:xfrm flipH="1" flipV="1">
              <a:off x="3222616" y="2905118"/>
              <a:ext cx="2183176" cy="244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1F7872D-12EF-0546-BFAF-AD94AE73FF52}"/>
                </a:ext>
              </a:extLst>
            </p:cNvPr>
            <p:cNvCxnSpPr>
              <a:cxnSpLocks/>
              <a:stCxn id="92" idx="0"/>
              <a:endCxn id="77" idx="4"/>
            </p:cNvCxnSpPr>
            <p:nvPr/>
          </p:nvCxnSpPr>
          <p:spPr>
            <a:xfrm flipH="1" flipV="1">
              <a:off x="3216216" y="1935576"/>
              <a:ext cx="2192124"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33" name="TextBox 1032">
            <a:extLst>
              <a:ext uri="{FF2B5EF4-FFF2-40B4-BE49-F238E27FC236}">
                <a16:creationId xmlns:a16="http://schemas.microsoft.com/office/drawing/2014/main" id="{7E6F6BBF-B595-1648-9140-BF7A0598BE8E}"/>
              </a:ext>
            </a:extLst>
          </p:cNvPr>
          <p:cNvSpPr txBox="1"/>
          <p:nvPr/>
        </p:nvSpPr>
        <p:spPr>
          <a:xfrm>
            <a:off x="5901961" y="2868029"/>
            <a:ext cx="2735044" cy="369332"/>
          </a:xfrm>
          <a:prstGeom prst="rect">
            <a:avLst/>
          </a:prstGeom>
          <a:noFill/>
        </p:spPr>
        <p:txBody>
          <a:bodyPr wrap="none" rtlCol="0">
            <a:spAutoFit/>
          </a:bodyPr>
          <a:lstStyle/>
          <a:p>
            <a:r>
              <a:rPr lang="en-US" dirty="0">
                <a:solidFill>
                  <a:srgbClr val="FF0000"/>
                </a:solidFill>
              </a:rPr>
              <a:t>Slow! Memory Overflow!</a:t>
            </a:r>
          </a:p>
        </p:txBody>
      </p:sp>
      <p:sp>
        <p:nvSpPr>
          <p:cNvPr id="144" name="Footer Placeholder 19">
            <a:extLst>
              <a:ext uri="{FF2B5EF4-FFF2-40B4-BE49-F238E27FC236}">
                <a16:creationId xmlns:a16="http://schemas.microsoft.com/office/drawing/2014/main" id="{8FFC6855-EFA9-9C4E-9CA2-74EF6885C203}"/>
              </a:ext>
            </a:extLst>
          </p:cNvPr>
          <p:cNvSpPr>
            <a:spLocks noGrp="1"/>
          </p:cNvSpPr>
          <p:nvPr>
            <p:ph type="ftr" sz="quarter" idx="11"/>
          </p:nvPr>
        </p:nvSpPr>
        <p:spPr>
          <a:xfrm>
            <a:off x="628650" y="6356351"/>
            <a:ext cx="7067550" cy="365125"/>
          </a:xfrm>
        </p:spPr>
        <p:txBody>
          <a:bodyPr/>
          <a:lstStyle/>
          <a:p>
            <a:r>
              <a:rPr lang="en-US"/>
              <a:t>Joshi et al. 2017, Chen et al. 2017, Asai et al. 2020</a:t>
            </a:r>
            <a:endParaRPr lang="en-US" dirty="0"/>
          </a:p>
        </p:txBody>
      </p:sp>
      <p:pic>
        <p:nvPicPr>
          <p:cNvPr id="145" name="Picture 144" descr="Text&#10;&#10;Description automatically generated with low confidence">
            <a:extLst>
              <a:ext uri="{FF2B5EF4-FFF2-40B4-BE49-F238E27FC236}">
                <a16:creationId xmlns:a16="http://schemas.microsoft.com/office/drawing/2014/main" id="{88CEB446-7EBD-154E-A7A9-2651B47124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74656" y="4086945"/>
            <a:ext cx="369332" cy="367514"/>
          </a:xfrm>
          <a:prstGeom prst="rect">
            <a:avLst/>
          </a:prstGeom>
        </p:spPr>
      </p:pic>
      <p:pic>
        <p:nvPicPr>
          <p:cNvPr id="146" name="Picture 145" descr="Icon&#10;&#10;Description automatically generated">
            <a:extLst>
              <a:ext uri="{FF2B5EF4-FFF2-40B4-BE49-F238E27FC236}">
                <a16:creationId xmlns:a16="http://schemas.microsoft.com/office/drawing/2014/main" id="{04445AB9-A4E8-6F49-9891-69AB36D437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22784" y="4014528"/>
            <a:ext cx="340901" cy="439931"/>
          </a:xfrm>
          <a:prstGeom prst="rect">
            <a:avLst/>
          </a:prstGeom>
          <a:solidFill>
            <a:schemeClr val="bg1"/>
          </a:solidFill>
        </p:spPr>
      </p:pic>
      <p:pic>
        <p:nvPicPr>
          <p:cNvPr id="148" name="Picture 147" descr="Icon&#10;&#10;Description automatically generated">
            <a:extLst>
              <a:ext uri="{FF2B5EF4-FFF2-40B4-BE49-F238E27FC236}">
                <a16:creationId xmlns:a16="http://schemas.microsoft.com/office/drawing/2014/main" id="{DF6BA6A7-B170-064E-8FA9-4B394E926B8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35262" y="4012352"/>
            <a:ext cx="340901" cy="442107"/>
          </a:xfrm>
          <a:prstGeom prst="rect">
            <a:avLst/>
          </a:prstGeom>
          <a:solidFill>
            <a:schemeClr val="bg1"/>
          </a:solidFill>
        </p:spPr>
      </p:pic>
      <p:pic>
        <p:nvPicPr>
          <p:cNvPr id="149" name="Picture 148" descr="Icon&#10;&#10;Description automatically generated">
            <a:extLst>
              <a:ext uri="{FF2B5EF4-FFF2-40B4-BE49-F238E27FC236}">
                <a16:creationId xmlns:a16="http://schemas.microsoft.com/office/drawing/2014/main" id="{74F5FB21-5B2E-FB46-8DAD-491B47BDDF7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87134" y="4012352"/>
            <a:ext cx="340901" cy="442107"/>
          </a:xfrm>
          <a:prstGeom prst="rect">
            <a:avLst/>
          </a:prstGeom>
          <a:solidFill>
            <a:schemeClr val="bg1"/>
          </a:solidFill>
        </p:spPr>
      </p:pic>
      <p:pic>
        <p:nvPicPr>
          <p:cNvPr id="150" name="Picture 149" descr="Text&#10;&#10;Description automatically generated with low confidence">
            <a:extLst>
              <a:ext uri="{FF2B5EF4-FFF2-40B4-BE49-F238E27FC236}">
                <a16:creationId xmlns:a16="http://schemas.microsoft.com/office/drawing/2014/main" id="{0B0EEB16-B42C-D84F-8D95-CF7EEBAC7C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0878" y="4085127"/>
            <a:ext cx="369332" cy="369332"/>
          </a:xfrm>
          <a:prstGeom prst="rect">
            <a:avLst/>
          </a:prstGeom>
        </p:spPr>
      </p:pic>
      <p:pic>
        <p:nvPicPr>
          <p:cNvPr id="151" name="Picture 150" descr="Icon&#10;&#10;Description automatically generated">
            <a:extLst>
              <a:ext uri="{FF2B5EF4-FFF2-40B4-BE49-F238E27FC236}">
                <a16:creationId xmlns:a16="http://schemas.microsoft.com/office/drawing/2014/main" id="{529BEC43-1D59-D647-B5DE-F189263455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006" y="4012352"/>
            <a:ext cx="340901" cy="442107"/>
          </a:xfrm>
          <a:prstGeom prst="rect">
            <a:avLst/>
          </a:prstGeom>
          <a:solidFill>
            <a:schemeClr val="bg1"/>
          </a:solidFill>
        </p:spPr>
      </p:pic>
      <p:pic>
        <p:nvPicPr>
          <p:cNvPr id="152" name="Picture 151" descr="Icon&#10;&#10;Description automatically generated">
            <a:extLst>
              <a:ext uri="{FF2B5EF4-FFF2-40B4-BE49-F238E27FC236}">
                <a16:creationId xmlns:a16="http://schemas.microsoft.com/office/drawing/2014/main" id="{2135C09C-0CCA-C74E-97B9-08B81938F7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71181" y="4012352"/>
            <a:ext cx="340901" cy="442107"/>
          </a:xfrm>
          <a:prstGeom prst="rect">
            <a:avLst/>
          </a:prstGeom>
          <a:solidFill>
            <a:schemeClr val="bg1"/>
          </a:solidFill>
        </p:spPr>
      </p:pic>
      <p:pic>
        <p:nvPicPr>
          <p:cNvPr id="153" name="Picture 152" descr="Text&#10;&#10;Description automatically generated with low confidence">
            <a:extLst>
              <a:ext uri="{FF2B5EF4-FFF2-40B4-BE49-F238E27FC236}">
                <a16:creationId xmlns:a16="http://schemas.microsoft.com/office/drawing/2014/main" id="{32B89B3F-229F-A448-8E7C-E900BEED1A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54959" y="4086945"/>
            <a:ext cx="369332" cy="367514"/>
          </a:xfrm>
          <a:prstGeom prst="rect">
            <a:avLst/>
          </a:prstGeom>
        </p:spPr>
      </p:pic>
      <p:pic>
        <p:nvPicPr>
          <p:cNvPr id="154" name="Picture 153" descr="Text&#10;&#10;Description automatically generated with low confidence">
            <a:extLst>
              <a:ext uri="{FF2B5EF4-FFF2-40B4-BE49-F238E27FC236}">
                <a16:creationId xmlns:a16="http://schemas.microsoft.com/office/drawing/2014/main" id="{C3039A90-11CC-2341-8DF3-295084FB62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74925" y="4085127"/>
            <a:ext cx="369332" cy="369332"/>
          </a:xfrm>
          <a:prstGeom prst="rect">
            <a:avLst/>
          </a:prstGeom>
        </p:spPr>
      </p:pic>
      <p:pic>
        <p:nvPicPr>
          <p:cNvPr id="155" name="Picture 154" descr="Icon&#10;&#10;Description automatically generated">
            <a:extLst>
              <a:ext uri="{FF2B5EF4-FFF2-40B4-BE49-F238E27FC236}">
                <a16:creationId xmlns:a16="http://schemas.microsoft.com/office/drawing/2014/main" id="{4231C1EB-73DD-9640-835F-967A5088C36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23053" y="4012352"/>
            <a:ext cx="340901" cy="442107"/>
          </a:xfrm>
          <a:prstGeom prst="rect">
            <a:avLst/>
          </a:prstGeom>
          <a:solidFill>
            <a:schemeClr val="bg1"/>
          </a:solidFill>
        </p:spPr>
      </p:pic>
      <p:pic>
        <p:nvPicPr>
          <p:cNvPr id="157" name="Picture 156" descr="Icon&#10;&#10;Description automatically generated">
            <a:extLst>
              <a:ext uri="{FF2B5EF4-FFF2-40B4-BE49-F238E27FC236}">
                <a16:creationId xmlns:a16="http://schemas.microsoft.com/office/drawing/2014/main" id="{B64EF58F-7B4C-AF44-910E-15AB4993C73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55228" y="4012352"/>
            <a:ext cx="340901" cy="442107"/>
          </a:xfrm>
          <a:prstGeom prst="rect">
            <a:avLst/>
          </a:prstGeom>
          <a:solidFill>
            <a:schemeClr val="bg1"/>
          </a:solidFill>
        </p:spPr>
      </p:pic>
      <p:sp>
        <p:nvSpPr>
          <p:cNvPr id="158" name="Left Brace 157">
            <a:extLst>
              <a:ext uri="{FF2B5EF4-FFF2-40B4-BE49-F238E27FC236}">
                <a16:creationId xmlns:a16="http://schemas.microsoft.com/office/drawing/2014/main" id="{95985845-3D70-7341-88B7-DAA5D935EB3D}"/>
              </a:ext>
            </a:extLst>
          </p:cNvPr>
          <p:cNvSpPr/>
          <p:nvPr/>
        </p:nvSpPr>
        <p:spPr>
          <a:xfrm rot="16200000">
            <a:off x="4351459" y="1719879"/>
            <a:ext cx="111905" cy="5724143"/>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896CF3BE-FA94-864A-A8C3-34FBA04BDA72}"/>
              </a:ext>
            </a:extLst>
          </p:cNvPr>
          <p:cNvGrpSpPr/>
          <p:nvPr/>
        </p:nvGrpSpPr>
        <p:grpSpPr>
          <a:xfrm>
            <a:off x="1339106" y="3927366"/>
            <a:ext cx="6260177" cy="1134871"/>
            <a:chOff x="1339106" y="4143504"/>
            <a:chExt cx="6260177" cy="1134871"/>
          </a:xfrm>
        </p:grpSpPr>
        <mc:AlternateContent xmlns:mc="http://schemas.openxmlformats.org/markup-compatibility/2006" xmlns:a14="http://schemas.microsoft.com/office/drawing/2010/main">
          <mc:Choice Requires="a14">
            <p:sp>
              <p:nvSpPr>
                <p:cNvPr id="235" name="TextBox 234">
                  <a:extLst>
                    <a:ext uri="{FF2B5EF4-FFF2-40B4-BE49-F238E27FC236}">
                      <a16:creationId xmlns:a16="http://schemas.microsoft.com/office/drawing/2014/main" id="{09ED9835-E5BF-0A44-B10A-0D6F73BEDA3D}"/>
                    </a:ext>
                  </a:extLst>
                </p:cNvPr>
                <p:cNvSpPr txBox="1"/>
                <p:nvPr/>
              </p:nvSpPr>
              <p:spPr>
                <a:xfrm>
                  <a:off x="1593234" y="4909043"/>
                  <a:ext cx="135060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=320</m:t>
                        </m:r>
                      </m:oMath>
                    </m:oMathPara>
                  </a14:m>
                  <a:endParaRPr lang="en-US" dirty="0"/>
                </a:p>
              </p:txBody>
            </p:sp>
          </mc:Choice>
          <mc:Fallback xmlns="">
            <p:sp>
              <p:nvSpPr>
                <p:cNvPr id="235" name="TextBox 234">
                  <a:extLst>
                    <a:ext uri="{FF2B5EF4-FFF2-40B4-BE49-F238E27FC236}">
                      <a16:creationId xmlns:a16="http://schemas.microsoft.com/office/drawing/2014/main" id="{09ED9835-E5BF-0A44-B10A-0D6F73BEDA3D}"/>
                    </a:ext>
                  </a:extLst>
                </p:cNvPr>
                <p:cNvSpPr txBox="1">
                  <a:spLocks noRot="1" noChangeAspect="1" noMove="1" noResize="1" noEditPoints="1" noAdjustHandles="1" noChangeArrowheads="1" noChangeShapeType="1" noTextEdit="1"/>
                </p:cNvSpPr>
                <p:nvPr/>
              </p:nvSpPr>
              <p:spPr>
                <a:xfrm>
                  <a:off x="1593234" y="4909043"/>
                  <a:ext cx="1350607" cy="369332"/>
                </a:xfrm>
                <a:prstGeom prst="rect">
                  <a:avLst/>
                </a:prstGeom>
                <a:blipFill>
                  <a:blip r:embed="rId12"/>
                  <a:stretch>
                    <a:fillRect/>
                  </a:stretch>
                </a:blipFill>
              </p:spPr>
              <p:txBody>
                <a:bodyPr/>
                <a:lstStyle/>
                <a:p>
                  <a:r>
                    <a:rPr lang="en-US">
                      <a:noFill/>
                    </a:rPr>
                    <a:t> </a:t>
                  </a:r>
                </a:p>
              </p:txBody>
            </p:sp>
          </mc:Fallback>
        </mc:AlternateContent>
        <p:sp>
          <p:nvSpPr>
            <p:cNvPr id="236" name="Left Brace 235">
              <a:extLst>
                <a:ext uri="{FF2B5EF4-FFF2-40B4-BE49-F238E27FC236}">
                  <a16:creationId xmlns:a16="http://schemas.microsoft.com/office/drawing/2014/main" id="{94EABAF5-43E7-0540-B603-2B579AECBB5D}"/>
                </a:ext>
              </a:extLst>
            </p:cNvPr>
            <p:cNvSpPr/>
            <p:nvPr/>
          </p:nvSpPr>
          <p:spPr>
            <a:xfrm rot="16200000">
              <a:off x="2161734" y="4125741"/>
              <a:ext cx="146163" cy="1378951"/>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7" name="Rounded Rectangle 236">
              <a:extLst>
                <a:ext uri="{FF2B5EF4-FFF2-40B4-BE49-F238E27FC236}">
                  <a16:creationId xmlns:a16="http://schemas.microsoft.com/office/drawing/2014/main" id="{0908AE65-2E8A-F646-A3D5-32216F0AE8C2}"/>
                </a:ext>
              </a:extLst>
            </p:cNvPr>
            <p:cNvSpPr/>
            <p:nvPr/>
          </p:nvSpPr>
          <p:spPr>
            <a:xfrm>
              <a:off x="1339106" y="4146827"/>
              <a:ext cx="1638781" cy="585216"/>
            </a:xfrm>
            <a:prstGeom prst="roundRect">
              <a:avLst/>
            </a:prstGeom>
            <a:no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Left Brace 237">
              <a:extLst>
                <a:ext uri="{FF2B5EF4-FFF2-40B4-BE49-F238E27FC236}">
                  <a16:creationId xmlns:a16="http://schemas.microsoft.com/office/drawing/2014/main" id="{42B0D08A-D7DF-744C-B29C-9836935ABFFC}"/>
                </a:ext>
              </a:extLst>
            </p:cNvPr>
            <p:cNvSpPr/>
            <p:nvPr/>
          </p:nvSpPr>
          <p:spPr>
            <a:xfrm rot="16200000">
              <a:off x="3794379" y="4131591"/>
              <a:ext cx="146163" cy="1378951"/>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9" name="Rounded Rectangle 238">
              <a:extLst>
                <a:ext uri="{FF2B5EF4-FFF2-40B4-BE49-F238E27FC236}">
                  <a16:creationId xmlns:a16="http://schemas.microsoft.com/office/drawing/2014/main" id="{2B5B63D6-967E-C942-96D9-D4EDFF9E811E}"/>
                </a:ext>
              </a:extLst>
            </p:cNvPr>
            <p:cNvSpPr/>
            <p:nvPr/>
          </p:nvSpPr>
          <p:spPr>
            <a:xfrm>
              <a:off x="3053724" y="4145046"/>
              <a:ext cx="1638782" cy="585216"/>
            </a:xfrm>
            <a:prstGeom prst="roundRect">
              <a:avLst/>
            </a:prstGeom>
            <a:no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00B54377-6088-0646-9C54-D0E67C880382}"/>
                    </a:ext>
                  </a:extLst>
                </p:cNvPr>
                <p:cNvSpPr txBox="1"/>
                <p:nvPr/>
              </p:nvSpPr>
              <p:spPr>
                <a:xfrm>
                  <a:off x="3157513" y="4904774"/>
                  <a:ext cx="135060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=328</m:t>
                        </m:r>
                      </m:oMath>
                    </m:oMathPara>
                  </a14:m>
                  <a:endParaRPr lang="en-US" dirty="0"/>
                </a:p>
              </p:txBody>
            </p:sp>
          </mc:Choice>
          <mc:Fallback xmlns="">
            <p:sp>
              <p:nvSpPr>
                <p:cNvPr id="240" name="TextBox 239">
                  <a:extLst>
                    <a:ext uri="{FF2B5EF4-FFF2-40B4-BE49-F238E27FC236}">
                      <a16:creationId xmlns:a16="http://schemas.microsoft.com/office/drawing/2014/main" id="{00B54377-6088-0646-9C54-D0E67C880382}"/>
                    </a:ext>
                  </a:extLst>
                </p:cNvPr>
                <p:cNvSpPr txBox="1">
                  <a:spLocks noRot="1" noChangeAspect="1" noMove="1" noResize="1" noEditPoints="1" noAdjustHandles="1" noChangeArrowheads="1" noChangeShapeType="1" noTextEdit="1"/>
                </p:cNvSpPr>
                <p:nvPr/>
              </p:nvSpPr>
              <p:spPr>
                <a:xfrm>
                  <a:off x="3157513" y="4904774"/>
                  <a:ext cx="1350607" cy="369332"/>
                </a:xfrm>
                <a:prstGeom prst="rect">
                  <a:avLst/>
                </a:prstGeom>
                <a:blipFill>
                  <a:blip r:embed="rId13"/>
                  <a:stretch>
                    <a:fillRect/>
                  </a:stretch>
                </a:blipFill>
              </p:spPr>
              <p:txBody>
                <a:bodyPr/>
                <a:lstStyle/>
                <a:p>
                  <a:r>
                    <a:rPr lang="en-US">
                      <a:noFill/>
                    </a:rPr>
                    <a:t> </a:t>
                  </a:r>
                </a:p>
              </p:txBody>
            </p:sp>
          </mc:Fallback>
        </mc:AlternateContent>
        <p:sp>
          <p:nvSpPr>
            <p:cNvPr id="241" name="Rounded Rectangle 240">
              <a:extLst>
                <a:ext uri="{FF2B5EF4-FFF2-40B4-BE49-F238E27FC236}">
                  <a16:creationId xmlns:a16="http://schemas.microsoft.com/office/drawing/2014/main" id="{47D23EED-1CE4-7C49-A942-F96819776C97}"/>
                </a:ext>
              </a:extLst>
            </p:cNvPr>
            <p:cNvSpPr/>
            <p:nvPr/>
          </p:nvSpPr>
          <p:spPr>
            <a:xfrm>
              <a:off x="4730658" y="4143504"/>
              <a:ext cx="1638782" cy="585216"/>
            </a:xfrm>
            <a:prstGeom prst="roundRect">
              <a:avLst/>
            </a:prstGeom>
            <a:no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Left Brace 241">
              <a:extLst>
                <a:ext uri="{FF2B5EF4-FFF2-40B4-BE49-F238E27FC236}">
                  <a16:creationId xmlns:a16="http://schemas.microsoft.com/office/drawing/2014/main" id="{ECA79245-F35B-3146-B603-B9E1CEB9EB57}"/>
                </a:ext>
              </a:extLst>
            </p:cNvPr>
            <p:cNvSpPr/>
            <p:nvPr/>
          </p:nvSpPr>
          <p:spPr>
            <a:xfrm rot="16200000">
              <a:off x="5480177" y="4128293"/>
              <a:ext cx="146163" cy="1378951"/>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C5C1E626-A5C3-8E40-A7AA-8B962EF5AAC3}"/>
                    </a:ext>
                  </a:extLst>
                </p:cNvPr>
                <p:cNvSpPr txBox="1"/>
                <p:nvPr/>
              </p:nvSpPr>
              <p:spPr>
                <a:xfrm>
                  <a:off x="4843311" y="4901476"/>
                  <a:ext cx="135060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=442</m:t>
                        </m:r>
                      </m:oMath>
                    </m:oMathPara>
                  </a14:m>
                  <a:endParaRPr lang="en-US" dirty="0"/>
                </a:p>
              </p:txBody>
            </p:sp>
          </mc:Choice>
          <mc:Fallback xmlns="">
            <p:sp>
              <p:nvSpPr>
                <p:cNvPr id="243" name="TextBox 242">
                  <a:extLst>
                    <a:ext uri="{FF2B5EF4-FFF2-40B4-BE49-F238E27FC236}">
                      <a16:creationId xmlns:a16="http://schemas.microsoft.com/office/drawing/2014/main" id="{C5C1E626-A5C3-8E40-A7AA-8B962EF5AAC3}"/>
                    </a:ext>
                  </a:extLst>
                </p:cNvPr>
                <p:cNvSpPr txBox="1">
                  <a:spLocks noRot="1" noChangeAspect="1" noMove="1" noResize="1" noEditPoints="1" noAdjustHandles="1" noChangeArrowheads="1" noChangeShapeType="1" noTextEdit="1"/>
                </p:cNvSpPr>
                <p:nvPr/>
              </p:nvSpPr>
              <p:spPr>
                <a:xfrm>
                  <a:off x="4843311" y="4901476"/>
                  <a:ext cx="1350607" cy="369332"/>
                </a:xfrm>
                <a:prstGeom prst="rect">
                  <a:avLst/>
                </a:prstGeom>
                <a:blipFill>
                  <a:blip r:embed="rId14"/>
                  <a:stretch>
                    <a:fillRect/>
                  </a:stretch>
                </a:blipFill>
              </p:spPr>
              <p:txBody>
                <a:bodyPr/>
                <a:lstStyle/>
                <a:p>
                  <a:r>
                    <a:rPr lang="en-US">
                      <a:noFill/>
                    </a:rPr>
                    <a:t> </a:t>
                  </a:r>
                </a:p>
              </p:txBody>
            </p:sp>
          </mc:Fallback>
        </mc:AlternateContent>
        <p:sp>
          <p:nvSpPr>
            <p:cNvPr id="244" name="Left Brace 243">
              <a:extLst>
                <a:ext uri="{FF2B5EF4-FFF2-40B4-BE49-F238E27FC236}">
                  <a16:creationId xmlns:a16="http://schemas.microsoft.com/office/drawing/2014/main" id="{FD9CB409-3228-7342-B91F-8C41181C082F}"/>
                </a:ext>
              </a:extLst>
            </p:cNvPr>
            <p:cNvSpPr/>
            <p:nvPr/>
          </p:nvSpPr>
          <p:spPr>
            <a:xfrm rot="16200000">
              <a:off x="6915009" y="4269856"/>
              <a:ext cx="159495" cy="1103744"/>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7B6FBBD2-44DB-3D4D-B896-C1719EE2F7E5}"/>
                    </a:ext>
                  </a:extLst>
                </p:cNvPr>
                <p:cNvSpPr txBox="1"/>
                <p:nvPr/>
              </p:nvSpPr>
              <p:spPr>
                <a:xfrm>
                  <a:off x="6248676" y="4898770"/>
                  <a:ext cx="135060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=238</m:t>
                        </m:r>
                      </m:oMath>
                    </m:oMathPara>
                  </a14:m>
                  <a:endParaRPr lang="en-US" dirty="0"/>
                </a:p>
              </p:txBody>
            </p:sp>
          </mc:Choice>
          <mc:Fallback xmlns="">
            <p:sp>
              <p:nvSpPr>
                <p:cNvPr id="245" name="TextBox 244">
                  <a:extLst>
                    <a:ext uri="{FF2B5EF4-FFF2-40B4-BE49-F238E27FC236}">
                      <a16:creationId xmlns:a16="http://schemas.microsoft.com/office/drawing/2014/main" id="{7B6FBBD2-44DB-3D4D-B896-C1719EE2F7E5}"/>
                    </a:ext>
                  </a:extLst>
                </p:cNvPr>
                <p:cNvSpPr txBox="1">
                  <a:spLocks noRot="1" noChangeAspect="1" noMove="1" noResize="1" noEditPoints="1" noAdjustHandles="1" noChangeArrowheads="1" noChangeShapeType="1" noTextEdit="1"/>
                </p:cNvSpPr>
                <p:nvPr/>
              </p:nvSpPr>
              <p:spPr>
                <a:xfrm>
                  <a:off x="6248676" y="4898770"/>
                  <a:ext cx="1350607" cy="369332"/>
                </a:xfrm>
                <a:prstGeom prst="rect">
                  <a:avLst/>
                </a:prstGeom>
                <a:blipFill>
                  <a:blip r:embed="rId15"/>
                  <a:stretch>
                    <a:fillRect/>
                  </a:stretch>
                </a:blipFill>
              </p:spPr>
              <p:txBody>
                <a:bodyPr/>
                <a:lstStyle/>
                <a:p>
                  <a:r>
                    <a:rPr lang="en-US">
                      <a:noFill/>
                    </a:rPr>
                    <a:t> </a:t>
                  </a:r>
                </a:p>
              </p:txBody>
            </p:sp>
          </mc:Fallback>
        </mc:AlternateContent>
        <p:sp>
          <p:nvSpPr>
            <p:cNvPr id="246" name="Rounded Rectangle 245">
              <a:extLst>
                <a:ext uri="{FF2B5EF4-FFF2-40B4-BE49-F238E27FC236}">
                  <a16:creationId xmlns:a16="http://schemas.microsoft.com/office/drawing/2014/main" id="{46FFAA8F-D128-C54E-96E5-4162CE79057E}"/>
                </a:ext>
              </a:extLst>
            </p:cNvPr>
            <p:cNvSpPr/>
            <p:nvPr/>
          </p:nvSpPr>
          <p:spPr>
            <a:xfrm>
              <a:off x="6420060" y="4151205"/>
              <a:ext cx="1126568" cy="585216"/>
            </a:xfrm>
            <a:prstGeom prst="roundRect">
              <a:avLst/>
            </a:prstGeom>
            <a:no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8" name="Rounded Rectangle 247">
            <a:extLst>
              <a:ext uri="{FF2B5EF4-FFF2-40B4-BE49-F238E27FC236}">
                <a16:creationId xmlns:a16="http://schemas.microsoft.com/office/drawing/2014/main" id="{79C5A3EB-1054-DC44-A36A-BBB4188C7D7E}"/>
              </a:ext>
            </a:extLst>
          </p:cNvPr>
          <p:cNvSpPr/>
          <p:nvPr/>
        </p:nvSpPr>
        <p:spPr>
          <a:xfrm>
            <a:off x="4725289" y="3922102"/>
            <a:ext cx="1638782" cy="585216"/>
          </a:xfrm>
          <a:prstGeom prst="round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B037131-CECF-7B4D-B960-C09B33A9A465}"/>
                  </a:ext>
                </a:extLst>
              </p:cNvPr>
              <p:cNvSpPr txBox="1"/>
              <p:nvPr/>
            </p:nvSpPr>
            <p:spPr>
              <a:xfrm>
                <a:off x="4886791" y="3583917"/>
                <a:ext cx="1345368"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𝑐𝑜𝑛𝑓</m:t>
                          </m:r>
                        </m:sub>
                      </m:sSub>
                      <m:r>
                        <a:rPr lang="en-US" b="0" i="1" smtClean="0">
                          <a:latin typeface="Cambria Math" panose="02040503050406030204" pitchFamily="18" charset="0"/>
                        </a:rPr>
                        <m:t>=98%</m:t>
                      </m:r>
                    </m:oMath>
                  </m:oMathPara>
                </a14:m>
                <a:endParaRPr lang="en-US" dirty="0"/>
              </a:p>
            </p:txBody>
          </p:sp>
        </mc:Choice>
        <mc:Fallback xmlns="">
          <p:sp>
            <p:nvSpPr>
              <p:cNvPr id="7" name="TextBox 6">
                <a:extLst>
                  <a:ext uri="{FF2B5EF4-FFF2-40B4-BE49-F238E27FC236}">
                    <a16:creationId xmlns:a16="http://schemas.microsoft.com/office/drawing/2014/main" id="{4B037131-CECF-7B4D-B960-C09B33A9A465}"/>
                  </a:ext>
                </a:extLst>
              </p:cNvPr>
              <p:cNvSpPr txBox="1">
                <a:spLocks noRot="1" noChangeAspect="1" noMove="1" noResize="1" noEditPoints="1" noAdjustHandles="1" noChangeArrowheads="1" noChangeShapeType="1" noTextEdit="1"/>
              </p:cNvSpPr>
              <p:nvPr/>
            </p:nvSpPr>
            <p:spPr>
              <a:xfrm>
                <a:off x="4886791" y="3583917"/>
                <a:ext cx="1345368" cy="299249"/>
              </a:xfrm>
              <a:prstGeom prst="rect">
                <a:avLst/>
              </a:prstGeom>
              <a:blipFill>
                <a:blip r:embed="rId16"/>
                <a:stretch>
                  <a:fillRect l="-2804" r="-3738" b="-25000"/>
                </a:stretch>
              </a:blipFill>
            </p:spPr>
            <p:txBody>
              <a:bodyPr/>
              <a:lstStyle/>
              <a:p>
                <a:r>
                  <a:rPr lang="en-US">
                    <a:noFill/>
                  </a:rPr>
                  <a:t> </a:t>
                </a:r>
              </a:p>
            </p:txBody>
          </p:sp>
        </mc:Fallback>
      </mc:AlternateContent>
      <p:sp>
        <p:nvSpPr>
          <p:cNvPr id="249" name="TextBox 248">
            <a:extLst>
              <a:ext uri="{FF2B5EF4-FFF2-40B4-BE49-F238E27FC236}">
                <a16:creationId xmlns:a16="http://schemas.microsoft.com/office/drawing/2014/main" id="{D8DB565A-2FBD-0947-A398-114F6C63E028}"/>
              </a:ext>
            </a:extLst>
          </p:cNvPr>
          <p:cNvSpPr txBox="1"/>
          <p:nvPr/>
        </p:nvSpPr>
        <p:spPr>
          <a:xfrm>
            <a:off x="1919563" y="5204943"/>
            <a:ext cx="5320687" cy="369332"/>
          </a:xfrm>
          <a:prstGeom prst="rect">
            <a:avLst/>
          </a:prstGeom>
          <a:noFill/>
        </p:spPr>
        <p:txBody>
          <a:bodyPr wrap="none" rtlCol="0">
            <a:spAutoFit/>
          </a:bodyPr>
          <a:lstStyle/>
          <a:p>
            <a:r>
              <a:rPr lang="en-US" dirty="0">
                <a:solidFill>
                  <a:srgbClr val="FF0000"/>
                </a:solidFill>
              </a:rPr>
              <a:t>Global context fails to be modeled, local optimum!</a:t>
            </a:r>
          </a:p>
        </p:txBody>
      </p:sp>
      <p:pic>
        <p:nvPicPr>
          <p:cNvPr id="147" name="Picture 146" descr="A person holding a basketball&#10;&#10;Description automatically generated">
            <a:extLst>
              <a:ext uri="{FF2B5EF4-FFF2-40B4-BE49-F238E27FC236}">
                <a16:creationId xmlns:a16="http://schemas.microsoft.com/office/drawing/2014/main" id="{35BE5DFD-C450-BC46-BDD5-B5139221C04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39540" y="4092672"/>
            <a:ext cx="309051" cy="281465"/>
          </a:xfrm>
          <a:prstGeom prst="rect">
            <a:avLst/>
          </a:prstGeom>
        </p:spPr>
      </p:pic>
      <p:pic>
        <p:nvPicPr>
          <p:cNvPr id="156" name="Picture 2" descr="Key topics - Osborne Clarke | Osborne Clarke">
            <a:extLst>
              <a:ext uri="{FF2B5EF4-FFF2-40B4-BE49-F238E27FC236}">
                <a16:creationId xmlns:a16="http://schemas.microsoft.com/office/drawing/2014/main" id="{D5EB76EA-B2A2-AD4E-BBFF-15A57D6F98AF}"/>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8122" r="21203"/>
          <a:stretch/>
        </p:blipFill>
        <p:spPr bwMode="auto">
          <a:xfrm>
            <a:off x="3130891" y="4085127"/>
            <a:ext cx="335371" cy="327476"/>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158" descr="Logo&#10;&#10;Description automatically generated">
            <a:extLst>
              <a:ext uri="{FF2B5EF4-FFF2-40B4-BE49-F238E27FC236}">
                <a16:creationId xmlns:a16="http://schemas.microsoft.com/office/drawing/2014/main" id="{AF982BA2-962F-8F44-B0B6-6F618390A26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682911" y="4147516"/>
            <a:ext cx="328172" cy="209650"/>
          </a:xfrm>
          <a:prstGeom prst="rect">
            <a:avLst/>
          </a:prstGeom>
        </p:spPr>
      </p:pic>
      <p:pic>
        <p:nvPicPr>
          <p:cNvPr id="160" name="Picture 159" descr="Icon&#10;&#10;Description automatically generated">
            <a:extLst>
              <a:ext uri="{FF2B5EF4-FFF2-40B4-BE49-F238E27FC236}">
                <a16:creationId xmlns:a16="http://schemas.microsoft.com/office/drawing/2014/main" id="{E66A260B-AC83-6146-8368-7C13A9FD1E2C}"/>
              </a:ext>
            </a:extLst>
          </p:cNvPr>
          <p:cNvPicPr>
            <a:picLocks noChangeAspect="1"/>
          </p:cNvPicPr>
          <p:nvPr/>
        </p:nvPicPr>
        <p:blipFill rotWithShape="1">
          <a:blip r:embed="rId20">
            <a:extLst>
              <a:ext uri="{28A0092B-C50C-407E-A947-70E740481C1C}">
                <a14:useLocalDpi xmlns:a14="http://schemas.microsoft.com/office/drawing/2010/main" val="0"/>
              </a:ext>
            </a:extLst>
          </a:blip>
          <a:srcRect l="24874" r="17594"/>
          <a:stretch/>
        </p:blipFill>
        <p:spPr>
          <a:xfrm>
            <a:off x="4305428" y="4089489"/>
            <a:ext cx="188335" cy="327357"/>
          </a:xfrm>
          <a:prstGeom prst="rect">
            <a:avLst/>
          </a:prstGeom>
        </p:spPr>
      </p:pic>
      <p:pic>
        <p:nvPicPr>
          <p:cNvPr id="161" name="Picture 4" descr="Stadium Icon of Colored Outline style - Available in SVG, PNG, EPS, AI &amp;  Icon fonts">
            <a:extLst>
              <a:ext uri="{FF2B5EF4-FFF2-40B4-BE49-F238E27FC236}">
                <a16:creationId xmlns:a16="http://schemas.microsoft.com/office/drawing/2014/main" id="{2629ECE9-A4CD-DA42-9006-8276FBE0937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428957" y="4164402"/>
            <a:ext cx="231445" cy="231445"/>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descr="Vaccine - Free medical icons">
            <a:extLst>
              <a:ext uri="{FF2B5EF4-FFF2-40B4-BE49-F238E27FC236}">
                <a16:creationId xmlns:a16="http://schemas.microsoft.com/office/drawing/2014/main" id="{A13E6500-73C4-C349-A696-A6439E7DE1D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23109" y="4075197"/>
            <a:ext cx="309050" cy="30905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169" descr="Logo&#10;&#10;Description automatically generated">
            <a:extLst>
              <a:ext uri="{FF2B5EF4-FFF2-40B4-BE49-F238E27FC236}">
                <a16:creationId xmlns:a16="http://schemas.microsoft.com/office/drawing/2014/main" id="{11B1FE92-8AA5-5A46-8DCD-85937E29BF3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079846" y="4178910"/>
            <a:ext cx="293353" cy="193953"/>
          </a:xfrm>
          <a:prstGeom prst="rect">
            <a:avLst/>
          </a:prstGeom>
        </p:spPr>
      </p:pic>
    </p:spTree>
    <p:extLst>
      <p:ext uri="{BB962C8B-B14F-4D97-AF65-F5344CB8AC3E}">
        <p14:creationId xmlns:p14="http://schemas.microsoft.com/office/powerpoint/2010/main" val="221960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blinds(horizontal)">
                                      <p:cBhvr>
                                        <p:cTn id="7" dur="500"/>
                                        <p:tgtEl>
                                          <p:spTgt spid="211"/>
                                        </p:tgtEl>
                                      </p:cBhvr>
                                    </p:animEffect>
                                  </p:childTnLst>
                                </p:cTn>
                              </p:par>
                              <p:par>
                                <p:cTn id="8" presetID="3" presetClass="entr" presetSubtype="10"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blinds(horizontal)">
                                      <p:cBhvr>
                                        <p:cTn id="10" dur="500"/>
                                        <p:tgtEl>
                                          <p:spTgt spid="103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7"/>
                                        </p:tgtEl>
                                        <p:attrNameLst>
                                          <p:attrName>style.visibility</p:attrName>
                                        </p:attrNameLst>
                                      </p:cBhvr>
                                      <p:to>
                                        <p:strVal val="visible"/>
                                      </p:to>
                                    </p:set>
                                    <p:animEffect transition="in" filter="blinds(horizontal)">
                                      <p:cBhvr>
                                        <p:cTn id="15" dur="500"/>
                                        <p:tgtEl>
                                          <p:spTgt spid="17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58"/>
                                        </p:tgtEl>
                                        <p:attrNameLst>
                                          <p:attrName>style.visibility</p:attrName>
                                        </p:attrNameLst>
                                      </p:cBhvr>
                                      <p:to>
                                        <p:strVal val="visible"/>
                                      </p:to>
                                    </p:set>
                                    <p:animEffect transition="in" filter="blinds(horizontal)">
                                      <p:cBhvr>
                                        <p:cTn id="20" dur="500"/>
                                        <p:tgtEl>
                                          <p:spTgt spid="158"/>
                                        </p:tgtEl>
                                      </p:cBhvr>
                                    </p:animEffect>
                                  </p:childTnLst>
                                  <p:subTnLst>
                                    <p:set>
                                      <p:cBhvr override="childStyle">
                                        <p:cTn dur="1" fill="hold" display="0" masterRel="nextClick" afterEffect="1"/>
                                        <p:tgtEl>
                                          <p:spTgt spid="158"/>
                                        </p:tgtEl>
                                        <p:attrNameLst>
                                          <p:attrName>style.visibility</p:attrName>
                                        </p:attrNameLst>
                                      </p:cBhvr>
                                      <p:to>
                                        <p:strVal val="hidden"/>
                                      </p:to>
                                    </p:set>
                                  </p:subTnLst>
                                </p:cTn>
                              </p:par>
                              <p:par>
                                <p:cTn id="21" presetID="3"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24" presetID="3" presetClass="entr" presetSubtype="10" fill="hold" grpId="0" nodeType="withEffect">
                                  <p:stCondLst>
                                    <p:cond delay="0"/>
                                  </p:stCondLst>
                                  <p:childTnLst>
                                    <p:set>
                                      <p:cBhvr>
                                        <p:cTn id="25" dur="1" fill="hold">
                                          <p:stCondLst>
                                            <p:cond delay="0"/>
                                          </p:stCondLst>
                                        </p:cTn>
                                        <p:tgtEl>
                                          <p:spTgt spid="1033"/>
                                        </p:tgtEl>
                                        <p:attrNameLst>
                                          <p:attrName>style.visibility</p:attrName>
                                        </p:attrNameLst>
                                      </p:cBhvr>
                                      <p:to>
                                        <p:strVal val="visible"/>
                                      </p:to>
                                    </p:set>
                                    <p:animEffect transition="in" filter="blinds(horizontal)">
                                      <p:cBhvr>
                                        <p:cTn id="26" dur="500"/>
                                        <p:tgtEl>
                                          <p:spTgt spid="1033"/>
                                        </p:tgtEl>
                                      </p:cBhvr>
                                    </p:animEffect>
                                  </p:childTnLst>
                                  <p:subTnLst>
                                    <p:set>
                                      <p:cBhvr override="childStyle">
                                        <p:cTn dur="1" fill="hold" display="0" masterRel="nextClick" afterEffect="1"/>
                                        <p:tgtEl>
                                          <p:spTgt spid="103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linds(horizontal)">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48"/>
                                        </p:tgtEl>
                                        <p:attrNameLst>
                                          <p:attrName>style.visibility</p:attrName>
                                        </p:attrNameLst>
                                      </p:cBhvr>
                                      <p:to>
                                        <p:strVal val="visible"/>
                                      </p:to>
                                    </p:set>
                                    <p:animEffect transition="in" filter="blinds(horizontal)">
                                      <p:cBhvr>
                                        <p:cTn id="36" dur="500"/>
                                        <p:tgtEl>
                                          <p:spTgt spid="248"/>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linds(horizontal)">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49"/>
                                        </p:tgtEl>
                                        <p:attrNameLst>
                                          <p:attrName>style.visibility</p:attrName>
                                        </p:attrNameLst>
                                      </p:cBhvr>
                                      <p:to>
                                        <p:strVal val="visible"/>
                                      </p:to>
                                    </p:set>
                                    <p:animEffect transition="in" filter="blinds(horizontal)">
                                      <p:cBhvr>
                                        <p:cTn id="44"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7" grpId="0"/>
      <p:bldP spid="211" grpId="0" animBg="1"/>
      <p:bldP spid="1033" grpId="0"/>
      <p:bldP spid="158" grpId="0" animBg="1"/>
      <p:bldP spid="248" grpId="0" animBg="1"/>
      <p:bldP spid="7" grpId="0"/>
      <p:bldP spid="24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987A8-5B11-7849-846B-B04C41C60931}"/>
              </a:ext>
            </a:extLst>
          </p:cNvPr>
          <p:cNvSpPr>
            <a:spLocks noGrp="1"/>
          </p:cNvSpPr>
          <p:nvPr>
            <p:ph type="title"/>
          </p:nvPr>
        </p:nvSpPr>
        <p:spPr/>
        <p:txBody>
          <a:bodyPr/>
          <a:lstStyle/>
          <a:p>
            <a:r>
              <a:rPr lang="en-US" dirty="0"/>
              <a:t>Global-Local Sparse Attention</a:t>
            </a:r>
          </a:p>
        </p:txBody>
      </p:sp>
      <p:sp>
        <p:nvSpPr>
          <p:cNvPr id="4" name="Slide Number Placeholder 3">
            <a:extLst>
              <a:ext uri="{FF2B5EF4-FFF2-40B4-BE49-F238E27FC236}">
                <a16:creationId xmlns:a16="http://schemas.microsoft.com/office/drawing/2014/main" id="{4C7555CC-7725-BE4E-B782-AD494C0823BB}"/>
              </a:ext>
            </a:extLst>
          </p:cNvPr>
          <p:cNvSpPr>
            <a:spLocks noGrp="1"/>
          </p:cNvSpPr>
          <p:nvPr>
            <p:ph type="sldNum" sz="quarter" idx="12"/>
          </p:nvPr>
        </p:nvSpPr>
        <p:spPr/>
        <p:txBody>
          <a:bodyPr/>
          <a:lstStyle/>
          <a:p>
            <a:fld id="{4FAB73BC-B049-4115-A692-8D63A059BFB8}" type="slidenum">
              <a:rPr lang="en-US" smtClean="0"/>
              <a:t>33</a:t>
            </a:fld>
            <a:endParaRPr lang="en-US"/>
          </a:p>
        </p:txBody>
      </p:sp>
      <mc:AlternateContent xmlns:mc="http://schemas.openxmlformats.org/markup-compatibility/2006" xmlns:a14="http://schemas.microsoft.com/office/drawing/2010/main">
        <mc:Choice Requires="a14">
          <p:sp>
            <p:nvSpPr>
              <p:cNvPr id="368" name="TextBox 367">
                <a:extLst>
                  <a:ext uri="{FF2B5EF4-FFF2-40B4-BE49-F238E27FC236}">
                    <a16:creationId xmlns:a16="http://schemas.microsoft.com/office/drawing/2014/main" id="{7EB64922-642A-4A4A-9BF7-C646E986FEF7}"/>
                  </a:ext>
                </a:extLst>
              </p:cNvPr>
              <p:cNvSpPr txBox="1"/>
              <p:nvPr/>
            </p:nvSpPr>
            <p:spPr>
              <a:xfrm>
                <a:off x="2123649" y="5879240"/>
                <a:ext cx="5058501" cy="276999"/>
              </a:xfrm>
              <a:prstGeom prst="rect">
                <a:avLst/>
              </a:prstGeom>
              <a:noFill/>
            </p:spPr>
            <p:txBody>
              <a:bodyPr wrap="none" lIns="0" tIns="0" rIns="0" bIns="0" rtlCol="0">
                <a:spAutoFit/>
              </a:bodyPr>
              <a:lstStyle/>
              <a:p>
                <a:r>
                  <a:rPr lang="en-US" b="0" dirty="0">
                    <a:ea typeface="Cambria Math" panose="02040503050406030204" pitchFamily="18" charset="0"/>
                  </a:rPr>
                  <a:t>Complexity: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𝐾</m:t>
                        </m:r>
                        <m:sSup>
                          <m:sSupPr>
                            <m:ctrlPr>
                              <a:rPr lang="en-US" b="0" i="1" smtClean="0">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𝐵</m:t>
                                </m:r>
                              </m:e>
                            </m:acc>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𝐾</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𝐵</m:t>
                            </m:r>
                          </m:e>
                        </m:acc>
                        <m:r>
                          <a:rPr lang="en-US" b="0" i="1" dirty="0" smtClean="0">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𝐾</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𝐾</m:t>
                            </m:r>
                          </m:e>
                          <m:sup>
                            <m:r>
                              <a:rPr lang="en-US" i="1">
                                <a:latin typeface="Cambria Math" panose="02040503050406030204" pitchFamily="18" charset="0"/>
                                <a:ea typeface="Cambria Math" panose="02040503050406030204" pitchFamily="18" charset="0"/>
                              </a:rPr>
                              <m:t>2</m:t>
                            </m:r>
                          </m:sup>
                        </m:sSup>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𝐵</m:t>
                            </m:r>
                          </m:e>
                        </m:acc>
                      </m:e>
                    </m:d>
                    <m:r>
                      <a:rPr lang="en-US" b="0" i="0" smtClean="0">
                        <a:latin typeface="Cambria Math" panose="02040503050406030204" pitchFamily="18" charset="0"/>
                        <a:ea typeface="Cambria Math" panose="02040503050406030204" pitchFamily="18" charset="0"/>
                      </a:rPr>
                      <m:t> ~ </m:t>
                    </m:r>
                    <m:r>
                      <a:rPr lang="en-US"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𝐾</m:t>
                        </m:r>
                        <m:sSup>
                          <m:sSupPr>
                            <m:ctrlPr>
                              <a:rPr lang="en-US" i="1">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𝐵</m:t>
                                </m:r>
                              </m:e>
                            </m:acc>
                          </m:e>
                          <m:sup>
                            <m:r>
                              <a:rPr lang="en-US" i="1">
                                <a:latin typeface="Cambria Math" panose="02040503050406030204" pitchFamily="18" charset="0"/>
                                <a:ea typeface="Cambria Math" panose="02040503050406030204" pitchFamily="18" charset="0"/>
                              </a:rPr>
                              <m:t>2</m:t>
                            </m:r>
                          </m:sup>
                        </m:sSup>
                      </m:e>
                    </m:d>
                  </m:oMath>
                </a14:m>
                <a:endParaRPr lang="en-US" dirty="0"/>
              </a:p>
            </p:txBody>
          </p:sp>
        </mc:Choice>
        <mc:Fallback xmlns="">
          <p:sp>
            <p:nvSpPr>
              <p:cNvPr id="368" name="TextBox 367">
                <a:extLst>
                  <a:ext uri="{FF2B5EF4-FFF2-40B4-BE49-F238E27FC236}">
                    <a16:creationId xmlns:a16="http://schemas.microsoft.com/office/drawing/2014/main" id="{7EB64922-642A-4A4A-9BF7-C646E986FEF7}"/>
                  </a:ext>
                </a:extLst>
              </p:cNvPr>
              <p:cNvSpPr txBox="1">
                <a:spLocks noRot="1" noChangeAspect="1" noMove="1" noResize="1" noEditPoints="1" noAdjustHandles="1" noChangeArrowheads="1" noChangeShapeType="1" noTextEdit="1"/>
              </p:cNvSpPr>
              <p:nvPr/>
            </p:nvSpPr>
            <p:spPr>
              <a:xfrm>
                <a:off x="2123649" y="5879240"/>
                <a:ext cx="5058501" cy="276999"/>
              </a:xfrm>
              <a:prstGeom prst="rect">
                <a:avLst/>
              </a:prstGeom>
              <a:blipFill>
                <a:blip r:embed="rId3"/>
                <a:stretch>
                  <a:fillRect l="-2757" t="-26087" b="-47826"/>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955AE826-E410-904D-803E-05084AF440DB}"/>
              </a:ext>
            </a:extLst>
          </p:cNvPr>
          <p:cNvGrpSpPr/>
          <p:nvPr/>
        </p:nvGrpSpPr>
        <p:grpSpPr>
          <a:xfrm>
            <a:off x="415586" y="1480183"/>
            <a:ext cx="8195141" cy="768048"/>
            <a:chOff x="415586" y="1480183"/>
            <a:chExt cx="8195141" cy="768048"/>
          </a:xfrm>
        </p:grpSpPr>
        <p:cxnSp>
          <p:nvCxnSpPr>
            <p:cNvPr id="175" name="Curved Connector 174">
              <a:extLst>
                <a:ext uri="{FF2B5EF4-FFF2-40B4-BE49-F238E27FC236}">
                  <a16:creationId xmlns:a16="http://schemas.microsoft.com/office/drawing/2014/main" id="{77C57B74-F6BD-F542-A752-F6CB331973AE}"/>
                </a:ext>
              </a:extLst>
            </p:cNvPr>
            <p:cNvCxnSpPr>
              <a:cxnSpLocks/>
              <a:stCxn id="221" idx="0"/>
              <a:endCxn id="237" idx="4"/>
            </p:cNvCxnSpPr>
            <p:nvPr/>
          </p:nvCxnSpPr>
          <p:spPr>
            <a:xfrm rot="5400000" flipH="1" flipV="1">
              <a:off x="3808510" y="955706"/>
              <a:ext cx="566191" cy="201885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4" name="Oval 233">
              <a:extLst>
                <a:ext uri="{FF2B5EF4-FFF2-40B4-BE49-F238E27FC236}">
                  <a16:creationId xmlns:a16="http://schemas.microsoft.com/office/drawing/2014/main" id="{F085C3A2-FA93-9C46-BC1C-3D3EFC41F71C}"/>
                </a:ext>
              </a:extLst>
            </p:cNvPr>
            <p:cNvSpPr/>
            <p:nvPr/>
          </p:nvSpPr>
          <p:spPr>
            <a:xfrm>
              <a:off x="5743268" y="1484338"/>
              <a:ext cx="258673" cy="197701"/>
            </a:xfrm>
            <a:prstGeom prst="ellipse">
              <a:avLst/>
            </a:prstGeom>
            <a:gradFill flip="none" rotWithShape="1">
              <a:gsLst>
                <a:gs pos="0">
                  <a:schemeClr val="accent6">
                    <a:lumMod val="40000"/>
                    <a:lumOff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5EB5ECC9-863A-F045-9FE6-053378A9490F}"/>
                </a:ext>
              </a:extLst>
            </p:cNvPr>
            <p:cNvSpPr/>
            <p:nvPr/>
          </p:nvSpPr>
          <p:spPr>
            <a:xfrm>
              <a:off x="6138300" y="1484338"/>
              <a:ext cx="258673" cy="197701"/>
            </a:xfrm>
            <a:prstGeom prst="ellipse">
              <a:avLst/>
            </a:prstGeom>
            <a:gradFill flip="none" rotWithShape="1">
              <a:gsLst>
                <a:gs pos="0">
                  <a:schemeClr val="accent6">
                    <a:lumMod val="40000"/>
                    <a:lumOff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94D1221B-863B-0544-830B-EBA0C10EEC21}"/>
                </a:ext>
              </a:extLst>
            </p:cNvPr>
            <p:cNvSpPr/>
            <p:nvPr/>
          </p:nvSpPr>
          <p:spPr>
            <a:xfrm>
              <a:off x="5358327" y="1484338"/>
              <a:ext cx="258673" cy="197701"/>
            </a:xfrm>
            <a:prstGeom prst="ellipse">
              <a:avLst/>
            </a:prstGeom>
            <a:gradFill flip="none" rotWithShape="1">
              <a:gsLst>
                <a:gs pos="0">
                  <a:schemeClr val="accent6">
                    <a:lumMod val="40000"/>
                    <a:lumOff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8D215CEA-A59A-2A4D-A7E7-0A05F007D4B4}"/>
                </a:ext>
              </a:extLst>
            </p:cNvPr>
            <p:cNvSpPr/>
            <p:nvPr/>
          </p:nvSpPr>
          <p:spPr>
            <a:xfrm>
              <a:off x="4971697" y="1484338"/>
              <a:ext cx="258673" cy="197701"/>
            </a:xfrm>
            <a:prstGeom prst="ellipse">
              <a:avLst/>
            </a:prstGeom>
            <a:gradFill flip="none" rotWithShape="1">
              <a:gsLst>
                <a:gs pos="0">
                  <a:schemeClr val="accent6">
                    <a:lumMod val="40000"/>
                    <a:lumOff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a:extLst>
                <a:ext uri="{FF2B5EF4-FFF2-40B4-BE49-F238E27FC236}">
                  <a16:creationId xmlns:a16="http://schemas.microsoft.com/office/drawing/2014/main" id="{E3B3F95E-53AA-0849-B580-6FF0DE86A0E2}"/>
                </a:ext>
              </a:extLst>
            </p:cNvPr>
            <p:cNvSpPr/>
            <p:nvPr/>
          </p:nvSpPr>
          <p:spPr>
            <a:xfrm>
              <a:off x="7328394" y="1480183"/>
              <a:ext cx="258673" cy="197701"/>
            </a:xfrm>
            <a:prstGeom prst="ellipse">
              <a:avLst/>
            </a:prstGeom>
            <a:gradFill flip="none" rotWithShape="1">
              <a:gsLst>
                <a:gs pos="0">
                  <a:schemeClr val="accent4">
                    <a:lumMod val="40000"/>
                    <a:lumOff val="6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a:extLst>
                <a:ext uri="{FF2B5EF4-FFF2-40B4-BE49-F238E27FC236}">
                  <a16:creationId xmlns:a16="http://schemas.microsoft.com/office/drawing/2014/main" id="{6A53A9AF-274C-BC47-AE69-B6C53651CF5B}"/>
                </a:ext>
              </a:extLst>
            </p:cNvPr>
            <p:cNvSpPr/>
            <p:nvPr/>
          </p:nvSpPr>
          <p:spPr>
            <a:xfrm>
              <a:off x="6943435" y="1480183"/>
              <a:ext cx="258673" cy="197701"/>
            </a:xfrm>
            <a:prstGeom prst="ellipse">
              <a:avLst/>
            </a:prstGeom>
            <a:gradFill flip="none" rotWithShape="1">
              <a:gsLst>
                <a:gs pos="0">
                  <a:schemeClr val="accent4">
                    <a:lumMod val="40000"/>
                    <a:lumOff val="6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a:extLst>
                <a:ext uri="{FF2B5EF4-FFF2-40B4-BE49-F238E27FC236}">
                  <a16:creationId xmlns:a16="http://schemas.microsoft.com/office/drawing/2014/main" id="{3BBC8ACB-E4F2-484E-94D7-EF794C5E4B23}"/>
                </a:ext>
              </a:extLst>
            </p:cNvPr>
            <p:cNvSpPr/>
            <p:nvPr/>
          </p:nvSpPr>
          <p:spPr>
            <a:xfrm>
              <a:off x="6554876" y="1480183"/>
              <a:ext cx="258673" cy="197701"/>
            </a:xfrm>
            <a:prstGeom prst="ellipse">
              <a:avLst/>
            </a:prstGeom>
            <a:gradFill flip="none" rotWithShape="1">
              <a:gsLst>
                <a:gs pos="0">
                  <a:schemeClr val="accent4">
                    <a:lumMod val="40000"/>
                    <a:lumOff val="6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a:extLst>
                <a:ext uri="{FF2B5EF4-FFF2-40B4-BE49-F238E27FC236}">
                  <a16:creationId xmlns:a16="http://schemas.microsoft.com/office/drawing/2014/main" id="{526F6972-A42B-5549-AE4D-9F84F15AA0AC}"/>
                </a:ext>
              </a:extLst>
            </p:cNvPr>
            <p:cNvSpPr/>
            <p:nvPr/>
          </p:nvSpPr>
          <p:spPr>
            <a:xfrm>
              <a:off x="4185382" y="1480335"/>
              <a:ext cx="258673" cy="197701"/>
            </a:xfrm>
            <a:prstGeom prst="ellipse">
              <a:avLst/>
            </a:prstGeom>
            <a:gradFill flip="none" rotWithShape="1">
              <a:gsLst>
                <a:gs pos="0">
                  <a:schemeClr val="accent4">
                    <a:lumMod val="40000"/>
                    <a:lumOff val="6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a:extLst>
                <a:ext uri="{FF2B5EF4-FFF2-40B4-BE49-F238E27FC236}">
                  <a16:creationId xmlns:a16="http://schemas.microsoft.com/office/drawing/2014/main" id="{0CAE73E5-6971-6B41-ADD6-7BDAFD1A1B61}"/>
                </a:ext>
              </a:extLst>
            </p:cNvPr>
            <p:cNvSpPr/>
            <p:nvPr/>
          </p:nvSpPr>
          <p:spPr>
            <a:xfrm>
              <a:off x="4568845" y="1480335"/>
              <a:ext cx="258673" cy="197701"/>
            </a:xfrm>
            <a:prstGeom prst="ellipse">
              <a:avLst/>
            </a:prstGeom>
            <a:gradFill flip="none" rotWithShape="1">
              <a:gsLst>
                <a:gs pos="0">
                  <a:schemeClr val="accent4">
                    <a:lumMod val="40000"/>
                    <a:lumOff val="6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a:extLst>
                <a:ext uri="{FF2B5EF4-FFF2-40B4-BE49-F238E27FC236}">
                  <a16:creationId xmlns:a16="http://schemas.microsoft.com/office/drawing/2014/main" id="{274C7BC3-9807-4246-9754-E336E9B9282A}"/>
                </a:ext>
              </a:extLst>
            </p:cNvPr>
            <p:cNvSpPr/>
            <p:nvPr/>
          </p:nvSpPr>
          <p:spPr>
            <a:xfrm>
              <a:off x="3801462" y="1480335"/>
              <a:ext cx="258673" cy="197701"/>
            </a:xfrm>
            <a:prstGeom prst="ellipse">
              <a:avLst/>
            </a:prstGeom>
            <a:gradFill flip="none" rotWithShape="1">
              <a:gsLst>
                <a:gs pos="0">
                  <a:schemeClr val="accent4">
                    <a:lumMod val="40000"/>
                    <a:lumOff val="6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a:extLst>
                <a:ext uri="{FF2B5EF4-FFF2-40B4-BE49-F238E27FC236}">
                  <a16:creationId xmlns:a16="http://schemas.microsoft.com/office/drawing/2014/main" id="{E5E9A605-1466-104B-8311-D3985A4589EE}"/>
                </a:ext>
              </a:extLst>
            </p:cNvPr>
            <p:cNvSpPr/>
            <p:nvPr/>
          </p:nvSpPr>
          <p:spPr>
            <a:xfrm>
              <a:off x="3416863" y="1480335"/>
              <a:ext cx="258673" cy="197701"/>
            </a:xfrm>
            <a:prstGeom prst="ellipse">
              <a:avLst/>
            </a:prstGeom>
            <a:gradFill flip="none" rotWithShape="1">
              <a:gsLst>
                <a:gs pos="0">
                  <a:schemeClr val="accent4">
                    <a:lumMod val="40000"/>
                    <a:lumOff val="6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Oval 625">
              <a:extLst>
                <a:ext uri="{FF2B5EF4-FFF2-40B4-BE49-F238E27FC236}">
                  <a16:creationId xmlns:a16="http://schemas.microsoft.com/office/drawing/2014/main" id="{844E0924-A172-3646-B299-BF3282A87699}"/>
                </a:ext>
              </a:extLst>
            </p:cNvPr>
            <p:cNvSpPr/>
            <p:nvPr/>
          </p:nvSpPr>
          <p:spPr>
            <a:xfrm>
              <a:off x="2952839" y="1486065"/>
              <a:ext cx="258673" cy="197701"/>
            </a:xfrm>
            <a:prstGeom prst="ellipse">
              <a:avLst/>
            </a:prstGeom>
            <a:gradFill flip="none" rotWithShape="1">
              <a:gsLst>
                <a:gs pos="0">
                  <a:schemeClr val="accent2">
                    <a:lumMod val="20000"/>
                    <a:lumOff val="8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Oval 626">
              <a:extLst>
                <a:ext uri="{FF2B5EF4-FFF2-40B4-BE49-F238E27FC236}">
                  <a16:creationId xmlns:a16="http://schemas.microsoft.com/office/drawing/2014/main" id="{EEBB247D-4A02-E948-BE85-6D039131B1E2}"/>
                </a:ext>
              </a:extLst>
            </p:cNvPr>
            <p:cNvSpPr/>
            <p:nvPr/>
          </p:nvSpPr>
          <p:spPr>
            <a:xfrm>
              <a:off x="2569427" y="1486065"/>
              <a:ext cx="258673" cy="197701"/>
            </a:xfrm>
            <a:prstGeom prst="ellipse">
              <a:avLst/>
            </a:prstGeom>
            <a:gradFill flip="none" rotWithShape="1">
              <a:gsLst>
                <a:gs pos="0">
                  <a:schemeClr val="accent5">
                    <a:lumMod val="40000"/>
                    <a:lumOff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Oval 627">
              <a:extLst>
                <a:ext uri="{FF2B5EF4-FFF2-40B4-BE49-F238E27FC236}">
                  <a16:creationId xmlns:a16="http://schemas.microsoft.com/office/drawing/2014/main" id="{DEF1A232-F2E0-C84F-B7EF-80ABE2C60816}"/>
                </a:ext>
              </a:extLst>
            </p:cNvPr>
            <p:cNvSpPr/>
            <p:nvPr/>
          </p:nvSpPr>
          <p:spPr>
            <a:xfrm>
              <a:off x="2189706" y="1486065"/>
              <a:ext cx="258673" cy="197701"/>
            </a:xfrm>
            <a:prstGeom prst="ellipse">
              <a:avLst/>
            </a:prstGeom>
            <a:gradFill flip="none" rotWithShape="1">
              <a:gsLst>
                <a:gs pos="0">
                  <a:schemeClr val="accent4">
                    <a:lumMod val="20000"/>
                    <a:lumOff val="8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9" name="Curved Connector 628">
              <a:extLst>
                <a:ext uri="{FF2B5EF4-FFF2-40B4-BE49-F238E27FC236}">
                  <a16:creationId xmlns:a16="http://schemas.microsoft.com/office/drawing/2014/main" id="{FF3EE991-9F4A-394E-BD21-C70EC5665307}"/>
                </a:ext>
              </a:extLst>
            </p:cNvPr>
            <p:cNvCxnSpPr>
              <a:cxnSpLocks/>
              <a:stCxn id="228" idx="0"/>
              <a:endCxn id="237" idx="4"/>
            </p:cNvCxnSpPr>
            <p:nvPr/>
          </p:nvCxnSpPr>
          <p:spPr>
            <a:xfrm rot="5400000" flipH="1" flipV="1">
              <a:off x="3426943" y="574140"/>
              <a:ext cx="566191" cy="2781991"/>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0" name="Curved Connector 629">
              <a:extLst>
                <a:ext uri="{FF2B5EF4-FFF2-40B4-BE49-F238E27FC236}">
                  <a16:creationId xmlns:a16="http://schemas.microsoft.com/office/drawing/2014/main" id="{66821C44-D01D-6F48-BB65-17B2C8103D99}"/>
                </a:ext>
              </a:extLst>
            </p:cNvPr>
            <p:cNvCxnSpPr>
              <a:cxnSpLocks/>
              <a:stCxn id="227" idx="0"/>
              <a:endCxn id="237" idx="4"/>
            </p:cNvCxnSpPr>
            <p:nvPr/>
          </p:nvCxnSpPr>
          <p:spPr>
            <a:xfrm rot="5400000" flipH="1" flipV="1">
              <a:off x="3616804" y="764000"/>
              <a:ext cx="566191" cy="240227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3" name="TextBox 632">
              <a:extLst>
                <a:ext uri="{FF2B5EF4-FFF2-40B4-BE49-F238E27FC236}">
                  <a16:creationId xmlns:a16="http://schemas.microsoft.com/office/drawing/2014/main" id="{1A062784-4450-E545-8BEE-476D2169D070}"/>
                </a:ext>
              </a:extLst>
            </p:cNvPr>
            <p:cNvSpPr txBox="1"/>
            <p:nvPr/>
          </p:nvSpPr>
          <p:spPr>
            <a:xfrm>
              <a:off x="415586" y="1751140"/>
              <a:ext cx="1492716" cy="369332"/>
            </a:xfrm>
            <a:prstGeom prst="rect">
              <a:avLst/>
            </a:prstGeom>
            <a:noFill/>
          </p:spPr>
          <p:txBody>
            <a:bodyPr wrap="none" rtlCol="0">
              <a:spAutoFit/>
            </a:bodyPr>
            <a:lstStyle/>
            <a:p>
              <a:r>
                <a:rPr lang="en-US" dirty="0"/>
                <a:t>Local-Global</a:t>
              </a:r>
            </a:p>
          </p:txBody>
        </p:sp>
        <mc:AlternateContent xmlns:mc="http://schemas.openxmlformats.org/markup-compatibility/2006" xmlns:a14="http://schemas.microsoft.com/office/drawing/2010/main">
          <mc:Choice Requires="a14">
            <p:sp>
              <p:nvSpPr>
                <p:cNvPr id="115" name="Rectangle 114">
                  <a:extLst>
                    <a:ext uri="{FF2B5EF4-FFF2-40B4-BE49-F238E27FC236}">
                      <a16:creationId xmlns:a16="http://schemas.microsoft.com/office/drawing/2014/main" id="{AA7C7A71-A577-FA44-A2B6-27240BD535F9}"/>
                    </a:ext>
                  </a:extLst>
                </p:cNvPr>
                <p:cNvSpPr/>
                <p:nvPr/>
              </p:nvSpPr>
              <p:spPr>
                <a:xfrm>
                  <a:off x="7930156" y="1751140"/>
                  <a:ext cx="6805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𝐾</m:t>
                            </m:r>
                          </m:e>
                          <m:sup>
                            <m:r>
                              <a:rPr lang="en-US" i="1">
                                <a:latin typeface="Cambria Math" panose="02040503050406030204" pitchFamily="18" charset="0"/>
                                <a:ea typeface="Cambria Math" panose="02040503050406030204" pitchFamily="18" charset="0"/>
                              </a:rPr>
                              <m:t>2</m:t>
                            </m:r>
                          </m:sup>
                        </m:sSup>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𝐵</m:t>
                            </m:r>
                          </m:e>
                        </m:acc>
                      </m:oMath>
                    </m:oMathPara>
                  </a14:m>
                  <a:endParaRPr lang="en-US" dirty="0"/>
                </a:p>
              </p:txBody>
            </p:sp>
          </mc:Choice>
          <mc:Fallback xmlns="">
            <p:sp>
              <p:nvSpPr>
                <p:cNvPr id="115" name="Rectangle 114">
                  <a:extLst>
                    <a:ext uri="{FF2B5EF4-FFF2-40B4-BE49-F238E27FC236}">
                      <a16:creationId xmlns:a16="http://schemas.microsoft.com/office/drawing/2014/main" id="{AA7C7A71-A577-FA44-A2B6-27240BD535F9}"/>
                    </a:ext>
                  </a:extLst>
                </p:cNvPr>
                <p:cNvSpPr>
                  <a:spLocks noRot="1" noChangeAspect="1" noMove="1" noResize="1" noEditPoints="1" noAdjustHandles="1" noChangeArrowheads="1" noChangeShapeType="1" noTextEdit="1"/>
                </p:cNvSpPr>
                <p:nvPr/>
              </p:nvSpPr>
              <p:spPr>
                <a:xfrm>
                  <a:off x="7930156" y="1751140"/>
                  <a:ext cx="680571" cy="369332"/>
                </a:xfrm>
                <a:prstGeom prst="rect">
                  <a:avLst/>
                </a:prstGeom>
                <a:blipFill>
                  <a:blip r:embed="rId4"/>
                  <a:stretch>
                    <a:fillRect/>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54E8F07A-389C-C742-8466-C93DFBC3A432}"/>
              </a:ext>
            </a:extLst>
          </p:cNvPr>
          <p:cNvGrpSpPr/>
          <p:nvPr/>
        </p:nvGrpSpPr>
        <p:grpSpPr>
          <a:xfrm>
            <a:off x="395660" y="3789434"/>
            <a:ext cx="8308185" cy="694580"/>
            <a:chOff x="395660" y="3789434"/>
            <a:chExt cx="8308185" cy="694580"/>
          </a:xfrm>
        </p:grpSpPr>
        <p:sp>
          <p:nvSpPr>
            <p:cNvPr id="476" name="Oval 475">
              <a:extLst>
                <a:ext uri="{FF2B5EF4-FFF2-40B4-BE49-F238E27FC236}">
                  <a16:creationId xmlns:a16="http://schemas.microsoft.com/office/drawing/2014/main" id="{699991A4-E183-DC42-B952-E17FB262BA72}"/>
                </a:ext>
              </a:extLst>
            </p:cNvPr>
            <p:cNvSpPr/>
            <p:nvPr/>
          </p:nvSpPr>
          <p:spPr>
            <a:xfrm>
              <a:off x="3416863" y="3789434"/>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A5820B57-342C-0A43-80AA-A189FC845B69}"/>
                </a:ext>
              </a:extLst>
            </p:cNvPr>
            <p:cNvSpPr/>
            <p:nvPr/>
          </p:nvSpPr>
          <p:spPr>
            <a:xfrm>
              <a:off x="3801462" y="3789434"/>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99F3A38A-1040-D049-BAA5-5F1A9A035644}"/>
                </a:ext>
              </a:extLst>
            </p:cNvPr>
            <p:cNvSpPr/>
            <p:nvPr/>
          </p:nvSpPr>
          <p:spPr>
            <a:xfrm>
              <a:off x="4185382" y="3793437"/>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D26DC471-4F20-D945-96CC-066866AECA4A}"/>
                </a:ext>
              </a:extLst>
            </p:cNvPr>
            <p:cNvSpPr/>
            <p:nvPr/>
          </p:nvSpPr>
          <p:spPr>
            <a:xfrm>
              <a:off x="4568845" y="3789434"/>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0" name="Straight Arrow Connector 479">
              <a:extLst>
                <a:ext uri="{FF2B5EF4-FFF2-40B4-BE49-F238E27FC236}">
                  <a16:creationId xmlns:a16="http://schemas.microsoft.com/office/drawing/2014/main" id="{7C121693-BA11-154F-8364-FD04B0653D55}"/>
                </a:ext>
              </a:extLst>
            </p:cNvPr>
            <p:cNvCxnSpPr>
              <a:cxnSpLocks/>
              <a:stCxn id="494" idx="0"/>
              <a:endCxn id="477" idx="4"/>
            </p:cNvCxnSpPr>
            <p:nvPr/>
          </p:nvCxnSpPr>
          <p:spPr>
            <a:xfrm flipV="1">
              <a:off x="3555344" y="3991139"/>
              <a:ext cx="375455"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FBAE1060-963E-E44D-AF42-AECF3394CF2F}"/>
                </a:ext>
              </a:extLst>
            </p:cNvPr>
            <p:cNvCxnSpPr>
              <a:cxnSpLocks/>
            </p:cNvCxnSpPr>
            <p:nvPr/>
          </p:nvCxnSpPr>
          <p:spPr>
            <a:xfrm flipH="1" flipV="1">
              <a:off x="3546200" y="3991139"/>
              <a:ext cx="7317"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F613880B-77A7-654F-A889-9867520D6F8D}"/>
                </a:ext>
              </a:extLst>
            </p:cNvPr>
            <p:cNvCxnSpPr>
              <a:cxnSpLocks/>
              <a:stCxn id="495" idx="0"/>
              <a:endCxn id="476" idx="4"/>
            </p:cNvCxnSpPr>
            <p:nvPr/>
          </p:nvCxnSpPr>
          <p:spPr>
            <a:xfrm flipH="1" flipV="1">
              <a:off x="3546200" y="3991139"/>
              <a:ext cx="393743"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3" name="Straight Arrow Connector 482">
              <a:extLst>
                <a:ext uri="{FF2B5EF4-FFF2-40B4-BE49-F238E27FC236}">
                  <a16:creationId xmlns:a16="http://schemas.microsoft.com/office/drawing/2014/main" id="{77085D8F-F85F-1D4B-AAEA-90C2CCC5F571}"/>
                </a:ext>
              </a:extLst>
            </p:cNvPr>
            <p:cNvCxnSpPr>
              <a:cxnSpLocks/>
            </p:cNvCxnSpPr>
            <p:nvPr/>
          </p:nvCxnSpPr>
          <p:spPr>
            <a:xfrm flipH="1" flipV="1">
              <a:off x="3930799" y="3991139"/>
              <a:ext cx="7317"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B3A7D6AF-F381-9B44-AD24-E209B3A2BCBC}"/>
                </a:ext>
              </a:extLst>
            </p:cNvPr>
            <p:cNvCxnSpPr>
              <a:cxnSpLocks/>
              <a:stCxn id="496" idx="0"/>
              <a:endCxn id="479" idx="4"/>
            </p:cNvCxnSpPr>
            <p:nvPr/>
          </p:nvCxnSpPr>
          <p:spPr>
            <a:xfrm flipV="1">
              <a:off x="4323863" y="3991139"/>
              <a:ext cx="374319"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D41E835E-FDB3-BF46-979E-A7218B3056AB}"/>
                </a:ext>
              </a:extLst>
            </p:cNvPr>
            <p:cNvCxnSpPr>
              <a:cxnSpLocks/>
              <a:stCxn id="497" idx="0"/>
              <a:endCxn id="478" idx="4"/>
            </p:cNvCxnSpPr>
            <p:nvPr/>
          </p:nvCxnSpPr>
          <p:spPr>
            <a:xfrm flipH="1" flipV="1">
              <a:off x="4314719" y="3995142"/>
              <a:ext cx="392607"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a:extLst>
                <a:ext uri="{FF2B5EF4-FFF2-40B4-BE49-F238E27FC236}">
                  <a16:creationId xmlns:a16="http://schemas.microsoft.com/office/drawing/2014/main" id="{3E7C1EBC-25C4-E548-B170-7E6996CF3B52}"/>
                </a:ext>
              </a:extLst>
            </p:cNvPr>
            <p:cNvCxnSpPr>
              <a:cxnSpLocks/>
            </p:cNvCxnSpPr>
            <p:nvPr/>
          </p:nvCxnSpPr>
          <p:spPr>
            <a:xfrm flipH="1" flipV="1">
              <a:off x="4698182" y="3991139"/>
              <a:ext cx="9133"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7" name="Straight Arrow Connector 486">
              <a:extLst>
                <a:ext uri="{FF2B5EF4-FFF2-40B4-BE49-F238E27FC236}">
                  <a16:creationId xmlns:a16="http://schemas.microsoft.com/office/drawing/2014/main" id="{D0C83413-1EC7-2849-B37C-E0A7F3E236C4}"/>
                </a:ext>
              </a:extLst>
            </p:cNvPr>
            <p:cNvCxnSpPr>
              <a:cxnSpLocks/>
            </p:cNvCxnSpPr>
            <p:nvPr/>
          </p:nvCxnSpPr>
          <p:spPr>
            <a:xfrm flipH="1" flipV="1">
              <a:off x="4314718" y="3995142"/>
              <a:ext cx="7996"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47C9E5EA-5CEF-9042-ACEF-92E2E9455EF9}"/>
                </a:ext>
              </a:extLst>
            </p:cNvPr>
            <p:cNvCxnSpPr>
              <a:cxnSpLocks/>
              <a:stCxn id="494" idx="0"/>
              <a:endCxn id="478" idx="4"/>
            </p:cNvCxnSpPr>
            <p:nvPr/>
          </p:nvCxnSpPr>
          <p:spPr>
            <a:xfrm flipV="1">
              <a:off x="3555344" y="3995142"/>
              <a:ext cx="759375"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a:extLst>
                <a:ext uri="{FF2B5EF4-FFF2-40B4-BE49-F238E27FC236}">
                  <a16:creationId xmlns:a16="http://schemas.microsoft.com/office/drawing/2014/main" id="{722F8311-DBE3-9040-99FE-B8FCB31AE7DE}"/>
                </a:ext>
              </a:extLst>
            </p:cNvPr>
            <p:cNvCxnSpPr>
              <a:cxnSpLocks/>
              <a:stCxn id="494" idx="0"/>
              <a:endCxn id="479" idx="4"/>
            </p:cNvCxnSpPr>
            <p:nvPr/>
          </p:nvCxnSpPr>
          <p:spPr>
            <a:xfrm flipV="1">
              <a:off x="3555344" y="3991139"/>
              <a:ext cx="1142838"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B432CAD3-BA42-1E4F-A6CD-F88BE25B81EF}"/>
                </a:ext>
              </a:extLst>
            </p:cNvPr>
            <p:cNvCxnSpPr>
              <a:cxnSpLocks/>
              <a:stCxn id="495" idx="0"/>
              <a:endCxn id="478" idx="4"/>
            </p:cNvCxnSpPr>
            <p:nvPr/>
          </p:nvCxnSpPr>
          <p:spPr>
            <a:xfrm flipV="1">
              <a:off x="3939943" y="3995142"/>
              <a:ext cx="374776"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1" name="Straight Arrow Connector 490">
              <a:extLst>
                <a:ext uri="{FF2B5EF4-FFF2-40B4-BE49-F238E27FC236}">
                  <a16:creationId xmlns:a16="http://schemas.microsoft.com/office/drawing/2014/main" id="{9AA1E956-A069-9D4C-9B75-ABD9B969EE70}"/>
                </a:ext>
              </a:extLst>
            </p:cNvPr>
            <p:cNvCxnSpPr>
              <a:cxnSpLocks/>
              <a:stCxn id="495" idx="0"/>
              <a:endCxn id="479" idx="4"/>
            </p:cNvCxnSpPr>
            <p:nvPr/>
          </p:nvCxnSpPr>
          <p:spPr>
            <a:xfrm flipV="1">
              <a:off x="3939943" y="3991139"/>
              <a:ext cx="758239"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Straight Arrow Connector 491">
              <a:extLst>
                <a:ext uri="{FF2B5EF4-FFF2-40B4-BE49-F238E27FC236}">
                  <a16:creationId xmlns:a16="http://schemas.microsoft.com/office/drawing/2014/main" id="{1A7F81CE-B307-7346-9073-CF54C4392F57}"/>
                </a:ext>
              </a:extLst>
            </p:cNvPr>
            <p:cNvCxnSpPr>
              <a:cxnSpLocks/>
              <a:stCxn id="496" idx="0"/>
              <a:endCxn id="477" idx="4"/>
            </p:cNvCxnSpPr>
            <p:nvPr/>
          </p:nvCxnSpPr>
          <p:spPr>
            <a:xfrm flipH="1" flipV="1">
              <a:off x="3930799" y="3991139"/>
              <a:ext cx="393064"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Straight Arrow Connector 492">
              <a:extLst>
                <a:ext uri="{FF2B5EF4-FFF2-40B4-BE49-F238E27FC236}">
                  <a16:creationId xmlns:a16="http://schemas.microsoft.com/office/drawing/2014/main" id="{6F1B5FDD-478D-7B49-9ED5-106ADCE1A1D9}"/>
                </a:ext>
              </a:extLst>
            </p:cNvPr>
            <p:cNvCxnSpPr>
              <a:cxnSpLocks/>
              <a:stCxn id="497" idx="0"/>
              <a:endCxn id="477" idx="4"/>
            </p:cNvCxnSpPr>
            <p:nvPr/>
          </p:nvCxnSpPr>
          <p:spPr>
            <a:xfrm flipH="1" flipV="1">
              <a:off x="3930799" y="3991139"/>
              <a:ext cx="776527"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E8BBC7F-A2FE-B44F-A9D2-B3BCD3AD2737}"/>
                </a:ext>
              </a:extLst>
            </p:cNvPr>
            <p:cNvCxnSpPr>
              <a:cxnSpLocks/>
              <a:stCxn id="496" idx="0"/>
              <a:endCxn id="476" idx="4"/>
            </p:cNvCxnSpPr>
            <p:nvPr/>
          </p:nvCxnSpPr>
          <p:spPr>
            <a:xfrm flipH="1" flipV="1">
              <a:off x="3546200" y="3991139"/>
              <a:ext cx="777663"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0" name="Oval 399">
              <a:extLst>
                <a:ext uri="{FF2B5EF4-FFF2-40B4-BE49-F238E27FC236}">
                  <a16:creationId xmlns:a16="http://schemas.microsoft.com/office/drawing/2014/main" id="{AF484519-574E-214F-B08B-437D94D46F4D}"/>
                </a:ext>
              </a:extLst>
            </p:cNvPr>
            <p:cNvSpPr/>
            <p:nvPr/>
          </p:nvSpPr>
          <p:spPr>
            <a:xfrm>
              <a:off x="2189706" y="3793437"/>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F326AE86-1B87-6546-8DEE-86F60DCFE324}"/>
                </a:ext>
              </a:extLst>
            </p:cNvPr>
            <p:cNvSpPr/>
            <p:nvPr/>
          </p:nvSpPr>
          <p:spPr>
            <a:xfrm>
              <a:off x="2569427" y="3793437"/>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D3B3E08B-94DF-ED4A-B37B-640C2B53E79C}"/>
                </a:ext>
              </a:extLst>
            </p:cNvPr>
            <p:cNvSpPr/>
            <p:nvPr/>
          </p:nvSpPr>
          <p:spPr>
            <a:xfrm>
              <a:off x="2952839" y="3797440"/>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30D2CF20-E40B-174D-8526-EE57F7D5B2B9}"/>
                </a:ext>
              </a:extLst>
            </p:cNvPr>
            <p:cNvSpPr txBox="1"/>
            <p:nvPr/>
          </p:nvSpPr>
          <p:spPr>
            <a:xfrm>
              <a:off x="395660" y="4080854"/>
              <a:ext cx="1374094" cy="369332"/>
            </a:xfrm>
            <a:prstGeom prst="rect">
              <a:avLst/>
            </a:prstGeom>
            <a:noFill/>
          </p:spPr>
          <p:txBody>
            <a:bodyPr wrap="none" rtlCol="0">
              <a:spAutoFit/>
            </a:bodyPr>
            <a:lstStyle/>
            <a:p>
              <a:r>
                <a:rPr lang="en-US" dirty="0"/>
                <a:t>Local-Local</a:t>
              </a:r>
            </a:p>
          </p:txBody>
        </p:sp>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F27AFCB7-F80F-B04D-AFA1-087F127D4EF9}"/>
                    </a:ext>
                  </a:extLst>
                </p:cNvPr>
                <p:cNvSpPr/>
                <p:nvPr/>
              </p:nvSpPr>
              <p:spPr>
                <a:xfrm>
                  <a:off x="7935749" y="4080854"/>
                  <a:ext cx="76809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𝐾</m:t>
                        </m:r>
                        <m:sSup>
                          <m:sSupPr>
                            <m:ctrlPr>
                              <a:rPr lang="en-US" i="1">
                                <a:latin typeface="Cambria Math" panose="02040503050406030204" pitchFamily="18" charset="0"/>
                                <a:ea typeface="Cambria Math" panose="02040503050406030204" pitchFamily="18" charset="0"/>
                              </a:rPr>
                            </m:ctrlPr>
                          </m:sSupPr>
                          <m:e>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e>
                          <m:sup>
                            <m:r>
                              <a:rPr lang="en-US" b="0" i="1" smtClean="0">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113" name="Rectangle 112">
                  <a:extLst>
                    <a:ext uri="{FF2B5EF4-FFF2-40B4-BE49-F238E27FC236}">
                      <a16:creationId xmlns:a16="http://schemas.microsoft.com/office/drawing/2014/main" id="{F27AFCB7-F80F-B04D-AFA1-087F127D4EF9}"/>
                    </a:ext>
                  </a:extLst>
                </p:cNvPr>
                <p:cNvSpPr>
                  <a:spLocks noRot="1" noChangeAspect="1" noMove="1" noResize="1" noEditPoints="1" noAdjustHandles="1" noChangeArrowheads="1" noChangeShapeType="1" noTextEdit="1"/>
                </p:cNvSpPr>
                <p:nvPr/>
              </p:nvSpPr>
              <p:spPr>
                <a:xfrm>
                  <a:off x="7935749" y="4080854"/>
                  <a:ext cx="768096" cy="369332"/>
                </a:xfrm>
                <a:prstGeom prst="rect">
                  <a:avLst/>
                </a:prstGeom>
                <a:blipFill>
                  <a:blip r:embed="rId5"/>
                  <a:stretch>
                    <a:fillRect/>
                  </a:stretch>
                </a:blipFill>
              </p:spPr>
              <p:txBody>
                <a:bodyPr/>
                <a:lstStyle/>
                <a:p>
                  <a:r>
                    <a:rPr lang="en-US">
                      <a:noFill/>
                    </a:rPr>
                    <a:t> </a:t>
                  </a:r>
                </a:p>
              </p:txBody>
            </p:sp>
          </mc:Fallback>
        </mc:AlternateContent>
        <p:cxnSp>
          <p:nvCxnSpPr>
            <p:cNvPr id="640" name="Straight Arrow Connector 639">
              <a:extLst>
                <a:ext uri="{FF2B5EF4-FFF2-40B4-BE49-F238E27FC236}">
                  <a16:creationId xmlns:a16="http://schemas.microsoft.com/office/drawing/2014/main" id="{26C9CEEC-D24B-F947-9C4D-BB07CAE6E4C0}"/>
                </a:ext>
              </a:extLst>
            </p:cNvPr>
            <p:cNvCxnSpPr>
              <a:cxnSpLocks/>
              <a:stCxn id="497" idx="0"/>
              <a:endCxn id="476" idx="4"/>
            </p:cNvCxnSpPr>
            <p:nvPr/>
          </p:nvCxnSpPr>
          <p:spPr>
            <a:xfrm flipH="1" flipV="1">
              <a:off x="3546200" y="3991139"/>
              <a:ext cx="1161126"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1" name="Oval 640">
              <a:extLst>
                <a:ext uri="{FF2B5EF4-FFF2-40B4-BE49-F238E27FC236}">
                  <a16:creationId xmlns:a16="http://schemas.microsoft.com/office/drawing/2014/main" id="{A6FA1BF6-947D-F84A-BC78-F133BCFEB3A7}"/>
                </a:ext>
              </a:extLst>
            </p:cNvPr>
            <p:cNvSpPr/>
            <p:nvPr/>
          </p:nvSpPr>
          <p:spPr>
            <a:xfrm>
              <a:off x="4971697" y="3789434"/>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Oval 641">
              <a:extLst>
                <a:ext uri="{FF2B5EF4-FFF2-40B4-BE49-F238E27FC236}">
                  <a16:creationId xmlns:a16="http://schemas.microsoft.com/office/drawing/2014/main" id="{3DFDED63-FC21-194C-9ED5-BA7C7EA2844F}"/>
                </a:ext>
              </a:extLst>
            </p:cNvPr>
            <p:cNvSpPr/>
            <p:nvPr/>
          </p:nvSpPr>
          <p:spPr>
            <a:xfrm>
              <a:off x="5358327" y="3789434"/>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Oval 642">
              <a:extLst>
                <a:ext uri="{FF2B5EF4-FFF2-40B4-BE49-F238E27FC236}">
                  <a16:creationId xmlns:a16="http://schemas.microsoft.com/office/drawing/2014/main" id="{7F4C4BE6-A097-6949-90CD-15D364F57796}"/>
                </a:ext>
              </a:extLst>
            </p:cNvPr>
            <p:cNvSpPr/>
            <p:nvPr/>
          </p:nvSpPr>
          <p:spPr>
            <a:xfrm>
              <a:off x="5743268" y="3793437"/>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Oval 643">
              <a:extLst>
                <a:ext uri="{FF2B5EF4-FFF2-40B4-BE49-F238E27FC236}">
                  <a16:creationId xmlns:a16="http://schemas.microsoft.com/office/drawing/2014/main" id="{4601840B-503F-E44F-9251-9443BD298563}"/>
                </a:ext>
              </a:extLst>
            </p:cNvPr>
            <p:cNvSpPr/>
            <p:nvPr/>
          </p:nvSpPr>
          <p:spPr>
            <a:xfrm>
              <a:off x="6138300" y="3789434"/>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5" name="Straight Arrow Connector 644">
              <a:extLst>
                <a:ext uri="{FF2B5EF4-FFF2-40B4-BE49-F238E27FC236}">
                  <a16:creationId xmlns:a16="http://schemas.microsoft.com/office/drawing/2014/main" id="{E4EF1861-B98E-B14B-B117-9394ECA8AD78}"/>
                </a:ext>
              </a:extLst>
            </p:cNvPr>
            <p:cNvCxnSpPr>
              <a:cxnSpLocks/>
              <a:stCxn id="659" idx="0"/>
              <a:endCxn id="642" idx="4"/>
            </p:cNvCxnSpPr>
            <p:nvPr/>
          </p:nvCxnSpPr>
          <p:spPr>
            <a:xfrm flipV="1">
              <a:off x="5110178" y="3991139"/>
              <a:ext cx="377486"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6" name="Straight Arrow Connector 645">
              <a:extLst>
                <a:ext uri="{FF2B5EF4-FFF2-40B4-BE49-F238E27FC236}">
                  <a16:creationId xmlns:a16="http://schemas.microsoft.com/office/drawing/2014/main" id="{5852BC51-2872-DC48-95A3-A6B826DA7056}"/>
                </a:ext>
              </a:extLst>
            </p:cNvPr>
            <p:cNvCxnSpPr>
              <a:cxnSpLocks/>
            </p:cNvCxnSpPr>
            <p:nvPr/>
          </p:nvCxnSpPr>
          <p:spPr>
            <a:xfrm flipH="1" flipV="1">
              <a:off x="5101033" y="3991139"/>
              <a:ext cx="9690"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7" name="Straight Arrow Connector 646">
              <a:extLst>
                <a:ext uri="{FF2B5EF4-FFF2-40B4-BE49-F238E27FC236}">
                  <a16:creationId xmlns:a16="http://schemas.microsoft.com/office/drawing/2014/main" id="{8210B3DD-E657-A847-B7BD-AAF6654EF4DE}"/>
                </a:ext>
              </a:extLst>
            </p:cNvPr>
            <p:cNvCxnSpPr>
              <a:cxnSpLocks/>
              <a:stCxn id="660" idx="0"/>
              <a:endCxn id="641" idx="4"/>
            </p:cNvCxnSpPr>
            <p:nvPr/>
          </p:nvCxnSpPr>
          <p:spPr>
            <a:xfrm flipH="1" flipV="1">
              <a:off x="5101034" y="3991139"/>
              <a:ext cx="395774"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a:extLst>
                <a:ext uri="{FF2B5EF4-FFF2-40B4-BE49-F238E27FC236}">
                  <a16:creationId xmlns:a16="http://schemas.microsoft.com/office/drawing/2014/main" id="{7C586B9C-8499-294A-A41B-36A489E8B31F}"/>
                </a:ext>
              </a:extLst>
            </p:cNvPr>
            <p:cNvCxnSpPr>
              <a:cxnSpLocks/>
            </p:cNvCxnSpPr>
            <p:nvPr/>
          </p:nvCxnSpPr>
          <p:spPr>
            <a:xfrm flipH="1" flipV="1">
              <a:off x="5487664" y="3991139"/>
              <a:ext cx="7659"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a:extLst>
                <a:ext uri="{FF2B5EF4-FFF2-40B4-BE49-F238E27FC236}">
                  <a16:creationId xmlns:a16="http://schemas.microsoft.com/office/drawing/2014/main" id="{46800E73-4BD7-B344-8C06-FDEC92507ADE}"/>
                </a:ext>
              </a:extLst>
            </p:cNvPr>
            <p:cNvCxnSpPr>
              <a:cxnSpLocks/>
              <a:stCxn id="661" idx="0"/>
              <a:endCxn id="644" idx="4"/>
            </p:cNvCxnSpPr>
            <p:nvPr/>
          </p:nvCxnSpPr>
          <p:spPr>
            <a:xfrm flipV="1">
              <a:off x="5881749" y="3991139"/>
              <a:ext cx="385888"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a:extLst>
                <a:ext uri="{FF2B5EF4-FFF2-40B4-BE49-F238E27FC236}">
                  <a16:creationId xmlns:a16="http://schemas.microsoft.com/office/drawing/2014/main" id="{D664B340-09B9-8049-91C2-E6F84747618F}"/>
                </a:ext>
              </a:extLst>
            </p:cNvPr>
            <p:cNvCxnSpPr>
              <a:cxnSpLocks/>
              <a:stCxn id="662" idx="0"/>
              <a:endCxn id="643" idx="4"/>
            </p:cNvCxnSpPr>
            <p:nvPr/>
          </p:nvCxnSpPr>
          <p:spPr>
            <a:xfrm flipH="1" flipV="1">
              <a:off x="5872605" y="3995142"/>
              <a:ext cx="404176"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1" name="Straight Arrow Connector 650">
              <a:extLst>
                <a:ext uri="{FF2B5EF4-FFF2-40B4-BE49-F238E27FC236}">
                  <a16:creationId xmlns:a16="http://schemas.microsoft.com/office/drawing/2014/main" id="{9E212697-2111-544C-BB4A-CCFC66E95C59}"/>
                </a:ext>
              </a:extLst>
            </p:cNvPr>
            <p:cNvCxnSpPr>
              <a:cxnSpLocks/>
            </p:cNvCxnSpPr>
            <p:nvPr/>
          </p:nvCxnSpPr>
          <p:spPr>
            <a:xfrm flipH="1" flipV="1">
              <a:off x="6267637" y="3991139"/>
              <a:ext cx="7771"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2" name="Straight Arrow Connector 651">
              <a:extLst>
                <a:ext uri="{FF2B5EF4-FFF2-40B4-BE49-F238E27FC236}">
                  <a16:creationId xmlns:a16="http://schemas.microsoft.com/office/drawing/2014/main" id="{000ED71C-FD01-EF41-9396-10722D690D66}"/>
                </a:ext>
              </a:extLst>
            </p:cNvPr>
            <p:cNvCxnSpPr>
              <a:cxnSpLocks/>
            </p:cNvCxnSpPr>
            <p:nvPr/>
          </p:nvCxnSpPr>
          <p:spPr>
            <a:xfrm flipH="1" flipV="1">
              <a:off x="5872605" y="3995142"/>
              <a:ext cx="7317"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a:extLst>
                <a:ext uri="{FF2B5EF4-FFF2-40B4-BE49-F238E27FC236}">
                  <a16:creationId xmlns:a16="http://schemas.microsoft.com/office/drawing/2014/main" id="{96CBFA01-9583-3442-AD92-0835B381D28D}"/>
                </a:ext>
              </a:extLst>
            </p:cNvPr>
            <p:cNvCxnSpPr>
              <a:cxnSpLocks/>
              <a:stCxn id="659" idx="0"/>
              <a:endCxn id="643" idx="4"/>
            </p:cNvCxnSpPr>
            <p:nvPr/>
          </p:nvCxnSpPr>
          <p:spPr>
            <a:xfrm flipV="1">
              <a:off x="5110178" y="3995142"/>
              <a:ext cx="762427"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4" name="Straight Arrow Connector 653">
              <a:extLst>
                <a:ext uri="{FF2B5EF4-FFF2-40B4-BE49-F238E27FC236}">
                  <a16:creationId xmlns:a16="http://schemas.microsoft.com/office/drawing/2014/main" id="{1BDC9931-B295-BD4D-BC93-929AF751CC16}"/>
                </a:ext>
              </a:extLst>
            </p:cNvPr>
            <p:cNvCxnSpPr>
              <a:cxnSpLocks/>
              <a:stCxn id="659" idx="0"/>
              <a:endCxn id="644" idx="4"/>
            </p:cNvCxnSpPr>
            <p:nvPr/>
          </p:nvCxnSpPr>
          <p:spPr>
            <a:xfrm flipV="1">
              <a:off x="5110178" y="3991139"/>
              <a:ext cx="1157459"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5" name="Straight Arrow Connector 654">
              <a:extLst>
                <a:ext uri="{FF2B5EF4-FFF2-40B4-BE49-F238E27FC236}">
                  <a16:creationId xmlns:a16="http://schemas.microsoft.com/office/drawing/2014/main" id="{9FAF8039-AF6E-544D-9F1C-554BD5DE7A2C}"/>
                </a:ext>
              </a:extLst>
            </p:cNvPr>
            <p:cNvCxnSpPr>
              <a:cxnSpLocks/>
              <a:stCxn id="660" idx="0"/>
              <a:endCxn id="643" idx="4"/>
            </p:cNvCxnSpPr>
            <p:nvPr/>
          </p:nvCxnSpPr>
          <p:spPr>
            <a:xfrm flipV="1">
              <a:off x="5496808" y="3995142"/>
              <a:ext cx="375797"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6" name="Straight Arrow Connector 655">
              <a:extLst>
                <a:ext uri="{FF2B5EF4-FFF2-40B4-BE49-F238E27FC236}">
                  <a16:creationId xmlns:a16="http://schemas.microsoft.com/office/drawing/2014/main" id="{7B44B5E5-1CC1-3642-9FAB-CE459CC18504}"/>
                </a:ext>
              </a:extLst>
            </p:cNvPr>
            <p:cNvCxnSpPr>
              <a:cxnSpLocks/>
              <a:stCxn id="660" idx="0"/>
              <a:endCxn id="644" idx="4"/>
            </p:cNvCxnSpPr>
            <p:nvPr/>
          </p:nvCxnSpPr>
          <p:spPr>
            <a:xfrm flipV="1">
              <a:off x="5496808" y="3991139"/>
              <a:ext cx="770829"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7" name="Straight Arrow Connector 656">
              <a:extLst>
                <a:ext uri="{FF2B5EF4-FFF2-40B4-BE49-F238E27FC236}">
                  <a16:creationId xmlns:a16="http://schemas.microsoft.com/office/drawing/2014/main" id="{99DF70D5-0DC0-434D-AEEB-03A0350EB613}"/>
                </a:ext>
              </a:extLst>
            </p:cNvPr>
            <p:cNvCxnSpPr>
              <a:cxnSpLocks/>
              <a:stCxn id="661" idx="0"/>
              <a:endCxn id="642" idx="4"/>
            </p:cNvCxnSpPr>
            <p:nvPr/>
          </p:nvCxnSpPr>
          <p:spPr>
            <a:xfrm flipH="1" flipV="1">
              <a:off x="5487664" y="3991139"/>
              <a:ext cx="394085"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8" name="Straight Arrow Connector 657">
              <a:extLst>
                <a:ext uri="{FF2B5EF4-FFF2-40B4-BE49-F238E27FC236}">
                  <a16:creationId xmlns:a16="http://schemas.microsoft.com/office/drawing/2014/main" id="{C7CAA53A-47F8-DD4A-8419-65618CF7E062}"/>
                </a:ext>
              </a:extLst>
            </p:cNvPr>
            <p:cNvCxnSpPr>
              <a:cxnSpLocks/>
              <a:stCxn id="662" idx="0"/>
              <a:endCxn id="642" idx="4"/>
            </p:cNvCxnSpPr>
            <p:nvPr/>
          </p:nvCxnSpPr>
          <p:spPr>
            <a:xfrm flipH="1" flipV="1">
              <a:off x="5487664" y="3991139"/>
              <a:ext cx="789117"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3" name="Straight Arrow Connector 662">
              <a:extLst>
                <a:ext uri="{FF2B5EF4-FFF2-40B4-BE49-F238E27FC236}">
                  <a16:creationId xmlns:a16="http://schemas.microsoft.com/office/drawing/2014/main" id="{1D69CD5A-58B4-0046-9085-20B227C59D6D}"/>
                </a:ext>
              </a:extLst>
            </p:cNvPr>
            <p:cNvCxnSpPr>
              <a:cxnSpLocks/>
              <a:stCxn id="661" idx="0"/>
              <a:endCxn id="641" idx="4"/>
            </p:cNvCxnSpPr>
            <p:nvPr/>
          </p:nvCxnSpPr>
          <p:spPr>
            <a:xfrm flipH="1" flipV="1">
              <a:off x="5101034" y="3991139"/>
              <a:ext cx="780715"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4" name="Straight Arrow Connector 663">
              <a:extLst>
                <a:ext uri="{FF2B5EF4-FFF2-40B4-BE49-F238E27FC236}">
                  <a16:creationId xmlns:a16="http://schemas.microsoft.com/office/drawing/2014/main" id="{82D394C8-5086-4449-A9D3-E1DD443FE83E}"/>
                </a:ext>
              </a:extLst>
            </p:cNvPr>
            <p:cNvCxnSpPr>
              <a:cxnSpLocks/>
              <a:stCxn id="662" idx="0"/>
              <a:endCxn id="641" idx="4"/>
            </p:cNvCxnSpPr>
            <p:nvPr/>
          </p:nvCxnSpPr>
          <p:spPr>
            <a:xfrm flipH="1" flipV="1">
              <a:off x="5101034" y="3991139"/>
              <a:ext cx="1175747"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5" name="Oval 664">
              <a:extLst>
                <a:ext uri="{FF2B5EF4-FFF2-40B4-BE49-F238E27FC236}">
                  <a16:creationId xmlns:a16="http://schemas.microsoft.com/office/drawing/2014/main" id="{640B4377-7882-CD41-813D-38870BA272C4}"/>
                </a:ext>
              </a:extLst>
            </p:cNvPr>
            <p:cNvSpPr/>
            <p:nvPr/>
          </p:nvSpPr>
          <p:spPr>
            <a:xfrm>
              <a:off x="6554876" y="3789434"/>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Oval 665">
              <a:extLst>
                <a:ext uri="{FF2B5EF4-FFF2-40B4-BE49-F238E27FC236}">
                  <a16:creationId xmlns:a16="http://schemas.microsoft.com/office/drawing/2014/main" id="{E685EBB5-6CD7-D047-B648-77FF514C6BA9}"/>
                </a:ext>
              </a:extLst>
            </p:cNvPr>
            <p:cNvSpPr/>
            <p:nvPr/>
          </p:nvSpPr>
          <p:spPr>
            <a:xfrm>
              <a:off x="6943435" y="3789434"/>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Oval 666">
              <a:extLst>
                <a:ext uri="{FF2B5EF4-FFF2-40B4-BE49-F238E27FC236}">
                  <a16:creationId xmlns:a16="http://schemas.microsoft.com/office/drawing/2014/main" id="{F309AFC9-D528-1E4D-BC6D-6717AA7C6B80}"/>
                </a:ext>
              </a:extLst>
            </p:cNvPr>
            <p:cNvSpPr/>
            <p:nvPr/>
          </p:nvSpPr>
          <p:spPr>
            <a:xfrm>
              <a:off x="7328394" y="3793437"/>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9" name="Straight Arrow Connector 668">
              <a:extLst>
                <a:ext uri="{FF2B5EF4-FFF2-40B4-BE49-F238E27FC236}">
                  <a16:creationId xmlns:a16="http://schemas.microsoft.com/office/drawing/2014/main" id="{CBA9C364-D642-264E-9EF8-A8B36C4485E0}"/>
                </a:ext>
              </a:extLst>
            </p:cNvPr>
            <p:cNvCxnSpPr>
              <a:cxnSpLocks/>
              <a:stCxn id="683" idx="0"/>
              <a:endCxn id="666" idx="4"/>
            </p:cNvCxnSpPr>
            <p:nvPr/>
          </p:nvCxnSpPr>
          <p:spPr>
            <a:xfrm flipV="1">
              <a:off x="6693357" y="3991139"/>
              <a:ext cx="379415"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0" name="Straight Arrow Connector 669">
              <a:extLst>
                <a:ext uri="{FF2B5EF4-FFF2-40B4-BE49-F238E27FC236}">
                  <a16:creationId xmlns:a16="http://schemas.microsoft.com/office/drawing/2014/main" id="{ADB69520-83A3-5947-B889-2653C8A507D0}"/>
                </a:ext>
              </a:extLst>
            </p:cNvPr>
            <p:cNvCxnSpPr>
              <a:cxnSpLocks/>
            </p:cNvCxnSpPr>
            <p:nvPr/>
          </p:nvCxnSpPr>
          <p:spPr>
            <a:xfrm flipV="1">
              <a:off x="6684212" y="3991139"/>
              <a:ext cx="4620"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1" name="Straight Arrow Connector 670">
              <a:extLst>
                <a:ext uri="{FF2B5EF4-FFF2-40B4-BE49-F238E27FC236}">
                  <a16:creationId xmlns:a16="http://schemas.microsoft.com/office/drawing/2014/main" id="{F025EF9D-9B96-F345-807C-31038FDA23EF}"/>
                </a:ext>
              </a:extLst>
            </p:cNvPr>
            <p:cNvCxnSpPr>
              <a:cxnSpLocks/>
              <a:stCxn id="684" idx="0"/>
              <a:endCxn id="665" idx="4"/>
            </p:cNvCxnSpPr>
            <p:nvPr/>
          </p:nvCxnSpPr>
          <p:spPr>
            <a:xfrm flipH="1" flipV="1">
              <a:off x="6684213" y="3991139"/>
              <a:ext cx="397703"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2" name="Straight Arrow Connector 671">
              <a:extLst>
                <a:ext uri="{FF2B5EF4-FFF2-40B4-BE49-F238E27FC236}">
                  <a16:creationId xmlns:a16="http://schemas.microsoft.com/office/drawing/2014/main" id="{91D3D764-4E82-3242-93F8-CFEF6DC56205}"/>
                </a:ext>
              </a:extLst>
            </p:cNvPr>
            <p:cNvCxnSpPr>
              <a:cxnSpLocks/>
            </p:cNvCxnSpPr>
            <p:nvPr/>
          </p:nvCxnSpPr>
          <p:spPr>
            <a:xfrm flipV="1">
              <a:off x="7072771" y="3991139"/>
              <a:ext cx="8580"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6" name="Straight Arrow Connector 675">
              <a:extLst>
                <a:ext uri="{FF2B5EF4-FFF2-40B4-BE49-F238E27FC236}">
                  <a16:creationId xmlns:a16="http://schemas.microsoft.com/office/drawing/2014/main" id="{BE551247-6B51-8949-8EFC-54C6AD3C425D}"/>
                </a:ext>
              </a:extLst>
            </p:cNvPr>
            <p:cNvCxnSpPr>
              <a:cxnSpLocks/>
              <a:endCxn id="667" idx="4"/>
            </p:cNvCxnSpPr>
            <p:nvPr/>
          </p:nvCxnSpPr>
          <p:spPr>
            <a:xfrm flipV="1">
              <a:off x="7457730" y="3995142"/>
              <a:ext cx="1"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7" name="Straight Arrow Connector 676">
              <a:extLst>
                <a:ext uri="{FF2B5EF4-FFF2-40B4-BE49-F238E27FC236}">
                  <a16:creationId xmlns:a16="http://schemas.microsoft.com/office/drawing/2014/main" id="{30E2B79B-25AB-9F4C-BE08-7B89D04B4E16}"/>
                </a:ext>
              </a:extLst>
            </p:cNvPr>
            <p:cNvCxnSpPr>
              <a:cxnSpLocks/>
              <a:stCxn id="683" idx="0"/>
              <a:endCxn id="667" idx="4"/>
            </p:cNvCxnSpPr>
            <p:nvPr/>
          </p:nvCxnSpPr>
          <p:spPr>
            <a:xfrm flipV="1">
              <a:off x="6693357" y="3995142"/>
              <a:ext cx="764374"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9" name="Straight Arrow Connector 678">
              <a:extLst>
                <a:ext uri="{FF2B5EF4-FFF2-40B4-BE49-F238E27FC236}">
                  <a16:creationId xmlns:a16="http://schemas.microsoft.com/office/drawing/2014/main" id="{96F038D6-2600-7B4B-BADA-2F147681B99D}"/>
                </a:ext>
              </a:extLst>
            </p:cNvPr>
            <p:cNvCxnSpPr>
              <a:cxnSpLocks/>
              <a:stCxn id="684" idx="0"/>
              <a:endCxn id="667" idx="4"/>
            </p:cNvCxnSpPr>
            <p:nvPr/>
          </p:nvCxnSpPr>
          <p:spPr>
            <a:xfrm flipV="1">
              <a:off x="7081916" y="3995142"/>
              <a:ext cx="375815"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1" name="Straight Arrow Connector 680">
              <a:extLst>
                <a:ext uri="{FF2B5EF4-FFF2-40B4-BE49-F238E27FC236}">
                  <a16:creationId xmlns:a16="http://schemas.microsoft.com/office/drawing/2014/main" id="{FEC3BD0E-2B62-EB48-8B4D-30AEB2C2FEB2}"/>
                </a:ext>
              </a:extLst>
            </p:cNvPr>
            <p:cNvCxnSpPr>
              <a:cxnSpLocks/>
              <a:stCxn id="685" idx="0"/>
              <a:endCxn id="666" idx="4"/>
            </p:cNvCxnSpPr>
            <p:nvPr/>
          </p:nvCxnSpPr>
          <p:spPr>
            <a:xfrm flipH="1" flipV="1">
              <a:off x="7072772" y="3991139"/>
              <a:ext cx="394103"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7" name="Straight Arrow Connector 686">
              <a:extLst>
                <a:ext uri="{FF2B5EF4-FFF2-40B4-BE49-F238E27FC236}">
                  <a16:creationId xmlns:a16="http://schemas.microsoft.com/office/drawing/2014/main" id="{C6518011-5C2A-EB49-9043-362752EBED79}"/>
                </a:ext>
              </a:extLst>
            </p:cNvPr>
            <p:cNvCxnSpPr>
              <a:cxnSpLocks/>
              <a:stCxn id="685" idx="0"/>
              <a:endCxn id="665" idx="4"/>
            </p:cNvCxnSpPr>
            <p:nvPr/>
          </p:nvCxnSpPr>
          <p:spPr>
            <a:xfrm flipH="1" flipV="1">
              <a:off x="6684213" y="3991139"/>
              <a:ext cx="782662"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87B38CD-3D32-6D40-9A37-51C2E4A2B4AF}"/>
              </a:ext>
            </a:extLst>
          </p:cNvPr>
          <p:cNvGrpSpPr/>
          <p:nvPr/>
        </p:nvGrpSpPr>
        <p:grpSpPr>
          <a:xfrm>
            <a:off x="388154" y="3006289"/>
            <a:ext cx="8245446" cy="812684"/>
            <a:chOff x="388154" y="3006289"/>
            <a:chExt cx="8245446" cy="812684"/>
          </a:xfrm>
        </p:grpSpPr>
        <p:sp>
          <p:nvSpPr>
            <p:cNvPr id="281" name="Oval 280">
              <a:extLst>
                <a:ext uri="{FF2B5EF4-FFF2-40B4-BE49-F238E27FC236}">
                  <a16:creationId xmlns:a16="http://schemas.microsoft.com/office/drawing/2014/main" id="{CF1F76FD-60D8-9841-BA7B-5E64372D2F6E}"/>
                </a:ext>
              </a:extLst>
            </p:cNvPr>
            <p:cNvSpPr/>
            <p:nvPr/>
          </p:nvSpPr>
          <p:spPr>
            <a:xfrm>
              <a:off x="2189706" y="3008570"/>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5F78E7B6-5804-4A4E-9F96-2C86EC8DD17C}"/>
                </a:ext>
              </a:extLst>
            </p:cNvPr>
            <p:cNvSpPr/>
            <p:nvPr/>
          </p:nvSpPr>
          <p:spPr>
            <a:xfrm>
              <a:off x="2569427" y="3012573"/>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4C7F40EC-6ED1-9844-AA96-D118CA8530CE}"/>
                </a:ext>
              </a:extLst>
            </p:cNvPr>
            <p:cNvSpPr/>
            <p:nvPr/>
          </p:nvSpPr>
          <p:spPr>
            <a:xfrm>
              <a:off x="2952839" y="3012573"/>
              <a:ext cx="258673" cy="197701"/>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8" name="Straight Arrow Connector 617">
              <a:extLst>
                <a:ext uri="{FF2B5EF4-FFF2-40B4-BE49-F238E27FC236}">
                  <a16:creationId xmlns:a16="http://schemas.microsoft.com/office/drawing/2014/main" id="{2A8A0C3C-2D3E-A84D-AC3D-C52776455C42}"/>
                </a:ext>
              </a:extLst>
            </p:cNvPr>
            <p:cNvCxnSpPr>
              <a:cxnSpLocks/>
              <a:stCxn id="476" idx="0"/>
              <a:endCxn id="281" idx="4"/>
            </p:cNvCxnSpPr>
            <p:nvPr/>
          </p:nvCxnSpPr>
          <p:spPr>
            <a:xfrm flipH="1" flipV="1">
              <a:off x="2319043" y="3210275"/>
              <a:ext cx="1236301" cy="5791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9" name="Straight Arrow Connector 618">
              <a:extLst>
                <a:ext uri="{FF2B5EF4-FFF2-40B4-BE49-F238E27FC236}">
                  <a16:creationId xmlns:a16="http://schemas.microsoft.com/office/drawing/2014/main" id="{C431C3D4-1DCC-0A46-942C-171DA330A165}"/>
                </a:ext>
              </a:extLst>
            </p:cNvPr>
            <p:cNvCxnSpPr>
              <a:cxnSpLocks/>
              <a:stCxn id="479" idx="0"/>
              <a:endCxn id="281" idx="4"/>
            </p:cNvCxnSpPr>
            <p:nvPr/>
          </p:nvCxnSpPr>
          <p:spPr>
            <a:xfrm flipH="1" flipV="1">
              <a:off x="2319043" y="3210275"/>
              <a:ext cx="2388283" cy="5791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4" name="Straight Arrow Connector 623">
              <a:extLst>
                <a:ext uri="{FF2B5EF4-FFF2-40B4-BE49-F238E27FC236}">
                  <a16:creationId xmlns:a16="http://schemas.microsoft.com/office/drawing/2014/main" id="{5AEF97A5-F02D-7941-9F77-E09F382684D2}"/>
                </a:ext>
              </a:extLst>
            </p:cNvPr>
            <p:cNvCxnSpPr>
              <a:cxnSpLocks/>
              <a:stCxn id="477" idx="1"/>
              <a:endCxn id="281" idx="4"/>
            </p:cNvCxnSpPr>
            <p:nvPr/>
          </p:nvCxnSpPr>
          <p:spPr>
            <a:xfrm flipH="1" flipV="1">
              <a:off x="2319043" y="3210275"/>
              <a:ext cx="1529445" cy="6086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5" name="Straight Arrow Connector 624">
              <a:extLst>
                <a:ext uri="{FF2B5EF4-FFF2-40B4-BE49-F238E27FC236}">
                  <a16:creationId xmlns:a16="http://schemas.microsoft.com/office/drawing/2014/main" id="{A4BBF510-0C34-664B-A1AD-DF6FC82E7464}"/>
                </a:ext>
              </a:extLst>
            </p:cNvPr>
            <p:cNvCxnSpPr>
              <a:cxnSpLocks/>
              <a:stCxn id="478" idx="0"/>
              <a:endCxn id="281" idx="4"/>
            </p:cNvCxnSpPr>
            <p:nvPr/>
          </p:nvCxnSpPr>
          <p:spPr>
            <a:xfrm flipH="1" flipV="1">
              <a:off x="2319043" y="3210275"/>
              <a:ext cx="2004820" cy="5831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1" name="TextBox 630">
              <a:extLst>
                <a:ext uri="{FF2B5EF4-FFF2-40B4-BE49-F238E27FC236}">
                  <a16:creationId xmlns:a16="http://schemas.microsoft.com/office/drawing/2014/main" id="{22FBBB51-7BBE-9F4F-B7B3-B4420533F68F}"/>
                </a:ext>
              </a:extLst>
            </p:cNvPr>
            <p:cNvSpPr txBox="1"/>
            <p:nvPr/>
          </p:nvSpPr>
          <p:spPr>
            <a:xfrm>
              <a:off x="388154" y="3323411"/>
              <a:ext cx="1492716" cy="369332"/>
            </a:xfrm>
            <a:prstGeom prst="rect">
              <a:avLst/>
            </a:prstGeom>
            <a:noFill/>
          </p:spPr>
          <p:txBody>
            <a:bodyPr wrap="none" rtlCol="0">
              <a:spAutoFit/>
            </a:bodyPr>
            <a:lstStyle/>
            <a:p>
              <a:r>
                <a:rPr lang="en-US" dirty="0"/>
                <a:t>Global-Local</a:t>
              </a:r>
            </a:p>
          </p:txBody>
        </p:sp>
        <mc:AlternateContent xmlns:mc="http://schemas.openxmlformats.org/markup-compatibility/2006" xmlns:a14="http://schemas.microsoft.com/office/drawing/2010/main">
          <mc:Choice Requires="a14">
            <p:sp>
              <p:nvSpPr>
                <p:cNvPr id="635" name="Rectangle 634">
                  <a:extLst>
                    <a:ext uri="{FF2B5EF4-FFF2-40B4-BE49-F238E27FC236}">
                      <a16:creationId xmlns:a16="http://schemas.microsoft.com/office/drawing/2014/main" id="{B20C7CA9-58F2-1E4E-92F7-788C89627D01}"/>
                    </a:ext>
                  </a:extLst>
                </p:cNvPr>
                <p:cNvSpPr/>
                <p:nvPr/>
              </p:nvSpPr>
              <p:spPr>
                <a:xfrm>
                  <a:off x="7865504" y="3323411"/>
                  <a:ext cx="76809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𝐾</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𝐵</m:t>
                            </m:r>
                          </m:e>
                        </m:acc>
                      </m:oMath>
                    </m:oMathPara>
                  </a14:m>
                  <a:endParaRPr lang="en-US" dirty="0"/>
                </a:p>
              </p:txBody>
            </p:sp>
          </mc:Choice>
          <mc:Fallback xmlns="">
            <p:sp>
              <p:nvSpPr>
                <p:cNvPr id="635" name="Rectangle 634">
                  <a:extLst>
                    <a:ext uri="{FF2B5EF4-FFF2-40B4-BE49-F238E27FC236}">
                      <a16:creationId xmlns:a16="http://schemas.microsoft.com/office/drawing/2014/main" id="{B20C7CA9-58F2-1E4E-92F7-788C89627D01}"/>
                    </a:ext>
                  </a:extLst>
                </p:cNvPr>
                <p:cNvSpPr>
                  <a:spLocks noRot="1" noChangeAspect="1" noMove="1" noResize="1" noEditPoints="1" noAdjustHandles="1" noChangeArrowheads="1" noChangeShapeType="1" noTextEdit="1"/>
                </p:cNvSpPr>
                <p:nvPr/>
              </p:nvSpPr>
              <p:spPr>
                <a:xfrm>
                  <a:off x="7865504" y="3323411"/>
                  <a:ext cx="768096" cy="369332"/>
                </a:xfrm>
                <a:prstGeom prst="rect">
                  <a:avLst/>
                </a:prstGeom>
                <a:blipFill>
                  <a:blip r:embed="rId6"/>
                  <a:stretch>
                    <a:fillRect/>
                  </a:stretch>
                </a:blipFill>
              </p:spPr>
              <p:txBody>
                <a:bodyPr/>
                <a:lstStyle/>
                <a:p>
                  <a:r>
                    <a:rPr lang="en-US">
                      <a:noFill/>
                    </a:rPr>
                    <a:t> </a:t>
                  </a:r>
                </a:p>
              </p:txBody>
            </p:sp>
          </mc:Fallback>
        </mc:AlternateContent>
        <p:sp>
          <p:nvSpPr>
            <p:cNvPr id="689" name="Oval 688">
              <a:extLst>
                <a:ext uri="{FF2B5EF4-FFF2-40B4-BE49-F238E27FC236}">
                  <a16:creationId xmlns:a16="http://schemas.microsoft.com/office/drawing/2014/main" id="{38CFCD85-814C-454D-80FC-1F8F1807B8EC}"/>
                </a:ext>
              </a:extLst>
            </p:cNvPr>
            <p:cNvSpPr/>
            <p:nvPr/>
          </p:nvSpPr>
          <p:spPr>
            <a:xfrm>
              <a:off x="3416863" y="3008799"/>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Oval 689">
              <a:extLst>
                <a:ext uri="{FF2B5EF4-FFF2-40B4-BE49-F238E27FC236}">
                  <a16:creationId xmlns:a16="http://schemas.microsoft.com/office/drawing/2014/main" id="{FD63797A-1799-AC42-A20C-FF3247276862}"/>
                </a:ext>
              </a:extLst>
            </p:cNvPr>
            <p:cNvSpPr/>
            <p:nvPr/>
          </p:nvSpPr>
          <p:spPr>
            <a:xfrm>
              <a:off x="3801462" y="3008799"/>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Oval 690">
              <a:extLst>
                <a:ext uri="{FF2B5EF4-FFF2-40B4-BE49-F238E27FC236}">
                  <a16:creationId xmlns:a16="http://schemas.microsoft.com/office/drawing/2014/main" id="{35466107-03AA-6444-9F3F-C8454D13A022}"/>
                </a:ext>
              </a:extLst>
            </p:cNvPr>
            <p:cNvSpPr/>
            <p:nvPr/>
          </p:nvSpPr>
          <p:spPr>
            <a:xfrm>
              <a:off x="4185382" y="3012802"/>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Oval 691">
              <a:extLst>
                <a:ext uri="{FF2B5EF4-FFF2-40B4-BE49-F238E27FC236}">
                  <a16:creationId xmlns:a16="http://schemas.microsoft.com/office/drawing/2014/main" id="{1B98E3E7-91FC-4343-BFD5-080D2BD0F2A4}"/>
                </a:ext>
              </a:extLst>
            </p:cNvPr>
            <p:cNvSpPr/>
            <p:nvPr/>
          </p:nvSpPr>
          <p:spPr>
            <a:xfrm>
              <a:off x="4568845" y="3008799"/>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Oval 692">
              <a:extLst>
                <a:ext uri="{FF2B5EF4-FFF2-40B4-BE49-F238E27FC236}">
                  <a16:creationId xmlns:a16="http://schemas.microsoft.com/office/drawing/2014/main" id="{CA3E3945-52E1-1749-A82D-F19A62215C69}"/>
                </a:ext>
              </a:extLst>
            </p:cNvPr>
            <p:cNvSpPr/>
            <p:nvPr/>
          </p:nvSpPr>
          <p:spPr>
            <a:xfrm>
              <a:off x="4971697" y="3008569"/>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Oval 693">
              <a:extLst>
                <a:ext uri="{FF2B5EF4-FFF2-40B4-BE49-F238E27FC236}">
                  <a16:creationId xmlns:a16="http://schemas.microsoft.com/office/drawing/2014/main" id="{EFD03FD6-3BC4-5F41-AEE6-306E53253013}"/>
                </a:ext>
              </a:extLst>
            </p:cNvPr>
            <p:cNvSpPr/>
            <p:nvPr/>
          </p:nvSpPr>
          <p:spPr>
            <a:xfrm>
              <a:off x="5358327" y="3008569"/>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Oval 694">
              <a:extLst>
                <a:ext uri="{FF2B5EF4-FFF2-40B4-BE49-F238E27FC236}">
                  <a16:creationId xmlns:a16="http://schemas.microsoft.com/office/drawing/2014/main" id="{64123170-9C95-7C4C-B367-87C94A18F2C5}"/>
                </a:ext>
              </a:extLst>
            </p:cNvPr>
            <p:cNvSpPr/>
            <p:nvPr/>
          </p:nvSpPr>
          <p:spPr>
            <a:xfrm>
              <a:off x="5743268" y="3012572"/>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Oval 695">
              <a:extLst>
                <a:ext uri="{FF2B5EF4-FFF2-40B4-BE49-F238E27FC236}">
                  <a16:creationId xmlns:a16="http://schemas.microsoft.com/office/drawing/2014/main" id="{9AE8DC9A-41EC-C34F-A6CF-6908A559DC51}"/>
                </a:ext>
              </a:extLst>
            </p:cNvPr>
            <p:cNvSpPr/>
            <p:nvPr/>
          </p:nvSpPr>
          <p:spPr>
            <a:xfrm>
              <a:off x="6138300" y="3008569"/>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a:extLst>
                <a:ext uri="{FF2B5EF4-FFF2-40B4-BE49-F238E27FC236}">
                  <a16:creationId xmlns:a16="http://schemas.microsoft.com/office/drawing/2014/main" id="{E6489DD4-4DAC-5542-BC2D-0D414014DFAB}"/>
                </a:ext>
              </a:extLst>
            </p:cNvPr>
            <p:cNvSpPr/>
            <p:nvPr/>
          </p:nvSpPr>
          <p:spPr>
            <a:xfrm>
              <a:off x="6554876" y="3006289"/>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CE0C134D-7DEC-EA4D-AA3D-715967C52298}"/>
                </a:ext>
              </a:extLst>
            </p:cNvPr>
            <p:cNvSpPr/>
            <p:nvPr/>
          </p:nvSpPr>
          <p:spPr>
            <a:xfrm>
              <a:off x="6943435" y="3006289"/>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48446F5D-FC12-EA47-AC3B-2DD7B90AC482}"/>
                </a:ext>
              </a:extLst>
            </p:cNvPr>
            <p:cNvSpPr/>
            <p:nvPr/>
          </p:nvSpPr>
          <p:spPr>
            <a:xfrm>
              <a:off x="7328394" y="3010292"/>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34872ED4-BCE0-934E-89C4-4E45CD6AE6E1}"/>
              </a:ext>
            </a:extLst>
          </p:cNvPr>
          <p:cNvGrpSpPr/>
          <p:nvPr/>
        </p:nvGrpSpPr>
        <p:grpSpPr>
          <a:xfrm>
            <a:off x="369866" y="2239937"/>
            <a:ext cx="8240425" cy="772638"/>
            <a:chOff x="369866" y="2239937"/>
            <a:chExt cx="8240425" cy="772638"/>
          </a:xfrm>
        </p:grpSpPr>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6F69B1C9-5D90-7143-8DC6-74D9B03188F3}"/>
                    </a:ext>
                  </a:extLst>
                </p:cNvPr>
                <p:cNvSpPr/>
                <p:nvPr/>
              </p:nvSpPr>
              <p:spPr>
                <a:xfrm>
                  <a:off x="7842195" y="2535413"/>
                  <a:ext cx="76809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𝐾</m:t>
                            </m:r>
                          </m:e>
                          <m:sup>
                            <m:r>
                              <a:rPr lang="en-US" i="1">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114" name="Rectangle 113">
                  <a:extLst>
                    <a:ext uri="{FF2B5EF4-FFF2-40B4-BE49-F238E27FC236}">
                      <a16:creationId xmlns:a16="http://schemas.microsoft.com/office/drawing/2014/main" id="{6F69B1C9-5D90-7143-8DC6-74D9B03188F3}"/>
                    </a:ext>
                  </a:extLst>
                </p:cNvPr>
                <p:cNvSpPr>
                  <a:spLocks noRot="1" noChangeAspect="1" noMove="1" noResize="1" noEditPoints="1" noAdjustHandles="1" noChangeArrowheads="1" noChangeShapeType="1" noTextEdit="1"/>
                </p:cNvSpPr>
                <p:nvPr/>
              </p:nvSpPr>
              <p:spPr>
                <a:xfrm>
                  <a:off x="7842195" y="2535413"/>
                  <a:ext cx="768096" cy="369332"/>
                </a:xfrm>
                <a:prstGeom prst="rect">
                  <a:avLst/>
                </a:prstGeom>
                <a:blipFill>
                  <a:blip r:embed="rId7"/>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B4395221-0CBF-6B43-9418-DD0EF6EE8FA0}"/>
                </a:ext>
              </a:extLst>
            </p:cNvPr>
            <p:cNvGrpSpPr/>
            <p:nvPr/>
          </p:nvGrpSpPr>
          <p:grpSpPr>
            <a:xfrm>
              <a:off x="369866" y="2239937"/>
              <a:ext cx="7217201" cy="772638"/>
              <a:chOff x="369866" y="2239937"/>
              <a:chExt cx="7217201" cy="772638"/>
            </a:xfrm>
          </p:grpSpPr>
          <p:cxnSp>
            <p:nvCxnSpPr>
              <p:cNvPr id="392" name="Straight Arrow Connector 391">
                <a:extLst>
                  <a:ext uri="{FF2B5EF4-FFF2-40B4-BE49-F238E27FC236}">
                    <a16:creationId xmlns:a16="http://schemas.microsoft.com/office/drawing/2014/main" id="{37FA0CDE-2A9E-0143-BB15-F7ABDEF21179}"/>
                  </a:ext>
                </a:extLst>
              </p:cNvPr>
              <p:cNvCxnSpPr>
                <a:cxnSpLocks/>
              </p:cNvCxnSpPr>
              <p:nvPr/>
            </p:nvCxnSpPr>
            <p:spPr>
              <a:xfrm flipV="1">
                <a:off x="3081486" y="2483004"/>
                <a:ext cx="1378" cy="529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8" name="Straight Arrow Connector 397">
                <a:extLst>
                  <a:ext uri="{FF2B5EF4-FFF2-40B4-BE49-F238E27FC236}">
                    <a16:creationId xmlns:a16="http://schemas.microsoft.com/office/drawing/2014/main" id="{A316A5AB-88BC-8548-93C8-C4D1AF0E33A8}"/>
                  </a:ext>
                </a:extLst>
              </p:cNvPr>
              <p:cNvCxnSpPr>
                <a:cxnSpLocks/>
                <a:stCxn id="282" idx="0"/>
                <a:endCxn id="221" idx="4"/>
              </p:cNvCxnSpPr>
              <p:nvPr/>
            </p:nvCxnSpPr>
            <p:spPr>
              <a:xfrm flipV="1">
                <a:off x="2707908" y="2445931"/>
                <a:ext cx="374268" cy="566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3" name="Straight Arrow Connector 612">
                <a:extLst>
                  <a:ext uri="{FF2B5EF4-FFF2-40B4-BE49-F238E27FC236}">
                    <a16:creationId xmlns:a16="http://schemas.microsoft.com/office/drawing/2014/main" id="{57086F9A-6A28-4143-8430-D724CEC7BB0A}"/>
                  </a:ext>
                </a:extLst>
              </p:cNvPr>
              <p:cNvCxnSpPr>
                <a:cxnSpLocks/>
                <a:stCxn id="281" idx="0"/>
                <a:endCxn id="221" idx="4"/>
              </p:cNvCxnSpPr>
              <p:nvPr/>
            </p:nvCxnSpPr>
            <p:spPr>
              <a:xfrm flipV="1">
                <a:off x="2328187" y="2445931"/>
                <a:ext cx="753989" cy="5626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1" name="Oval 220">
                <a:extLst>
                  <a:ext uri="{FF2B5EF4-FFF2-40B4-BE49-F238E27FC236}">
                    <a16:creationId xmlns:a16="http://schemas.microsoft.com/office/drawing/2014/main" id="{33FF1251-52F4-2045-8D60-A29EF8658ACB}"/>
                  </a:ext>
                </a:extLst>
              </p:cNvPr>
              <p:cNvSpPr/>
              <p:nvPr/>
            </p:nvSpPr>
            <p:spPr>
              <a:xfrm>
                <a:off x="2952839" y="2248230"/>
                <a:ext cx="258673" cy="197701"/>
              </a:xfrm>
              <a:prstGeom prst="ellipse">
                <a:avLst/>
              </a:prstGeom>
              <a:gradFill flip="none" rotWithShape="1">
                <a:gsLst>
                  <a:gs pos="0">
                    <a:schemeClr val="accent2">
                      <a:lumMod val="20000"/>
                      <a:lumOff val="8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D0DB7BB9-0C61-2C46-BA5A-27A6D909741C}"/>
                  </a:ext>
                </a:extLst>
              </p:cNvPr>
              <p:cNvSpPr/>
              <p:nvPr/>
            </p:nvSpPr>
            <p:spPr>
              <a:xfrm>
                <a:off x="2569427" y="2248230"/>
                <a:ext cx="258673" cy="197701"/>
              </a:xfrm>
              <a:prstGeom prst="ellipse">
                <a:avLst/>
              </a:prstGeom>
              <a:gradFill flip="none" rotWithShape="1">
                <a:gsLst>
                  <a:gs pos="0">
                    <a:schemeClr val="accent5">
                      <a:lumMod val="40000"/>
                      <a:lumOff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30D74BA2-76F8-9A4C-A71D-41A3185A0F9E}"/>
                  </a:ext>
                </a:extLst>
              </p:cNvPr>
              <p:cNvSpPr/>
              <p:nvPr/>
            </p:nvSpPr>
            <p:spPr>
              <a:xfrm>
                <a:off x="2189706" y="2248230"/>
                <a:ext cx="258673" cy="197701"/>
              </a:xfrm>
              <a:prstGeom prst="ellipse">
                <a:avLst/>
              </a:prstGeom>
              <a:gradFill flip="none" rotWithShape="1">
                <a:gsLst>
                  <a:gs pos="0">
                    <a:schemeClr val="accent4">
                      <a:lumMod val="20000"/>
                      <a:lumOff val="8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TextBox 631">
                <a:extLst>
                  <a:ext uri="{FF2B5EF4-FFF2-40B4-BE49-F238E27FC236}">
                    <a16:creationId xmlns:a16="http://schemas.microsoft.com/office/drawing/2014/main" id="{E2F3136C-E2B2-C44C-8D79-B23E344FCF7F}"/>
                  </a:ext>
                </a:extLst>
              </p:cNvPr>
              <p:cNvSpPr txBox="1"/>
              <p:nvPr/>
            </p:nvSpPr>
            <p:spPr>
              <a:xfrm>
                <a:off x="369866" y="2538259"/>
                <a:ext cx="1611339" cy="369332"/>
              </a:xfrm>
              <a:prstGeom prst="rect">
                <a:avLst/>
              </a:prstGeom>
              <a:noFill/>
            </p:spPr>
            <p:txBody>
              <a:bodyPr wrap="none" rtlCol="0">
                <a:spAutoFit/>
              </a:bodyPr>
              <a:lstStyle/>
              <a:p>
                <a:r>
                  <a:rPr lang="en-US" dirty="0"/>
                  <a:t>Global-Global</a:t>
                </a:r>
              </a:p>
            </p:txBody>
          </p:sp>
          <p:sp>
            <p:nvSpPr>
              <p:cNvPr id="701" name="Oval 700">
                <a:extLst>
                  <a:ext uri="{FF2B5EF4-FFF2-40B4-BE49-F238E27FC236}">
                    <a16:creationId xmlns:a16="http://schemas.microsoft.com/office/drawing/2014/main" id="{5C9AA818-4330-7846-BDF0-ACD4413CCC27}"/>
                  </a:ext>
                </a:extLst>
              </p:cNvPr>
              <p:cNvSpPr/>
              <p:nvPr/>
            </p:nvSpPr>
            <p:spPr>
              <a:xfrm>
                <a:off x="3416863" y="2242447"/>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Oval 701">
                <a:extLst>
                  <a:ext uri="{FF2B5EF4-FFF2-40B4-BE49-F238E27FC236}">
                    <a16:creationId xmlns:a16="http://schemas.microsoft.com/office/drawing/2014/main" id="{35324B70-F827-C840-B2DA-46C4A8AC533F}"/>
                  </a:ext>
                </a:extLst>
              </p:cNvPr>
              <p:cNvSpPr/>
              <p:nvPr/>
            </p:nvSpPr>
            <p:spPr>
              <a:xfrm>
                <a:off x="3801462" y="2242447"/>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Oval 702">
                <a:extLst>
                  <a:ext uri="{FF2B5EF4-FFF2-40B4-BE49-F238E27FC236}">
                    <a16:creationId xmlns:a16="http://schemas.microsoft.com/office/drawing/2014/main" id="{991C758B-0F96-EC4D-AFE8-4463D172C409}"/>
                  </a:ext>
                </a:extLst>
              </p:cNvPr>
              <p:cNvSpPr/>
              <p:nvPr/>
            </p:nvSpPr>
            <p:spPr>
              <a:xfrm>
                <a:off x="4185382" y="2246450"/>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3F60E169-A27D-5840-9FF0-EF8510DFEC3C}"/>
                  </a:ext>
                </a:extLst>
              </p:cNvPr>
              <p:cNvSpPr/>
              <p:nvPr/>
            </p:nvSpPr>
            <p:spPr>
              <a:xfrm>
                <a:off x="4568845" y="2242447"/>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A6D0FE2C-ED9E-FD44-9BC2-0A8A8971BE8F}"/>
                  </a:ext>
                </a:extLst>
              </p:cNvPr>
              <p:cNvSpPr/>
              <p:nvPr/>
            </p:nvSpPr>
            <p:spPr>
              <a:xfrm>
                <a:off x="4971697" y="2242217"/>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Oval 705">
                <a:extLst>
                  <a:ext uri="{FF2B5EF4-FFF2-40B4-BE49-F238E27FC236}">
                    <a16:creationId xmlns:a16="http://schemas.microsoft.com/office/drawing/2014/main" id="{1274566A-ACA0-2D4D-8869-8E4EE605084E}"/>
                  </a:ext>
                </a:extLst>
              </p:cNvPr>
              <p:cNvSpPr/>
              <p:nvPr/>
            </p:nvSpPr>
            <p:spPr>
              <a:xfrm>
                <a:off x="5358327" y="2242217"/>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Oval 706">
                <a:extLst>
                  <a:ext uri="{FF2B5EF4-FFF2-40B4-BE49-F238E27FC236}">
                    <a16:creationId xmlns:a16="http://schemas.microsoft.com/office/drawing/2014/main" id="{9403D394-7DCC-DB42-BF90-CF5C39355E60}"/>
                  </a:ext>
                </a:extLst>
              </p:cNvPr>
              <p:cNvSpPr/>
              <p:nvPr/>
            </p:nvSpPr>
            <p:spPr>
              <a:xfrm>
                <a:off x="5743268" y="2246220"/>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Oval 707">
                <a:extLst>
                  <a:ext uri="{FF2B5EF4-FFF2-40B4-BE49-F238E27FC236}">
                    <a16:creationId xmlns:a16="http://schemas.microsoft.com/office/drawing/2014/main" id="{D446FD1B-5427-A045-BE6B-2F2BC33CD925}"/>
                  </a:ext>
                </a:extLst>
              </p:cNvPr>
              <p:cNvSpPr/>
              <p:nvPr/>
            </p:nvSpPr>
            <p:spPr>
              <a:xfrm>
                <a:off x="6138300" y="2242217"/>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Oval 708">
                <a:extLst>
                  <a:ext uri="{FF2B5EF4-FFF2-40B4-BE49-F238E27FC236}">
                    <a16:creationId xmlns:a16="http://schemas.microsoft.com/office/drawing/2014/main" id="{9B3FDC7A-EED3-6C44-B1EF-E4E5D89D6624}"/>
                  </a:ext>
                </a:extLst>
              </p:cNvPr>
              <p:cNvSpPr/>
              <p:nvPr/>
            </p:nvSpPr>
            <p:spPr>
              <a:xfrm>
                <a:off x="6554876" y="2239937"/>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Oval 709">
                <a:extLst>
                  <a:ext uri="{FF2B5EF4-FFF2-40B4-BE49-F238E27FC236}">
                    <a16:creationId xmlns:a16="http://schemas.microsoft.com/office/drawing/2014/main" id="{A8DC0B4F-C904-1148-AB86-54FD754D15E0}"/>
                  </a:ext>
                </a:extLst>
              </p:cNvPr>
              <p:cNvSpPr/>
              <p:nvPr/>
            </p:nvSpPr>
            <p:spPr>
              <a:xfrm>
                <a:off x="6943435" y="2239937"/>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Oval 710">
                <a:extLst>
                  <a:ext uri="{FF2B5EF4-FFF2-40B4-BE49-F238E27FC236}">
                    <a16:creationId xmlns:a16="http://schemas.microsoft.com/office/drawing/2014/main" id="{15E6BD70-BAAB-B646-BBBB-10BD4EB5DAFB}"/>
                  </a:ext>
                </a:extLst>
              </p:cNvPr>
              <p:cNvSpPr/>
              <p:nvPr/>
            </p:nvSpPr>
            <p:spPr>
              <a:xfrm>
                <a:off x="7328394" y="2243940"/>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1" name="Footer Placeholder 2">
            <a:extLst>
              <a:ext uri="{FF2B5EF4-FFF2-40B4-BE49-F238E27FC236}">
                <a16:creationId xmlns:a16="http://schemas.microsoft.com/office/drawing/2014/main" id="{4A4BC0CE-C765-2340-9D8F-4B07BA9772A8}"/>
              </a:ext>
            </a:extLst>
          </p:cNvPr>
          <p:cNvSpPr>
            <a:spLocks noGrp="1"/>
          </p:cNvSpPr>
          <p:nvPr>
            <p:ph type="ftr" sz="quarter" idx="11"/>
          </p:nvPr>
        </p:nvSpPr>
        <p:spPr>
          <a:xfrm>
            <a:off x="628650" y="6356351"/>
            <a:ext cx="7067550" cy="365125"/>
          </a:xfrm>
        </p:spPr>
        <p:txBody>
          <a:bodyPr/>
          <a:lstStyle/>
          <a:p>
            <a:r>
              <a:rPr lang="en-US"/>
              <a:t>Ainslie et al. 2020</a:t>
            </a:r>
            <a:endParaRPr lang="en-US" dirty="0"/>
          </a:p>
        </p:txBody>
      </p:sp>
      <p:grpSp>
        <p:nvGrpSpPr>
          <p:cNvPr id="5" name="Group 4">
            <a:extLst>
              <a:ext uri="{FF2B5EF4-FFF2-40B4-BE49-F238E27FC236}">
                <a16:creationId xmlns:a16="http://schemas.microsoft.com/office/drawing/2014/main" id="{359E5F8C-7569-2F45-BFC6-8B3787C67B49}"/>
              </a:ext>
            </a:extLst>
          </p:cNvPr>
          <p:cNvGrpSpPr/>
          <p:nvPr/>
        </p:nvGrpSpPr>
        <p:grpSpPr>
          <a:xfrm>
            <a:off x="3416863" y="4480011"/>
            <a:ext cx="4170204" cy="1219353"/>
            <a:chOff x="3287391" y="4480011"/>
            <a:chExt cx="4170204" cy="1219353"/>
          </a:xfrm>
        </p:grpSpPr>
        <p:sp>
          <p:nvSpPr>
            <p:cNvPr id="265" name="Left Brace 264">
              <a:extLst>
                <a:ext uri="{FF2B5EF4-FFF2-40B4-BE49-F238E27FC236}">
                  <a16:creationId xmlns:a16="http://schemas.microsoft.com/office/drawing/2014/main" id="{56EC4A8C-BDBD-994E-A9DA-8B47DB6EE36D}"/>
                </a:ext>
              </a:extLst>
            </p:cNvPr>
            <p:cNvSpPr/>
            <p:nvPr/>
          </p:nvSpPr>
          <p:spPr>
            <a:xfrm rot="16200000">
              <a:off x="3872285" y="4203314"/>
              <a:ext cx="166738" cy="1244383"/>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4" name="Oval 493">
              <a:extLst>
                <a:ext uri="{FF2B5EF4-FFF2-40B4-BE49-F238E27FC236}">
                  <a16:creationId xmlns:a16="http://schemas.microsoft.com/office/drawing/2014/main" id="{29F3924F-7006-EA40-AFFB-B6F1D880E8E8}"/>
                </a:ext>
              </a:extLst>
            </p:cNvPr>
            <p:cNvSpPr/>
            <p:nvPr/>
          </p:nvSpPr>
          <p:spPr>
            <a:xfrm>
              <a:off x="3287391" y="4480011"/>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DD17DADB-1AAF-3A41-8018-C68A8E05BC3C}"/>
                </a:ext>
              </a:extLst>
            </p:cNvPr>
            <p:cNvSpPr/>
            <p:nvPr/>
          </p:nvSpPr>
          <p:spPr>
            <a:xfrm>
              <a:off x="3671990" y="4480011"/>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a:extLst>
                <a:ext uri="{FF2B5EF4-FFF2-40B4-BE49-F238E27FC236}">
                  <a16:creationId xmlns:a16="http://schemas.microsoft.com/office/drawing/2014/main" id="{61E44D4E-EDE0-AF44-856E-8168D8BA70B1}"/>
                </a:ext>
              </a:extLst>
            </p:cNvPr>
            <p:cNvSpPr/>
            <p:nvPr/>
          </p:nvSpPr>
          <p:spPr>
            <a:xfrm>
              <a:off x="4055910" y="4484014"/>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496">
              <a:extLst>
                <a:ext uri="{FF2B5EF4-FFF2-40B4-BE49-F238E27FC236}">
                  <a16:creationId xmlns:a16="http://schemas.microsoft.com/office/drawing/2014/main" id="{DD23257D-9BB9-1D4B-9C29-210D91422E9C}"/>
                </a:ext>
              </a:extLst>
            </p:cNvPr>
            <p:cNvSpPr/>
            <p:nvPr/>
          </p:nvSpPr>
          <p:spPr>
            <a:xfrm>
              <a:off x="4439373" y="4480011"/>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Oval 658">
              <a:extLst>
                <a:ext uri="{FF2B5EF4-FFF2-40B4-BE49-F238E27FC236}">
                  <a16:creationId xmlns:a16="http://schemas.microsoft.com/office/drawing/2014/main" id="{20D08FB1-0212-534F-B256-9F0BC65CA0F1}"/>
                </a:ext>
              </a:extLst>
            </p:cNvPr>
            <p:cNvSpPr/>
            <p:nvPr/>
          </p:nvSpPr>
          <p:spPr>
            <a:xfrm>
              <a:off x="4842225" y="4480011"/>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Oval 659">
              <a:extLst>
                <a:ext uri="{FF2B5EF4-FFF2-40B4-BE49-F238E27FC236}">
                  <a16:creationId xmlns:a16="http://schemas.microsoft.com/office/drawing/2014/main" id="{BE9989A8-F804-114B-A4B0-DA1FC42225D5}"/>
                </a:ext>
              </a:extLst>
            </p:cNvPr>
            <p:cNvSpPr/>
            <p:nvPr/>
          </p:nvSpPr>
          <p:spPr>
            <a:xfrm>
              <a:off x="5228855" y="4480011"/>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Oval 660">
              <a:extLst>
                <a:ext uri="{FF2B5EF4-FFF2-40B4-BE49-F238E27FC236}">
                  <a16:creationId xmlns:a16="http://schemas.microsoft.com/office/drawing/2014/main" id="{1DF96470-A7F5-7D44-A76E-17AE2EB6F631}"/>
                </a:ext>
              </a:extLst>
            </p:cNvPr>
            <p:cNvSpPr/>
            <p:nvPr/>
          </p:nvSpPr>
          <p:spPr>
            <a:xfrm>
              <a:off x="5613796" y="4484014"/>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Oval 661">
              <a:extLst>
                <a:ext uri="{FF2B5EF4-FFF2-40B4-BE49-F238E27FC236}">
                  <a16:creationId xmlns:a16="http://schemas.microsoft.com/office/drawing/2014/main" id="{7F863BA4-45CA-D54C-8BB7-C55E2D821C05}"/>
                </a:ext>
              </a:extLst>
            </p:cNvPr>
            <p:cNvSpPr/>
            <p:nvPr/>
          </p:nvSpPr>
          <p:spPr>
            <a:xfrm>
              <a:off x="6008828" y="4480011"/>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896E5C69-0C0E-6442-9FFA-F41FB92DAAED}"/>
                </a:ext>
              </a:extLst>
            </p:cNvPr>
            <p:cNvSpPr/>
            <p:nvPr/>
          </p:nvSpPr>
          <p:spPr>
            <a:xfrm>
              <a:off x="6425404" y="4480011"/>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2C3DC626-A140-A143-B56C-274DAB796C52}"/>
                </a:ext>
              </a:extLst>
            </p:cNvPr>
            <p:cNvSpPr/>
            <p:nvPr/>
          </p:nvSpPr>
          <p:spPr>
            <a:xfrm>
              <a:off x="6813963" y="4480011"/>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CE19F9E2-C4C8-1B44-BE56-5AAC444A552E}"/>
                </a:ext>
              </a:extLst>
            </p:cNvPr>
            <p:cNvSpPr/>
            <p:nvPr/>
          </p:nvSpPr>
          <p:spPr>
            <a:xfrm>
              <a:off x="7198922" y="4484014"/>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Text&#10;&#10;Description automatically generated with low confidence">
              <a:extLst>
                <a:ext uri="{FF2B5EF4-FFF2-40B4-BE49-F238E27FC236}">
                  <a16:creationId xmlns:a16="http://schemas.microsoft.com/office/drawing/2014/main" id="{D6BFEDEA-8B2A-D145-A58D-6E5107FC5F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1232" y="4973835"/>
              <a:ext cx="369332" cy="369332"/>
            </a:xfrm>
            <a:prstGeom prst="rect">
              <a:avLst/>
            </a:prstGeom>
          </p:spPr>
        </p:pic>
        <p:pic>
          <p:nvPicPr>
            <p:cNvPr id="163" name="Picture 162" descr="Icon&#10;&#10;Description automatically generated">
              <a:extLst>
                <a:ext uri="{FF2B5EF4-FFF2-40B4-BE49-F238E27FC236}">
                  <a16:creationId xmlns:a16="http://schemas.microsoft.com/office/drawing/2014/main" id="{E2953440-3773-754A-8461-7F82821702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7788" y="4937448"/>
              <a:ext cx="340901" cy="442107"/>
            </a:xfrm>
            <a:prstGeom prst="rect">
              <a:avLst/>
            </a:prstGeom>
            <a:solidFill>
              <a:schemeClr val="bg1"/>
            </a:solidFill>
          </p:spPr>
        </p:pic>
        <p:pic>
          <p:nvPicPr>
            <p:cNvPr id="164" name="Picture 163" descr="Icon&#10;&#10;Description automatically generated">
              <a:extLst>
                <a:ext uri="{FF2B5EF4-FFF2-40B4-BE49-F238E27FC236}">
                  <a16:creationId xmlns:a16="http://schemas.microsoft.com/office/drawing/2014/main" id="{67442BCC-8F9C-6549-8E42-731EB5C37C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99716" y="4937448"/>
              <a:ext cx="340901" cy="442107"/>
            </a:xfrm>
            <a:prstGeom prst="rect">
              <a:avLst/>
            </a:prstGeom>
            <a:solidFill>
              <a:schemeClr val="bg1"/>
            </a:solidFill>
          </p:spPr>
        </p:pic>
        <p:sp>
          <p:nvSpPr>
            <p:cNvPr id="166" name="Left Brace 165">
              <a:extLst>
                <a:ext uri="{FF2B5EF4-FFF2-40B4-BE49-F238E27FC236}">
                  <a16:creationId xmlns:a16="http://schemas.microsoft.com/office/drawing/2014/main" id="{18E592FA-6419-AE4C-A617-41D0DF0908FD}"/>
                </a:ext>
              </a:extLst>
            </p:cNvPr>
            <p:cNvSpPr/>
            <p:nvPr/>
          </p:nvSpPr>
          <p:spPr>
            <a:xfrm rot="16200000">
              <a:off x="5491297" y="4203813"/>
              <a:ext cx="166738" cy="1244383"/>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7" name="Left Brace 166">
              <a:extLst>
                <a:ext uri="{FF2B5EF4-FFF2-40B4-BE49-F238E27FC236}">
                  <a16:creationId xmlns:a16="http://schemas.microsoft.com/office/drawing/2014/main" id="{7FDD6F48-E920-6649-A449-CBE752EEBFDB}"/>
                </a:ext>
              </a:extLst>
            </p:cNvPr>
            <p:cNvSpPr/>
            <p:nvPr/>
          </p:nvSpPr>
          <p:spPr>
            <a:xfrm rot="16200000">
              <a:off x="6862601" y="4434274"/>
              <a:ext cx="166740" cy="782459"/>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09B6DA-E025-F44E-AA58-21E9E1E7250C}"/>
                    </a:ext>
                  </a:extLst>
                </p:cNvPr>
                <p:cNvSpPr txBox="1"/>
                <p:nvPr/>
              </p:nvSpPr>
              <p:spPr>
                <a:xfrm>
                  <a:off x="3770427" y="5330032"/>
                  <a:ext cx="4849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oMath>
                    </m:oMathPara>
                  </a14:m>
                  <a:endParaRPr lang="en-US" dirty="0"/>
                </a:p>
              </p:txBody>
            </p:sp>
          </mc:Choice>
          <mc:Fallback xmlns="">
            <p:sp>
              <p:nvSpPr>
                <p:cNvPr id="3" name="TextBox 2">
                  <a:extLst>
                    <a:ext uri="{FF2B5EF4-FFF2-40B4-BE49-F238E27FC236}">
                      <a16:creationId xmlns:a16="http://schemas.microsoft.com/office/drawing/2014/main" id="{9B09B6DA-E025-F44E-AA58-21E9E1E7250C}"/>
                    </a:ext>
                  </a:extLst>
                </p:cNvPr>
                <p:cNvSpPr txBox="1">
                  <a:spLocks noRot="1" noChangeAspect="1" noMove="1" noResize="1" noEditPoints="1" noAdjustHandles="1" noChangeArrowheads="1" noChangeShapeType="1" noTextEdit="1"/>
                </p:cNvSpPr>
                <p:nvPr/>
              </p:nvSpPr>
              <p:spPr>
                <a:xfrm>
                  <a:off x="3770427" y="5330032"/>
                  <a:ext cx="484941"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B7D8720A-953A-3D4B-A363-C4F5378CB52D}"/>
                    </a:ext>
                  </a:extLst>
                </p:cNvPr>
                <p:cNvSpPr txBox="1"/>
                <p:nvPr/>
              </p:nvSpPr>
              <p:spPr>
                <a:xfrm>
                  <a:off x="5340767" y="5320165"/>
                  <a:ext cx="4902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m:oMathPara>
                  </a14:m>
                  <a:endParaRPr lang="en-US" dirty="0"/>
                </a:p>
              </p:txBody>
            </p:sp>
          </mc:Choice>
          <mc:Fallback xmlns="">
            <p:sp>
              <p:nvSpPr>
                <p:cNvPr id="168" name="TextBox 167">
                  <a:extLst>
                    <a:ext uri="{FF2B5EF4-FFF2-40B4-BE49-F238E27FC236}">
                      <a16:creationId xmlns:a16="http://schemas.microsoft.com/office/drawing/2014/main" id="{B7D8720A-953A-3D4B-A363-C4F5378CB52D}"/>
                    </a:ext>
                  </a:extLst>
                </p:cNvPr>
                <p:cNvSpPr txBox="1">
                  <a:spLocks noRot="1" noChangeAspect="1" noMove="1" noResize="1" noEditPoints="1" noAdjustHandles="1" noChangeArrowheads="1" noChangeShapeType="1" noTextEdit="1"/>
                </p:cNvSpPr>
                <p:nvPr/>
              </p:nvSpPr>
              <p:spPr>
                <a:xfrm>
                  <a:off x="5340767" y="5320165"/>
                  <a:ext cx="490262"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020497B4-A9C1-4A44-B787-4C37E34FE430}"/>
                    </a:ext>
                  </a:extLst>
                </p:cNvPr>
                <p:cNvSpPr txBox="1"/>
                <p:nvPr/>
              </p:nvSpPr>
              <p:spPr>
                <a:xfrm>
                  <a:off x="6723825" y="5320165"/>
                  <a:ext cx="5193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𝐾</m:t>
                            </m:r>
                          </m:sub>
                        </m:sSub>
                      </m:oMath>
                    </m:oMathPara>
                  </a14:m>
                  <a:endParaRPr lang="en-US" dirty="0"/>
                </a:p>
              </p:txBody>
            </p:sp>
          </mc:Choice>
          <mc:Fallback xmlns="">
            <p:sp>
              <p:nvSpPr>
                <p:cNvPr id="169" name="TextBox 168">
                  <a:extLst>
                    <a:ext uri="{FF2B5EF4-FFF2-40B4-BE49-F238E27FC236}">
                      <a16:creationId xmlns:a16="http://schemas.microsoft.com/office/drawing/2014/main" id="{020497B4-A9C1-4A44-B787-4C37E34FE430}"/>
                    </a:ext>
                  </a:extLst>
                </p:cNvPr>
                <p:cNvSpPr txBox="1">
                  <a:spLocks noRot="1" noChangeAspect="1" noMove="1" noResize="1" noEditPoints="1" noAdjustHandles="1" noChangeArrowheads="1" noChangeShapeType="1" noTextEdit="1"/>
                </p:cNvSpPr>
                <p:nvPr/>
              </p:nvSpPr>
              <p:spPr>
                <a:xfrm>
                  <a:off x="6723825" y="5320165"/>
                  <a:ext cx="519373" cy="369332"/>
                </a:xfrm>
                <a:prstGeom prst="rect">
                  <a:avLst/>
                </a:prstGeom>
                <a:blipFill>
                  <a:blip r:embed="rId12"/>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985BB895-CA2D-714D-8922-1283328A189D}"/>
              </a:ext>
            </a:extLst>
          </p:cNvPr>
          <p:cNvGrpSpPr/>
          <p:nvPr/>
        </p:nvGrpSpPr>
        <p:grpSpPr>
          <a:xfrm>
            <a:off x="2169617" y="4488725"/>
            <a:ext cx="1071127" cy="958390"/>
            <a:chOff x="2040145" y="4488725"/>
            <a:chExt cx="1071127" cy="958390"/>
          </a:xfrm>
        </p:grpSpPr>
        <p:grpSp>
          <p:nvGrpSpPr>
            <p:cNvPr id="721" name="Group 720">
              <a:extLst>
                <a:ext uri="{FF2B5EF4-FFF2-40B4-BE49-F238E27FC236}">
                  <a16:creationId xmlns:a16="http://schemas.microsoft.com/office/drawing/2014/main" id="{D0789ADC-2DA5-1044-84E6-E5CE734AB3E2}"/>
                </a:ext>
              </a:extLst>
            </p:cNvPr>
            <p:cNvGrpSpPr/>
            <p:nvPr/>
          </p:nvGrpSpPr>
          <p:grpSpPr>
            <a:xfrm>
              <a:off x="2040145" y="4488725"/>
              <a:ext cx="1071127" cy="958390"/>
              <a:chOff x="1966993" y="4488725"/>
              <a:chExt cx="1071127" cy="958390"/>
            </a:xfrm>
          </p:grpSpPr>
          <p:sp>
            <p:nvSpPr>
              <p:cNvPr id="279" name="Rectangle 278">
                <a:extLst>
                  <a:ext uri="{FF2B5EF4-FFF2-40B4-BE49-F238E27FC236}">
                    <a16:creationId xmlns:a16="http://schemas.microsoft.com/office/drawing/2014/main" id="{18A04F4C-4170-C84F-9ACD-B4EA71C9A049}"/>
                  </a:ext>
                </a:extLst>
              </p:cNvPr>
              <p:cNvSpPr/>
              <p:nvPr/>
            </p:nvSpPr>
            <p:spPr>
              <a:xfrm>
                <a:off x="1966993" y="5077783"/>
                <a:ext cx="1071127" cy="369332"/>
              </a:xfrm>
              <a:prstGeom prst="rect">
                <a:avLst/>
              </a:prstGeom>
            </p:spPr>
            <p:txBody>
              <a:bodyPr wrap="none">
                <a:spAutoFit/>
              </a:bodyPr>
              <a:lstStyle/>
              <a:p>
                <a:r>
                  <a:rPr lang="en-US" dirty="0"/>
                  <a:t>K Global</a:t>
                </a:r>
              </a:p>
            </p:txBody>
          </p:sp>
          <p:sp>
            <p:nvSpPr>
              <p:cNvPr id="418" name="Oval 417">
                <a:extLst>
                  <a:ext uri="{FF2B5EF4-FFF2-40B4-BE49-F238E27FC236}">
                    <a16:creationId xmlns:a16="http://schemas.microsoft.com/office/drawing/2014/main" id="{98DE69E7-3C06-4141-B470-31D3054DF3BB}"/>
                  </a:ext>
                </a:extLst>
              </p:cNvPr>
              <p:cNvSpPr/>
              <p:nvPr/>
            </p:nvSpPr>
            <p:spPr>
              <a:xfrm>
                <a:off x="1987082" y="4488725"/>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83D6E5C7-8FD9-2B45-8C82-85E53459464C}"/>
                  </a:ext>
                </a:extLst>
              </p:cNvPr>
              <p:cNvSpPr/>
              <p:nvPr/>
            </p:nvSpPr>
            <p:spPr>
              <a:xfrm>
                <a:off x="2366803" y="4488725"/>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0" name="Oval 419">
                <a:extLst>
                  <a:ext uri="{FF2B5EF4-FFF2-40B4-BE49-F238E27FC236}">
                    <a16:creationId xmlns:a16="http://schemas.microsoft.com/office/drawing/2014/main" id="{2BEFBDA3-F9A5-974B-B41F-4D46BC884153}"/>
                  </a:ext>
                </a:extLst>
              </p:cNvPr>
              <p:cNvSpPr/>
              <p:nvPr/>
            </p:nvSpPr>
            <p:spPr>
              <a:xfrm>
                <a:off x="2750215" y="4492728"/>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0" name="Left Brace 169">
              <a:extLst>
                <a:ext uri="{FF2B5EF4-FFF2-40B4-BE49-F238E27FC236}">
                  <a16:creationId xmlns:a16="http://schemas.microsoft.com/office/drawing/2014/main" id="{197A62E2-A79C-8048-8F42-759CE7CFA686}"/>
                </a:ext>
              </a:extLst>
            </p:cNvPr>
            <p:cNvSpPr/>
            <p:nvPr/>
          </p:nvSpPr>
          <p:spPr>
            <a:xfrm rot="16200000">
              <a:off x="2478811" y="4469080"/>
              <a:ext cx="166740" cy="779671"/>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pic>
        <p:nvPicPr>
          <p:cNvPr id="154" name="Picture 153" descr="A person holding a basketball&#10;&#10;Description automatically generated">
            <a:extLst>
              <a:ext uri="{FF2B5EF4-FFF2-40B4-BE49-F238E27FC236}">
                <a16:creationId xmlns:a16="http://schemas.microsoft.com/office/drawing/2014/main" id="{91577E77-5572-9240-9056-02A9D122CFF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55075" y="5021762"/>
            <a:ext cx="309051" cy="281465"/>
          </a:xfrm>
          <a:prstGeom prst="rect">
            <a:avLst/>
          </a:prstGeom>
        </p:spPr>
      </p:pic>
      <p:pic>
        <p:nvPicPr>
          <p:cNvPr id="156" name="Picture 155" descr="Logo&#10;&#10;Description automatically generated">
            <a:extLst>
              <a:ext uri="{FF2B5EF4-FFF2-40B4-BE49-F238E27FC236}">
                <a16:creationId xmlns:a16="http://schemas.microsoft.com/office/drawing/2014/main" id="{955D00C0-7796-4E4F-8884-70C12283AE6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66042" y="5072410"/>
            <a:ext cx="294558" cy="194749"/>
          </a:xfrm>
          <a:prstGeom prst="rect">
            <a:avLst/>
          </a:prstGeom>
        </p:spPr>
      </p:pic>
    </p:spTree>
    <p:extLst>
      <p:ext uri="{BB962C8B-B14F-4D97-AF65-F5344CB8AC3E}">
        <p14:creationId xmlns:p14="http://schemas.microsoft.com/office/powerpoint/2010/main" val="86427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68"/>
                                        </p:tgtEl>
                                        <p:attrNameLst>
                                          <p:attrName>style.visibility</p:attrName>
                                        </p:attrNameLst>
                                      </p:cBhvr>
                                      <p:to>
                                        <p:strVal val="visible"/>
                                      </p:to>
                                    </p:set>
                                    <p:animEffect transition="in" filter="blinds(horizontal)">
                                      <p:cBhvr>
                                        <p:cTn id="32" dur="5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3A7C-3778-C845-96E8-82E02F26D4E6}"/>
              </a:ext>
            </a:extLst>
          </p:cNvPr>
          <p:cNvSpPr>
            <a:spLocks noGrp="1"/>
          </p:cNvSpPr>
          <p:nvPr>
            <p:ph type="title"/>
          </p:nvPr>
        </p:nvSpPr>
        <p:spPr/>
        <p:txBody>
          <a:bodyPr/>
          <a:lstStyle/>
          <a:p>
            <a:r>
              <a:rPr lang="en-US" dirty="0"/>
              <a:t>Sparse-Attention Reader [Our Model]</a:t>
            </a:r>
          </a:p>
        </p:txBody>
      </p:sp>
      <p:sp>
        <p:nvSpPr>
          <p:cNvPr id="4" name="Slide Number Placeholder 3">
            <a:extLst>
              <a:ext uri="{FF2B5EF4-FFF2-40B4-BE49-F238E27FC236}">
                <a16:creationId xmlns:a16="http://schemas.microsoft.com/office/drawing/2014/main" id="{40EF9D2A-CFFB-B64D-B094-C973B286FD95}"/>
              </a:ext>
            </a:extLst>
          </p:cNvPr>
          <p:cNvSpPr>
            <a:spLocks noGrp="1"/>
          </p:cNvSpPr>
          <p:nvPr>
            <p:ph type="sldNum" sz="quarter" idx="12"/>
          </p:nvPr>
        </p:nvSpPr>
        <p:spPr/>
        <p:txBody>
          <a:bodyPr/>
          <a:lstStyle/>
          <a:p>
            <a:fld id="{4FAB73BC-B049-4115-A692-8D63A059BFB8}" type="slidenum">
              <a:rPr lang="en-US" smtClean="0"/>
              <a:t>34</a:t>
            </a:fld>
            <a:endParaRPr lang="en-US"/>
          </a:p>
        </p:txBody>
      </p:sp>
      <p:sp>
        <p:nvSpPr>
          <p:cNvPr id="1028" name="TextBox 1027">
            <a:extLst>
              <a:ext uri="{FF2B5EF4-FFF2-40B4-BE49-F238E27FC236}">
                <a16:creationId xmlns:a16="http://schemas.microsoft.com/office/drawing/2014/main" id="{F3D9CA7B-570C-EE49-80D1-8687D094CDC0}"/>
              </a:ext>
            </a:extLst>
          </p:cNvPr>
          <p:cNvSpPr txBox="1"/>
          <p:nvPr/>
        </p:nvSpPr>
        <p:spPr>
          <a:xfrm>
            <a:off x="2108054" y="5147163"/>
            <a:ext cx="4568879" cy="369332"/>
          </a:xfrm>
          <a:prstGeom prst="rect">
            <a:avLst/>
          </a:prstGeom>
          <a:noFill/>
        </p:spPr>
        <p:txBody>
          <a:bodyPr wrap="none" rtlCol="0">
            <a:spAutoFit/>
          </a:bodyPr>
          <a:lstStyle/>
          <a:p>
            <a:r>
              <a:rPr lang="en-US" dirty="0">
                <a:solidFill>
                  <a:schemeClr val="accent6"/>
                </a:solidFill>
              </a:rPr>
              <a:t>Global context is modeled, global optimum</a:t>
            </a:r>
          </a:p>
        </p:txBody>
      </p:sp>
      <p:grpSp>
        <p:nvGrpSpPr>
          <p:cNvPr id="7" name="Group 6">
            <a:extLst>
              <a:ext uri="{FF2B5EF4-FFF2-40B4-BE49-F238E27FC236}">
                <a16:creationId xmlns:a16="http://schemas.microsoft.com/office/drawing/2014/main" id="{F2A60FC7-D10A-D44D-A3E7-648DE497FCC7}"/>
              </a:ext>
            </a:extLst>
          </p:cNvPr>
          <p:cNvGrpSpPr/>
          <p:nvPr/>
        </p:nvGrpSpPr>
        <p:grpSpPr>
          <a:xfrm>
            <a:off x="3086879" y="1068575"/>
            <a:ext cx="2451141" cy="2165619"/>
            <a:chOff x="3086879" y="1185337"/>
            <a:chExt cx="2451141" cy="2165619"/>
          </a:xfrm>
        </p:grpSpPr>
        <p:sp>
          <p:nvSpPr>
            <p:cNvPr id="69" name="Oval 68">
              <a:extLst>
                <a:ext uri="{FF2B5EF4-FFF2-40B4-BE49-F238E27FC236}">
                  <a16:creationId xmlns:a16="http://schemas.microsoft.com/office/drawing/2014/main" id="{3D7B0E2D-5C01-2F42-8BF0-7E6ABEEE1480}"/>
                </a:ext>
              </a:extLst>
            </p:cNvPr>
            <p:cNvSpPr/>
            <p:nvPr/>
          </p:nvSpPr>
          <p:spPr>
            <a:xfrm>
              <a:off x="3090387" y="3149251"/>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1A07A94D-2997-C54B-B0A6-BB07541CE6FE}"/>
                </a:ext>
              </a:extLst>
            </p:cNvPr>
            <p:cNvSpPr/>
            <p:nvPr/>
          </p:nvSpPr>
          <p:spPr>
            <a:xfrm>
              <a:off x="3517278" y="3149251"/>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723907C-EC9E-CD4F-8F94-8BD53E1AA47F}"/>
                </a:ext>
              </a:extLst>
            </p:cNvPr>
            <p:cNvSpPr/>
            <p:nvPr/>
          </p:nvSpPr>
          <p:spPr>
            <a:xfrm>
              <a:off x="3957960" y="3149251"/>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6979496-591E-F447-83B3-F6056095D3DB}"/>
                </a:ext>
              </a:extLst>
            </p:cNvPr>
            <p:cNvSpPr/>
            <p:nvPr/>
          </p:nvSpPr>
          <p:spPr>
            <a:xfrm>
              <a:off x="4395386" y="3149251"/>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3F0C23C7-DD5A-6145-9131-B5EEE667803C}"/>
                </a:ext>
              </a:extLst>
            </p:cNvPr>
            <p:cNvSpPr/>
            <p:nvPr/>
          </p:nvSpPr>
          <p:spPr>
            <a:xfrm>
              <a:off x="4839700" y="3149251"/>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42AB59D-A9C1-0849-BABF-CF71EAA2BAE7}"/>
                </a:ext>
              </a:extLst>
            </p:cNvPr>
            <p:cNvSpPr/>
            <p:nvPr/>
          </p:nvSpPr>
          <p:spPr>
            <a:xfrm>
              <a:off x="5276455" y="3149251"/>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D1D8C120-D9AB-F04F-BEEB-3E6451A070BF}"/>
                </a:ext>
              </a:extLst>
            </p:cNvPr>
            <p:cNvCxnSpPr>
              <a:cxnSpLocks/>
              <a:stCxn id="69" idx="0"/>
            </p:cNvCxnSpPr>
            <p:nvPr/>
          </p:nvCxnSpPr>
          <p:spPr>
            <a:xfrm flipV="1">
              <a:off x="3219724" y="2898090"/>
              <a:ext cx="39551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6ED63D3F-F22C-2D4E-A2E9-949A85C70EC3}"/>
                </a:ext>
              </a:extLst>
            </p:cNvPr>
            <p:cNvCxnSpPr>
              <a:cxnSpLocks/>
              <a:stCxn id="69" idx="0"/>
              <a:endCxn id="162" idx="4"/>
            </p:cNvCxnSpPr>
            <p:nvPr/>
          </p:nvCxnSpPr>
          <p:spPr>
            <a:xfrm flipV="1">
              <a:off x="3219724" y="2905118"/>
              <a:ext cx="2892" cy="244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BB01854-CD68-7D44-BB9E-BED5B794DDD2}"/>
                </a:ext>
              </a:extLst>
            </p:cNvPr>
            <p:cNvCxnSpPr>
              <a:cxnSpLocks/>
              <a:endCxn id="162" idx="4"/>
            </p:cNvCxnSpPr>
            <p:nvPr/>
          </p:nvCxnSpPr>
          <p:spPr>
            <a:xfrm flipH="1" flipV="1">
              <a:off x="3222616" y="2905118"/>
              <a:ext cx="392624" cy="240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B2A93DA2-7C60-F647-ACB6-F38C8FFDB21F}"/>
                </a:ext>
              </a:extLst>
            </p:cNvPr>
            <p:cNvCxnSpPr>
              <a:cxnSpLocks/>
            </p:cNvCxnSpPr>
            <p:nvPr/>
          </p:nvCxnSpPr>
          <p:spPr>
            <a:xfrm flipV="1">
              <a:off x="3633619" y="2898090"/>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8D3D9B3B-CEBC-DB4C-8103-1E4DB3E81E65}"/>
                </a:ext>
              </a:extLst>
            </p:cNvPr>
            <p:cNvCxnSpPr>
              <a:cxnSpLocks/>
            </p:cNvCxnSpPr>
            <p:nvPr/>
          </p:nvCxnSpPr>
          <p:spPr>
            <a:xfrm flipV="1">
              <a:off x="4058554" y="2898090"/>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0298578-F06D-9E41-BB2D-12F4CE7C1C29}"/>
                </a:ext>
              </a:extLst>
            </p:cNvPr>
            <p:cNvCxnSpPr>
              <a:cxnSpLocks/>
              <a:stCxn id="72" idx="0"/>
            </p:cNvCxnSpPr>
            <p:nvPr/>
          </p:nvCxnSpPr>
          <p:spPr>
            <a:xfrm flipH="1" flipV="1">
              <a:off x="4058555" y="2902094"/>
              <a:ext cx="466168" cy="2471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1F0F444-937A-B14F-8041-F4C0392FD557}"/>
                </a:ext>
              </a:extLst>
            </p:cNvPr>
            <p:cNvCxnSpPr>
              <a:cxnSpLocks/>
            </p:cNvCxnSpPr>
            <p:nvPr/>
          </p:nvCxnSpPr>
          <p:spPr>
            <a:xfrm flipV="1">
              <a:off x="4511727" y="2898090"/>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BBCFE0C-3D4D-3948-ADA5-A47EF677AE9E}"/>
                </a:ext>
              </a:extLst>
            </p:cNvPr>
            <p:cNvCxnSpPr>
              <a:cxnSpLocks/>
            </p:cNvCxnSpPr>
            <p:nvPr/>
          </p:nvCxnSpPr>
          <p:spPr>
            <a:xfrm flipV="1">
              <a:off x="4074301" y="2902093"/>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194622AC-7D84-7C4D-B864-C9CA976225BF}"/>
                </a:ext>
              </a:extLst>
            </p:cNvPr>
            <p:cNvCxnSpPr>
              <a:cxnSpLocks/>
            </p:cNvCxnSpPr>
            <p:nvPr/>
          </p:nvCxnSpPr>
          <p:spPr>
            <a:xfrm flipV="1">
              <a:off x="4956041" y="2893006"/>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35FE005-2597-844A-8319-9A0E3EAAEB14}"/>
                </a:ext>
              </a:extLst>
            </p:cNvPr>
            <p:cNvCxnSpPr>
              <a:cxnSpLocks/>
            </p:cNvCxnSpPr>
            <p:nvPr/>
          </p:nvCxnSpPr>
          <p:spPr>
            <a:xfrm flipH="1" flipV="1">
              <a:off x="4956041" y="2897009"/>
              <a:ext cx="420027"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C39C3284-1997-1A40-A0C0-9AB86B3379C8}"/>
                </a:ext>
              </a:extLst>
            </p:cNvPr>
            <p:cNvCxnSpPr>
              <a:cxnSpLocks/>
            </p:cNvCxnSpPr>
            <p:nvPr/>
          </p:nvCxnSpPr>
          <p:spPr>
            <a:xfrm flipV="1">
              <a:off x="5392796" y="289300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C9A25030-575E-8D4F-A7B3-DE85280D52F6}"/>
                </a:ext>
              </a:extLst>
            </p:cNvPr>
            <p:cNvCxnSpPr>
              <a:cxnSpLocks/>
            </p:cNvCxnSpPr>
            <p:nvPr/>
          </p:nvCxnSpPr>
          <p:spPr>
            <a:xfrm flipV="1">
              <a:off x="4956041" y="289700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7BEAC304-2CC5-3146-A038-2F9776ED8F85}"/>
                </a:ext>
              </a:extLst>
            </p:cNvPr>
            <p:cNvSpPr/>
            <p:nvPr/>
          </p:nvSpPr>
          <p:spPr>
            <a:xfrm>
              <a:off x="3093279" y="2703413"/>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6754A8F3-BEE9-9B4A-A8B3-6FDD2CEA7F3E}"/>
                </a:ext>
              </a:extLst>
            </p:cNvPr>
            <p:cNvSpPr/>
            <p:nvPr/>
          </p:nvSpPr>
          <p:spPr>
            <a:xfrm>
              <a:off x="3520170" y="2703413"/>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7784A8B0-5114-6B4D-99D5-7C861318F092}"/>
                </a:ext>
              </a:extLst>
            </p:cNvPr>
            <p:cNvSpPr/>
            <p:nvPr/>
          </p:nvSpPr>
          <p:spPr>
            <a:xfrm>
              <a:off x="3960852" y="2703413"/>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C4F2B576-902C-0F41-B5C1-38FCA849E695}"/>
                </a:ext>
              </a:extLst>
            </p:cNvPr>
            <p:cNvSpPr/>
            <p:nvPr/>
          </p:nvSpPr>
          <p:spPr>
            <a:xfrm>
              <a:off x="4398278" y="2703413"/>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988D712D-7DA4-EB4A-84D9-7ACD0622C82C}"/>
                </a:ext>
              </a:extLst>
            </p:cNvPr>
            <p:cNvSpPr/>
            <p:nvPr/>
          </p:nvSpPr>
          <p:spPr>
            <a:xfrm>
              <a:off x="4842592" y="2703413"/>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31DFB2B2-B9A6-8F48-A9C9-4F7754586E2E}"/>
                </a:ext>
              </a:extLst>
            </p:cNvPr>
            <p:cNvSpPr/>
            <p:nvPr/>
          </p:nvSpPr>
          <p:spPr>
            <a:xfrm>
              <a:off x="5279347" y="2703413"/>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726B777-5FCA-4E42-A146-EACF20A486D2}"/>
                    </a:ext>
                  </a:extLst>
                </p:cNvPr>
                <p:cNvSpPr txBox="1"/>
                <p:nvPr/>
              </p:nvSpPr>
              <p:spPr>
                <a:xfrm>
                  <a:off x="3783548" y="1185337"/>
                  <a:ext cx="6158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𝑠𝑡𝑎𝑟𝑡</m:t>
                            </m:r>
                          </m:sub>
                        </m:sSub>
                      </m:oMath>
                    </m:oMathPara>
                  </a14:m>
                  <a:endParaRPr lang="en-US" dirty="0"/>
                </a:p>
              </p:txBody>
            </p:sp>
          </mc:Choice>
          <mc:Fallback xmlns="">
            <p:sp>
              <p:nvSpPr>
                <p:cNvPr id="51" name="TextBox 50">
                  <a:extLst>
                    <a:ext uri="{FF2B5EF4-FFF2-40B4-BE49-F238E27FC236}">
                      <a16:creationId xmlns:a16="http://schemas.microsoft.com/office/drawing/2014/main" id="{1726B777-5FCA-4E42-A146-EACF20A486D2}"/>
                    </a:ext>
                  </a:extLst>
                </p:cNvPr>
                <p:cNvSpPr txBox="1">
                  <a:spLocks noRot="1" noChangeAspect="1" noMove="1" noResize="1" noEditPoints="1" noAdjustHandles="1" noChangeArrowheads="1" noChangeShapeType="1" noTextEdit="1"/>
                </p:cNvSpPr>
                <p:nvPr/>
              </p:nvSpPr>
              <p:spPr>
                <a:xfrm>
                  <a:off x="3783548" y="1185337"/>
                  <a:ext cx="615874" cy="276999"/>
                </a:xfrm>
                <a:prstGeom prst="rect">
                  <a:avLst/>
                </a:prstGeom>
                <a:blipFill>
                  <a:blip r:embed="rId6"/>
                  <a:stretch>
                    <a:fillRect l="-10204" r="-2041"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BB8C57DC-EAF7-F04B-883F-A9A37DCC0A61}"/>
                    </a:ext>
                  </a:extLst>
                </p:cNvPr>
                <p:cNvSpPr txBox="1"/>
                <p:nvPr/>
              </p:nvSpPr>
              <p:spPr>
                <a:xfrm>
                  <a:off x="4721678" y="1185337"/>
                  <a:ext cx="499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𝑒𝑛𝑑</m:t>
                            </m:r>
                          </m:sub>
                        </m:sSub>
                      </m:oMath>
                    </m:oMathPara>
                  </a14:m>
                  <a:endParaRPr lang="en-US" dirty="0"/>
                </a:p>
              </p:txBody>
            </p:sp>
          </mc:Choice>
          <mc:Fallback xmlns="">
            <p:sp>
              <p:nvSpPr>
                <p:cNvPr id="174" name="TextBox 173">
                  <a:extLst>
                    <a:ext uri="{FF2B5EF4-FFF2-40B4-BE49-F238E27FC236}">
                      <a16:creationId xmlns:a16="http://schemas.microsoft.com/office/drawing/2014/main" id="{BB8C57DC-EAF7-F04B-883F-A9A37DCC0A61}"/>
                    </a:ext>
                  </a:extLst>
                </p:cNvPr>
                <p:cNvSpPr txBox="1">
                  <a:spLocks noRot="1" noChangeAspect="1" noMove="1" noResize="1" noEditPoints="1" noAdjustHandles="1" noChangeArrowheads="1" noChangeShapeType="1" noTextEdit="1"/>
                </p:cNvSpPr>
                <p:nvPr/>
              </p:nvSpPr>
              <p:spPr>
                <a:xfrm>
                  <a:off x="4721678" y="1185337"/>
                  <a:ext cx="499689" cy="276999"/>
                </a:xfrm>
                <a:prstGeom prst="rect">
                  <a:avLst/>
                </a:prstGeom>
                <a:blipFill>
                  <a:blip r:embed="rId7"/>
                  <a:stretch>
                    <a:fillRect l="-12500" b="-21739"/>
                  </a:stretch>
                </a:blipFill>
              </p:spPr>
              <p:txBody>
                <a:bodyPr/>
                <a:lstStyle/>
                <a:p>
                  <a:r>
                    <a:rPr lang="en-US">
                      <a:noFill/>
                    </a:rPr>
                    <a:t> </a:t>
                  </a:r>
                </a:p>
              </p:txBody>
            </p:sp>
          </mc:Fallback>
        </mc:AlternateContent>
        <p:cxnSp>
          <p:nvCxnSpPr>
            <p:cNvPr id="175" name="Straight Arrow Connector 174">
              <a:extLst>
                <a:ext uri="{FF2B5EF4-FFF2-40B4-BE49-F238E27FC236}">
                  <a16:creationId xmlns:a16="http://schemas.microsoft.com/office/drawing/2014/main" id="{89A4C090-53FC-FC48-88BF-3B0797D79B20}"/>
                </a:ext>
              </a:extLst>
            </p:cNvPr>
            <p:cNvCxnSpPr>
              <a:cxnSpLocks/>
              <a:endCxn id="51" idx="2"/>
            </p:cNvCxnSpPr>
            <p:nvPr/>
          </p:nvCxnSpPr>
          <p:spPr>
            <a:xfrm flipV="1">
              <a:off x="4089845" y="1462336"/>
              <a:ext cx="1640" cy="2715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DD751B6F-B636-3048-B302-4A085DD777DA}"/>
                </a:ext>
              </a:extLst>
            </p:cNvPr>
            <p:cNvCxnSpPr>
              <a:cxnSpLocks/>
              <a:stCxn id="186" idx="0"/>
              <a:endCxn id="174" idx="2"/>
            </p:cNvCxnSpPr>
            <p:nvPr/>
          </p:nvCxnSpPr>
          <p:spPr>
            <a:xfrm flipV="1">
              <a:off x="4969037" y="1462336"/>
              <a:ext cx="2486" cy="295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8FF35AE6-EE86-2640-B536-0A95CCC0A213}"/>
                </a:ext>
              </a:extLst>
            </p:cNvPr>
            <p:cNvSpPr/>
            <p:nvPr/>
          </p:nvSpPr>
          <p:spPr>
            <a:xfrm>
              <a:off x="3087495" y="2204159"/>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a:extLst>
                <a:ext uri="{FF2B5EF4-FFF2-40B4-BE49-F238E27FC236}">
                  <a16:creationId xmlns:a16="http://schemas.microsoft.com/office/drawing/2014/main" id="{45DC7C7C-C5D0-4D46-A15E-2BA5398EE6C2}"/>
                </a:ext>
              </a:extLst>
            </p:cNvPr>
            <p:cNvSpPr/>
            <p:nvPr/>
          </p:nvSpPr>
          <p:spPr>
            <a:xfrm>
              <a:off x="3514386" y="2204159"/>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0B41D0E-17ED-6C44-849F-2C4342444650}"/>
                </a:ext>
              </a:extLst>
            </p:cNvPr>
            <p:cNvSpPr/>
            <p:nvPr/>
          </p:nvSpPr>
          <p:spPr>
            <a:xfrm>
              <a:off x="3955068" y="2204159"/>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15D0F29-CBE6-D941-AEE6-A8396FAECE2C}"/>
                </a:ext>
              </a:extLst>
            </p:cNvPr>
            <p:cNvSpPr/>
            <p:nvPr/>
          </p:nvSpPr>
          <p:spPr>
            <a:xfrm>
              <a:off x="4392494" y="2204159"/>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F893B55C-0E20-3C40-8C87-DC5C4D3CDF57}"/>
                </a:ext>
              </a:extLst>
            </p:cNvPr>
            <p:cNvSpPr/>
            <p:nvPr/>
          </p:nvSpPr>
          <p:spPr>
            <a:xfrm>
              <a:off x="4836808" y="2204159"/>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DC1BF5C7-13C5-A34A-B225-719DE080F4C2}"/>
                </a:ext>
              </a:extLst>
            </p:cNvPr>
            <p:cNvSpPr/>
            <p:nvPr/>
          </p:nvSpPr>
          <p:spPr>
            <a:xfrm>
              <a:off x="5273563" y="2204159"/>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Straight Arrow Connector 152">
              <a:extLst>
                <a:ext uri="{FF2B5EF4-FFF2-40B4-BE49-F238E27FC236}">
                  <a16:creationId xmlns:a16="http://schemas.microsoft.com/office/drawing/2014/main" id="{DCE98CB1-092A-0B45-9225-E839B68F004F}"/>
                </a:ext>
              </a:extLst>
            </p:cNvPr>
            <p:cNvCxnSpPr>
              <a:cxnSpLocks/>
              <a:stCxn id="146" idx="0"/>
            </p:cNvCxnSpPr>
            <p:nvPr/>
          </p:nvCxnSpPr>
          <p:spPr>
            <a:xfrm flipV="1">
              <a:off x="3216832" y="1952998"/>
              <a:ext cx="39551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ADA5804-1215-8940-8038-68EBE2796E1B}"/>
                </a:ext>
              </a:extLst>
            </p:cNvPr>
            <p:cNvCxnSpPr>
              <a:cxnSpLocks/>
              <a:stCxn id="146" idx="0"/>
              <a:endCxn id="173" idx="4"/>
            </p:cNvCxnSpPr>
            <p:nvPr/>
          </p:nvCxnSpPr>
          <p:spPr>
            <a:xfrm flipV="1">
              <a:off x="3216832" y="1960026"/>
              <a:ext cx="2892" cy="244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3ED9101-3423-FB40-95DE-BCBC90C761D4}"/>
                </a:ext>
              </a:extLst>
            </p:cNvPr>
            <p:cNvCxnSpPr>
              <a:cxnSpLocks/>
              <a:endCxn id="173" idx="4"/>
            </p:cNvCxnSpPr>
            <p:nvPr/>
          </p:nvCxnSpPr>
          <p:spPr>
            <a:xfrm flipH="1" flipV="1">
              <a:off x="3219724" y="1960026"/>
              <a:ext cx="392624" cy="240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493DC8AD-21C2-2948-956C-1BCF00167888}"/>
                </a:ext>
              </a:extLst>
            </p:cNvPr>
            <p:cNvCxnSpPr>
              <a:cxnSpLocks/>
            </p:cNvCxnSpPr>
            <p:nvPr/>
          </p:nvCxnSpPr>
          <p:spPr>
            <a:xfrm flipV="1">
              <a:off x="3630727" y="1952998"/>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636ED6B6-E989-9549-909C-F785C9691FC9}"/>
                </a:ext>
              </a:extLst>
            </p:cNvPr>
            <p:cNvCxnSpPr>
              <a:cxnSpLocks/>
            </p:cNvCxnSpPr>
            <p:nvPr/>
          </p:nvCxnSpPr>
          <p:spPr>
            <a:xfrm flipV="1">
              <a:off x="4055662" y="1952998"/>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4DFAF24-14E6-CE41-8FE4-90CC2A3AFC63}"/>
                </a:ext>
              </a:extLst>
            </p:cNvPr>
            <p:cNvCxnSpPr>
              <a:cxnSpLocks/>
              <a:stCxn id="150" idx="0"/>
            </p:cNvCxnSpPr>
            <p:nvPr/>
          </p:nvCxnSpPr>
          <p:spPr>
            <a:xfrm flipH="1" flipV="1">
              <a:off x="4055663" y="1957002"/>
              <a:ext cx="466168" cy="2471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34A56924-5B62-CA40-B1E5-9D65C073658F}"/>
                </a:ext>
              </a:extLst>
            </p:cNvPr>
            <p:cNvCxnSpPr>
              <a:cxnSpLocks/>
            </p:cNvCxnSpPr>
            <p:nvPr/>
          </p:nvCxnSpPr>
          <p:spPr>
            <a:xfrm flipV="1">
              <a:off x="4508835" y="1952998"/>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30F615C8-49D5-AF47-9980-072D4FD751FE}"/>
                </a:ext>
              </a:extLst>
            </p:cNvPr>
            <p:cNvCxnSpPr>
              <a:cxnSpLocks/>
            </p:cNvCxnSpPr>
            <p:nvPr/>
          </p:nvCxnSpPr>
          <p:spPr>
            <a:xfrm flipV="1">
              <a:off x="4071409" y="1957001"/>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30F9735E-3479-C447-9C54-33B69EC3DDAD}"/>
                </a:ext>
              </a:extLst>
            </p:cNvPr>
            <p:cNvCxnSpPr>
              <a:cxnSpLocks/>
            </p:cNvCxnSpPr>
            <p:nvPr/>
          </p:nvCxnSpPr>
          <p:spPr>
            <a:xfrm flipV="1">
              <a:off x="4953149" y="1947914"/>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1126DE21-2C03-F04C-B564-F076A1DD0900}"/>
                </a:ext>
              </a:extLst>
            </p:cNvPr>
            <p:cNvCxnSpPr>
              <a:cxnSpLocks/>
            </p:cNvCxnSpPr>
            <p:nvPr/>
          </p:nvCxnSpPr>
          <p:spPr>
            <a:xfrm flipH="1" flipV="1">
              <a:off x="4953149" y="1951917"/>
              <a:ext cx="420027"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6578E1EC-D258-324A-B7AB-A913C09A1F01}"/>
                </a:ext>
              </a:extLst>
            </p:cNvPr>
            <p:cNvCxnSpPr>
              <a:cxnSpLocks/>
            </p:cNvCxnSpPr>
            <p:nvPr/>
          </p:nvCxnSpPr>
          <p:spPr>
            <a:xfrm flipV="1">
              <a:off x="5389904" y="1947914"/>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31A7CA8F-DFFC-3D49-97E2-F8B73232B7EA}"/>
                </a:ext>
              </a:extLst>
            </p:cNvPr>
            <p:cNvCxnSpPr>
              <a:cxnSpLocks/>
            </p:cNvCxnSpPr>
            <p:nvPr/>
          </p:nvCxnSpPr>
          <p:spPr>
            <a:xfrm flipV="1">
              <a:off x="4953149" y="1951917"/>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Oval 172">
              <a:extLst>
                <a:ext uri="{FF2B5EF4-FFF2-40B4-BE49-F238E27FC236}">
                  <a16:creationId xmlns:a16="http://schemas.microsoft.com/office/drawing/2014/main" id="{1327201F-6126-5043-BA6B-9771E0448DAE}"/>
                </a:ext>
              </a:extLst>
            </p:cNvPr>
            <p:cNvSpPr/>
            <p:nvPr/>
          </p:nvSpPr>
          <p:spPr>
            <a:xfrm>
              <a:off x="3090387" y="1758321"/>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50A9C2B7-8504-4148-A381-74381053E63D}"/>
                </a:ext>
              </a:extLst>
            </p:cNvPr>
            <p:cNvSpPr/>
            <p:nvPr/>
          </p:nvSpPr>
          <p:spPr>
            <a:xfrm>
              <a:off x="3517278" y="1758321"/>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0E7CAF02-F808-1F4C-A8CF-7E9E007A4823}"/>
                </a:ext>
              </a:extLst>
            </p:cNvPr>
            <p:cNvSpPr/>
            <p:nvPr/>
          </p:nvSpPr>
          <p:spPr>
            <a:xfrm>
              <a:off x="3957960" y="1758321"/>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86CB7216-F8A4-4E48-96E0-12F2A09621AE}"/>
                </a:ext>
              </a:extLst>
            </p:cNvPr>
            <p:cNvSpPr/>
            <p:nvPr/>
          </p:nvSpPr>
          <p:spPr>
            <a:xfrm>
              <a:off x="4395386" y="1758321"/>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823D3D6C-C634-9C4F-8091-80C1868D9602}"/>
                </a:ext>
              </a:extLst>
            </p:cNvPr>
            <p:cNvSpPr/>
            <p:nvPr/>
          </p:nvSpPr>
          <p:spPr>
            <a:xfrm>
              <a:off x="4839700" y="1758321"/>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121D54EE-E7CC-8248-BC66-C2A9D913C0E1}"/>
                </a:ext>
              </a:extLst>
            </p:cNvPr>
            <p:cNvSpPr/>
            <p:nvPr/>
          </p:nvSpPr>
          <p:spPr>
            <a:xfrm>
              <a:off x="5276455" y="1758321"/>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4F0CD171-F076-CB4D-9E72-7F0D99CCD737}"/>
                </a:ext>
              </a:extLst>
            </p:cNvPr>
            <p:cNvSpPr/>
            <p:nvPr/>
          </p:nvSpPr>
          <p:spPr>
            <a:xfrm>
              <a:off x="3086879" y="2340854"/>
              <a:ext cx="2445357" cy="4131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Sparse-Attention</a:t>
              </a:r>
            </a:p>
          </p:txBody>
        </p:sp>
      </p:grp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8B3A37C4-7196-724F-A38C-077E418A4212}"/>
                  </a:ext>
                </a:extLst>
              </p:cNvPr>
              <p:cNvSpPr/>
              <p:nvPr/>
            </p:nvSpPr>
            <p:spPr>
              <a:xfrm>
                <a:off x="620016" y="5689275"/>
                <a:ext cx="3743910" cy="646331"/>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𝐾</m:t>
                    </m:r>
                    <m:r>
                      <a:rPr lang="en-US" i="1" smtClean="0">
                        <a:latin typeface="Cambria Math" panose="02040503050406030204" pitchFamily="18" charset="0"/>
                      </a:rPr>
                      <m:t>=50</m:t>
                    </m:r>
                  </m:oMath>
                </a14:m>
                <a:r>
                  <a:rPr lang="en-US" dirty="0"/>
                  <a:t>: number of retrieved block </a:t>
                </a:r>
              </a:p>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𝐵</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96</m:t>
                    </m:r>
                  </m:oMath>
                </a14:m>
                <a:r>
                  <a:rPr lang="en-US" dirty="0"/>
                  <a:t>: Average Length per block</a:t>
                </a:r>
              </a:p>
            </p:txBody>
          </p:sp>
        </mc:Choice>
        <mc:Fallback xmlns="">
          <p:sp>
            <p:nvSpPr>
              <p:cNvPr id="82" name="Rectangle 81">
                <a:extLst>
                  <a:ext uri="{FF2B5EF4-FFF2-40B4-BE49-F238E27FC236}">
                    <a16:creationId xmlns:a16="http://schemas.microsoft.com/office/drawing/2014/main" id="{8B3A37C4-7196-724F-A38C-077E418A4212}"/>
                  </a:ext>
                </a:extLst>
              </p:cNvPr>
              <p:cNvSpPr>
                <a:spLocks noRot="1" noChangeAspect="1" noMove="1" noResize="1" noEditPoints="1" noAdjustHandles="1" noChangeArrowheads="1" noChangeShapeType="1" noTextEdit="1"/>
              </p:cNvSpPr>
              <p:nvPr/>
            </p:nvSpPr>
            <p:spPr>
              <a:xfrm>
                <a:off x="620016" y="5689275"/>
                <a:ext cx="3743910" cy="646331"/>
              </a:xfrm>
              <a:prstGeom prst="rect">
                <a:avLst/>
              </a:prstGeom>
              <a:blipFill>
                <a:blip r:embed="rId9"/>
                <a:stretch>
                  <a:fillRect t="-3846" b="-13462"/>
                </a:stretch>
              </a:blipFill>
            </p:spPr>
            <p:txBody>
              <a:bodyPr/>
              <a:lstStyle/>
              <a:p>
                <a:r>
                  <a:rPr lang="en-US">
                    <a:noFill/>
                  </a:rPr>
                  <a:t> </a:t>
                </a:r>
              </a:p>
            </p:txBody>
          </p:sp>
        </mc:Fallback>
      </mc:AlternateContent>
      <p:sp>
        <p:nvSpPr>
          <p:cNvPr id="83" name="Right Arrow 82">
            <a:extLst>
              <a:ext uri="{FF2B5EF4-FFF2-40B4-BE49-F238E27FC236}">
                <a16:creationId xmlns:a16="http://schemas.microsoft.com/office/drawing/2014/main" id="{D1F5B295-A292-1C42-81B3-33AC5699628D}"/>
              </a:ext>
            </a:extLst>
          </p:cNvPr>
          <p:cNvSpPr/>
          <p:nvPr/>
        </p:nvSpPr>
        <p:spPr>
          <a:xfrm rot="16200000">
            <a:off x="4236709" y="3369096"/>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9A68BE7A-B627-BD41-90DE-B0D9FF418745}"/>
              </a:ext>
            </a:extLst>
          </p:cNvPr>
          <p:cNvSpPr txBox="1"/>
          <p:nvPr/>
        </p:nvSpPr>
        <p:spPr>
          <a:xfrm>
            <a:off x="5807386" y="2796745"/>
            <a:ext cx="2618024" cy="369332"/>
          </a:xfrm>
          <a:prstGeom prst="rect">
            <a:avLst/>
          </a:prstGeom>
          <a:noFill/>
        </p:spPr>
        <p:txBody>
          <a:bodyPr wrap="none" rtlCol="0">
            <a:spAutoFit/>
          </a:bodyPr>
          <a:lstStyle/>
          <a:p>
            <a:r>
              <a:rPr lang="en-US" dirty="0">
                <a:solidFill>
                  <a:schemeClr val="accent6"/>
                </a:solidFill>
              </a:rPr>
              <a:t>Fast! Memory Efficient!</a:t>
            </a:r>
          </a:p>
        </p:txBody>
      </p:sp>
      <p:grpSp>
        <p:nvGrpSpPr>
          <p:cNvPr id="5" name="Group 4">
            <a:extLst>
              <a:ext uri="{FF2B5EF4-FFF2-40B4-BE49-F238E27FC236}">
                <a16:creationId xmlns:a16="http://schemas.microsoft.com/office/drawing/2014/main" id="{FC3563D7-D6AB-3541-8AB2-042D42A5ABAF}"/>
              </a:ext>
            </a:extLst>
          </p:cNvPr>
          <p:cNvGrpSpPr/>
          <p:nvPr/>
        </p:nvGrpSpPr>
        <p:grpSpPr>
          <a:xfrm>
            <a:off x="1422784" y="4012352"/>
            <a:ext cx="5973345" cy="1045690"/>
            <a:chOff x="1422784" y="4012352"/>
            <a:chExt cx="5973345" cy="1045690"/>
          </a:xfrm>
        </p:grpSpPr>
        <p:pic>
          <p:nvPicPr>
            <p:cNvPr id="84" name="Picture 83" descr="Text&#10;&#10;Description automatically generated with low confidence">
              <a:extLst>
                <a:ext uri="{FF2B5EF4-FFF2-40B4-BE49-F238E27FC236}">
                  <a16:creationId xmlns:a16="http://schemas.microsoft.com/office/drawing/2014/main" id="{7C86AB55-DF1A-ED47-AE14-C72371DD3E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74656" y="4086945"/>
              <a:ext cx="369332" cy="367514"/>
            </a:xfrm>
            <a:prstGeom prst="rect">
              <a:avLst/>
            </a:prstGeom>
          </p:spPr>
        </p:pic>
        <p:pic>
          <p:nvPicPr>
            <p:cNvPr id="85" name="Picture 84" descr="Icon&#10;&#10;Description automatically generated">
              <a:extLst>
                <a:ext uri="{FF2B5EF4-FFF2-40B4-BE49-F238E27FC236}">
                  <a16:creationId xmlns:a16="http://schemas.microsoft.com/office/drawing/2014/main" id="{D860DDD0-CBA1-5F4A-9389-8F782C4A07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22784" y="4014528"/>
              <a:ext cx="340901" cy="439931"/>
            </a:xfrm>
            <a:prstGeom prst="rect">
              <a:avLst/>
            </a:prstGeom>
            <a:solidFill>
              <a:schemeClr val="bg1"/>
            </a:solidFill>
          </p:spPr>
        </p:pic>
        <p:pic>
          <p:nvPicPr>
            <p:cNvPr id="86" name="Picture 85" descr="Icon&#10;&#10;Description automatically generated">
              <a:extLst>
                <a:ext uri="{FF2B5EF4-FFF2-40B4-BE49-F238E27FC236}">
                  <a16:creationId xmlns:a16="http://schemas.microsoft.com/office/drawing/2014/main" id="{424C0602-B904-804F-843E-05C89B72DA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35262" y="4012352"/>
              <a:ext cx="340901" cy="442107"/>
            </a:xfrm>
            <a:prstGeom prst="rect">
              <a:avLst/>
            </a:prstGeom>
            <a:solidFill>
              <a:schemeClr val="bg1"/>
            </a:solidFill>
          </p:spPr>
        </p:pic>
        <p:pic>
          <p:nvPicPr>
            <p:cNvPr id="87" name="Picture 86" descr="Icon&#10;&#10;Description automatically generated">
              <a:extLst>
                <a:ext uri="{FF2B5EF4-FFF2-40B4-BE49-F238E27FC236}">
                  <a16:creationId xmlns:a16="http://schemas.microsoft.com/office/drawing/2014/main" id="{E20E645B-B1EC-6B49-994A-DA89234F1C5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87134" y="4012352"/>
              <a:ext cx="340901" cy="442107"/>
            </a:xfrm>
            <a:prstGeom prst="rect">
              <a:avLst/>
            </a:prstGeom>
            <a:solidFill>
              <a:schemeClr val="bg1"/>
            </a:solidFill>
          </p:spPr>
        </p:pic>
        <p:pic>
          <p:nvPicPr>
            <p:cNvPr id="88" name="Picture 87" descr="Text&#10;&#10;Description automatically generated with low confidence">
              <a:extLst>
                <a:ext uri="{FF2B5EF4-FFF2-40B4-BE49-F238E27FC236}">
                  <a16:creationId xmlns:a16="http://schemas.microsoft.com/office/drawing/2014/main" id="{107340DD-6FA5-584A-B5A2-2C52A77A7B8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0878" y="4085127"/>
              <a:ext cx="369332" cy="369332"/>
            </a:xfrm>
            <a:prstGeom prst="rect">
              <a:avLst/>
            </a:prstGeom>
          </p:spPr>
        </p:pic>
        <p:pic>
          <p:nvPicPr>
            <p:cNvPr id="91" name="Picture 90" descr="Icon&#10;&#10;Description automatically generated">
              <a:extLst>
                <a:ext uri="{FF2B5EF4-FFF2-40B4-BE49-F238E27FC236}">
                  <a16:creationId xmlns:a16="http://schemas.microsoft.com/office/drawing/2014/main" id="{77D3BA72-412F-1645-9ED1-F4F3E368CD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006" y="4012352"/>
              <a:ext cx="340901" cy="442107"/>
            </a:xfrm>
            <a:prstGeom prst="rect">
              <a:avLst/>
            </a:prstGeom>
            <a:solidFill>
              <a:schemeClr val="bg1"/>
            </a:solidFill>
          </p:spPr>
        </p:pic>
        <p:pic>
          <p:nvPicPr>
            <p:cNvPr id="92" name="Picture 91" descr="Icon&#10;&#10;Description automatically generated">
              <a:extLst>
                <a:ext uri="{FF2B5EF4-FFF2-40B4-BE49-F238E27FC236}">
                  <a16:creationId xmlns:a16="http://schemas.microsoft.com/office/drawing/2014/main" id="{0B08F12B-465B-0440-9594-B97BBF69B0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71181" y="4012352"/>
              <a:ext cx="340901" cy="442107"/>
            </a:xfrm>
            <a:prstGeom prst="rect">
              <a:avLst/>
            </a:prstGeom>
            <a:solidFill>
              <a:schemeClr val="bg1"/>
            </a:solidFill>
          </p:spPr>
        </p:pic>
        <p:pic>
          <p:nvPicPr>
            <p:cNvPr id="93" name="Picture 92" descr="Text&#10;&#10;Description automatically generated with low confidence">
              <a:extLst>
                <a:ext uri="{FF2B5EF4-FFF2-40B4-BE49-F238E27FC236}">
                  <a16:creationId xmlns:a16="http://schemas.microsoft.com/office/drawing/2014/main" id="{24305B7A-633C-284F-9112-CA6016446B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54959" y="4086945"/>
              <a:ext cx="369332" cy="367514"/>
            </a:xfrm>
            <a:prstGeom prst="rect">
              <a:avLst/>
            </a:prstGeom>
          </p:spPr>
        </p:pic>
        <p:pic>
          <p:nvPicPr>
            <p:cNvPr id="94" name="Picture 93" descr="Text&#10;&#10;Description automatically generated with low confidence">
              <a:extLst>
                <a:ext uri="{FF2B5EF4-FFF2-40B4-BE49-F238E27FC236}">
                  <a16:creationId xmlns:a16="http://schemas.microsoft.com/office/drawing/2014/main" id="{6B102247-25DD-A542-A5C5-80AFB16EA2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74925" y="4085127"/>
              <a:ext cx="369332" cy="369332"/>
            </a:xfrm>
            <a:prstGeom prst="rect">
              <a:avLst/>
            </a:prstGeom>
          </p:spPr>
        </p:pic>
        <p:pic>
          <p:nvPicPr>
            <p:cNvPr id="95" name="Picture 94" descr="Icon&#10;&#10;Description automatically generated">
              <a:extLst>
                <a:ext uri="{FF2B5EF4-FFF2-40B4-BE49-F238E27FC236}">
                  <a16:creationId xmlns:a16="http://schemas.microsoft.com/office/drawing/2014/main" id="{67E98780-8234-2447-A583-EBEB26DC717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23053" y="4012352"/>
              <a:ext cx="340901" cy="442107"/>
            </a:xfrm>
            <a:prstGeom prst="rect">
              <a:avLst/>
            </a:prstGeom>
            <a:solidFill>
              <a:schemeClr val="bg1"/>
            </a:solidFill>
          </p:spPr>
        </p:pic>
        <p:pic>
          <p:nvPicPr>
            <p:cNvPr id="96" name="Picture 95" descr="Icon&#10;&#10;Description automatically generated">
              <a:extLst>
                <a:ext uri="{FF2B5EF4-FFF2-40B4-BE49-F238E27FC236}">
                  <a16:creationId xmlns:a16="http://schemas.microsoft.com/office/drawing/2014/main" id="{18E22AFA-3D54-6D4B-A266-845A0B78ACF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55228" y="4012352"/>
              <a:ext cx="340901" cy="442107"/>
            </a:xfrm>
            <a:prstGeom prst="rect">
              <a:avLst/>
            </a:prstGeom>
            <a:solidFill>
              <a:schemeClr val="bg1"/>
            </a:solidFill>
          </p:spPr>
        </p:pic>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09B3B7F-7CA7-6444-A037-20E28F1C271D}"/>
                    </a:ext>
                  </a:extLst>
                </p:cNvPr>
                <p:cNvSpPr txBox="1"/>
                <p:nvPr/>
              </p:nvSpPr>
              <p:spPr>
                <a:xfrm>
                  <a:off x="3349163" y="4688710"/>
                  <a:ext cx="1980156"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𝐾</m:t>
                        </m:r>
                        <m:acc>
                          <m:accPr>
                            <m:chr m:val="̅"/>
                            <m:ctrlPr>
                              <a:rPr lang="en-US" i="1">
                                <a:latin typeface="Cambria Math" panose="02040503050406030204" pitchFamily="18" charset="0"/>
                              </a:rPr>
                            </m:ctrlPr>
                          </m:accPr>
                          <m:e>
                            <m:r>
                              <a:rPr lang="en-US" i="1">
                                <a:latin typeface="Cambria Math" panose="02040503050406030204" pitchFamily="18" charset="0"/>
                              </a:rPr>
                              <m:t>𝐵</m:t>
                            </m:r>
                          </m:e>
                        </m:acc>
                        <m:r>
                          <a:rPr lang="en-US" b="0" i="1" smtClean="0">
                            <a:latin typeface="Cambria Math" panose="02040503050406030204" pitchFamily="18" charset="0"/>
                          </a:rPr>
                          <m:t>&gt;4000</m:t>
                        </m:r>
                      </m:oMath>
                    </m:oMathPara>
                  </a14:m>
                  <a:endParaRPr lang="en-US" dirty="0"/>
                </a:p>
              </p:txBody>
            </p:sp>
          </mc:Choice>
          <mc:Fallback xmlns="">
            <p:sp>
              <p:nvSpPr>
                <p:cNvPr id="98" name="TextBox 97">
                  <a:extLst>
                    <a:ext uri="{FF2B5EF4-FFF2-40B4-BE49-F238E27FC236}">
                      <a16:creationId xmlns:a16="http://schemas.microsoft.com/office/drawing/2014/main" id="{209B3B7F-7CA7-6444-A037-20E28F1C271D}"/>
                    </a:ext>
                  </a:extLst>
                </p:cNvPr>
                <p:cNvSpPr txBox="1">
                  <a:spLocks noRot="1" noChangeAspect="1" noMove="1" noResize="1" noEditPoints="1" noAdjustHandles="1" noChangeArrowheads="1" noChangeShapeType="1" noTextEdit="1"/>
                </p:cNvSpPr>
                <p:nvPr/>
              </p:nvSpPr>
              <p:spPr>
                <a:xfrm>
                  <a:off x="3349163" y="4688710"/>
                  <a:ext cx="1980156" cy="369332"/>
                </a:xfrm>
                <a:prstGeom prst="rect">
                  <a:avLst/>
                </a:prstGeom>
                <a:blipFill>
                  <a:blip r:embed="rId12"/>
                  <a:stretch>
                    <a:fillRect/>
                  </a:stretch>
                </a:blipFill>
              </p:spPr>
              <p:txBody>
                <a:bodyPr/>
                <a:lstStyle/>
                <a:p>
                  <a:r>
                    <a:rPr lang="en-US">
                      <a:noFill/>
                    </a:rPr>
                    <a:t> </a:t>
                  </a:r>
                </a:p>
              </p:txBody>
            </p:sp>
          </mc:Fallback>
        </mc:AlternateContent>
        <p:sp>
          <p:nvSpPr>
            <p:cNvPr id="99" name="Left Brace 98">
              <a:extLst>
                <a:ext uri="{FF2B5EF4-FFF2-40B4-BE49-F238E27FC236}">
                  <a16:creationId xmlns:a16="http://schemas.microsoft.com/office/drawing/2014/main" id="{6137F5D8-F312-1241-8E70-B2D628323031}"/>
                </a:ext>
              </a:extLst>
            </p:cNvPr>
            <p:cNvSpPr/>
            <p:nvPr/>
          </p:nvSpPr>
          <p:spPr>
            <a:xfrm rot="16200000">
              <a:off x="4351459" y="1719879"/>
              <a:ext cx="111905" cy="5724143"/>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3EA6C116-EDEF-6243-8221-B02E53D645C9}"/>
                  </a:ext>
                </a:extLst>
              </p:cNvPr>
              <p:cNvSpPr txBox="1"/>
              <p:nvPr/>
            </p:nvSpPr>
            <p:spPr>
              <a:xfrm>
                <a:off x="6093503" y="1840239"/>
                <a:ext cx="1881477" cy="929485"/>
              </a:xfrm>
              <a:prstGeom prst="rect">
                <a:avLst/>
              </a:prstGeom>
              <a:noFill/>
            </p:spPr>
            <p:txBody>
              <a:bodyPr wrap="none" lIns="0" tIns="0" rIns="0" bIns="0" rtlCol="0">
                <a:spAutoFit/>
              </a:bodyPr>
              <a:lstStyle/>
              <a:p>
                <a:pPr algn="ctr"/>
                <a:r>
                  <a:rPr lang="en-US" b="0" dirty="0">
                    <a:latin typeface="Cambria Math" panose="02040503050406030204" pitchFamily="18" charset="0"/>
                    <a:ea typeface="Cambria Math" panose="02040503050406030204" pitchFamily="18" charset="0"/>
                  </a:rPr>
                  <a:t>Complexity:</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f>
                            <m:fPr>
                              <m:ctrlPr>
                                <a:rPr lang="en-US" i="1" smtClean="0">
                                  <a:latin typeface="Cambria Math" panose="02040503050406030204" pitchFamily="18" charset="0"/>
                                  <a:ea typeface="Cambria Math" panose="02040503050406030204" pitchFamily="18" charset="0"/>
                                </a:rPr>
                              </m:ctrlPr>
                            </m:fPr>
                            <m:num>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𝐿</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𝐾</m:t>
                              </m:r>
                            </m:den>
                          </m:f>
                        </m:e>
                      </m:d>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𝐾</m:t>
                          </m:r>
                          <m:sSup>
                            <m:sSupPr>
                              <m:ctrlPr>
                                <a:rPr lang="en-US" i="1" smtClean="0">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𝐵</m:t>
                                  </m:r>
                                </m:e>
                              </m:acc>
                            </m:e>
                            <m:sup>
                              <m:r>
                                <a:rPr lang="en-US" b="0" i="1" smtClean="0">
                                  <a:latin typeface="Cambria Math" panose="02040503050406030204" pitchFamily="18" charset="0"/>
                                  <a:ea typeface="Cambria Math" panose="02040503050406030204" pitchFamily="18" charset="0"/>
                                </a:rPr>
                                <m:t>2</m:t>
                              </m:r>
                            </m:sup>
                          </m:sSup>
                        </m:e>
                      </m:d>
                    </m:oMath>
                  </m:oMathPara>
                </a14:m>
                <a:endParaRPr lang="en-US" dirty="0"/>
              </a:p>
            </p:txBody>
          </p:sp>
        </mc:Choice>
        <mc:Fallback xmlns="">
          <p:sp>
            <p:nvSpPr>
              <p:cNvPr id="101" name="TextBox 100">
                <a:extLst>
                  <a:ext uri="{FF2B5EF4-FFF2-40B4-BE49-F238E27FC236}">
                    <a16:creationId xmlns:a16="http://schemas.microsoft.com/office/drawing/2014/main" id="{3EA6C116-EDEF-6243-8221-B02E53D645C9}"/>
                  </a:ext>
                </a:extLst>
              </p:cNvPr>
              <p:cNvSpPr txBox="1">
                <a:spLocks noRot="1" noChangeAspect="1" noMove="1" noResize="1" noEditPoints="1" noAdjustHandles="1" noChangeArrowheads="1" noChangeShapeType="1" noTextEdit="1"/>
              </p:cNvSpPr>
              <p:nvPr/>
            </p:nvSpPr>
            <p:spPr>
              <a:xfrm>
                <a:off x="6093503" y="1840239"/>
                <a:ext cx="1881477" cy="929485"/>
              </a:xfrm>
              <a:prstGeom prst="rect">
                <a:avLst/>
              </a:prstGeom>
              <a:blipFill>
                <a:blip r:embed="rId13"/>
                <a:stretch>
                  <a:fillRect l="-1351" t="-6757"/>
                </a:stretch>
              </a:blipFill>
            </p:spPr>
            <p:txBody>
              <a:bodyPr/>
              <a:lstStyle/>
              <a:p>
                <a:r>
                  <a:rPr lang="en-US">
                    <a:noFill/>
                  </a:rPr>
                  <a:t> </a:t>
                </a:r>
              </a:p>
            </p:txBody>
          </p:sp>
        </mc:Fallback>
      </mc:AlternateContent>
      <p:pic>
        <p:nvPicPr>
          <p:cNvPr id="79" name="Picture 78" descr="A person holding a basketball&#10;&#10;Description automatically generated">
            <a:extLst>
              <a:ext uri="{FF2B5EF4-FFF2-40B4-BE49-F238E27FC236}">
                <a16:creationId xmlns:a16="http://schemas.microsoft.com/office/drawing/2014/main" id="{709FC54C-8912-F540-AF70-C179B923EFD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39540" y="4092672"/>
            <a:ext cx="309051" cy="281465"/>
          </a:xfrm>
          <a:prstGeom prst="rect">
            <a:avLst/>
          </a:prstGeom>
        </p:spPr>
      </p:pic>
      <p:pic>
        <p:nvPicPr>
          <p:cNvPr id="80" name="Picture 2" descr="Key topics - Osborne Clarke | Osborne Clarke">
            <a:extLst>
              <a:ext uri="{FF2B5EF4-FFF2-40B4-BE49-F238E27FC236}">
                <a16:creationId xmlns:a16="http://schemas.microsoft.com/office/drawing/2014/main" id="{0C669949-ACC3-994D-B839-DF7AB4E01DA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8122" r="21203"/>
          <a:stretch/>
        </p:blipFill>
        <p:spPr bwMode="auto">
          <a:xfrm>
            <a:off x="3130891" y="4085127"/>
            <a:ext cx="335371" cy="32747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Logo&#10;&#10;Description automatically generated">
            <a:extLst>
              <a:ext uri="{FF2B5EF4-FFF2-40B4-BE49-F238E27FC236}">
                <a16:creationId xmlns:a16="http://schemas.microsoft.com/office/drawing/2014/main" id="{A21F8427-6A9B-364F-AB09-5C206E459BB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682911" y="4147516"/>
            <a:ext cx="328172" cy="209650"/>
          </a:xfrm>
          <a:prstGeom prst="rect">
            <a:avLst/>
          </a:prstGeom>
        </p:spPr>
      </p:pic>
      <p:pic>
        <p:nvPicPr>
          <p:cNvPr id="100" name="Picture 99" descr="Icon&#10;&#10;Description automatically generated">
            <a:extLst>
              <a:ext uri="{FF2B5EF4-FFF2-40B4-BE49-F238E27FC236}">
                <a16:creationId xmlns:a16="http://schemas.microsoft.com/office/drawing/2014/main" id="{2D51187B-2B89-FA40-BB8A-D34BE0D730CD}"/>
              </a:ext>
            </a:extLst>
          </p:cNvPr>
          <p:cNvPicPr>
            <a:picLocks noChangeAspect="1"/>
          </p:cNvPicPr>
          <p:nvPr/>
        </p:nvPicPr>
        <p:blipFill rotWithShape="1">
          <a:blip r:embed="rId17">
            <a:extLst>
              <a:ext uri="{28A0092B-C50C-407E-A947-70E740481C1C}">
                <a14:useLocalDpi xmlns:a14="http://schemas.microsoft.com/office/drawing/2010/main" val="0"/>
              </a:ext>
            </a:extLst>
          </a:blip>
          <a:srcRect l="24874" r="17594"/>
          <a:stretch/>
        </p:blipFill>
        <p:spPr>
          <a:xfrm>
            <a:off x="4305428" y="4089489"/>
            <a:ext cx="188335" cy="327357"/>
          </a:xfrm>
          <a:prstGeom prst="rect">
            <a:avLst/>
          </a:prstGeom>
        </p:spPr>
      </p:pic>
      <p:pic>
        <p:nvPicPr>
          <p:cNvPr id="102" name="Picture 4" descr="Stadium Icon of Colored Outline style - Available in SVG, PNG, EPS, AI &amp;  Icon fonts">
            <a:extLst>
              <a:ext uri="{FF2B5EF4-FFF2-40B4-BE49-F238E27FC236}">
                <a16:creationId xmlns:a16="http://schemas.microsoft.com/office/drawing/2014/main" id="{7DFC622B-A496-FA49-B6DC-705D96ECEC8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28957" y="4164402"/>
            <a:ext cx="231445" cy="23144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Vaccine - Free medical icons">
            <a:extLst>
              <a:ext uri="{FF2B5EF4-FFF2-40B4-BE49-F238E27FC236}">
                <a16:creationId xmlns:a16="http://schemas.microsoft.com/office/drawing/2014/main" id="{AF6771F9-910A-D14D-B64B-0F0EB270479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23109" y="4075197"/>
            <a:ext cx="309050" cy="30905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descr="Logo&#10;&#10;Description automatically generated">
            <a:extLst>
              <a:ext uri="{FF2B5EF4-FFF2-40B4-BE49-F238E27FC236}">
                <a16:creationId xmlns:a16="http://schemas.microsoft.com/office/drawing/2014/main" id="{AC36E1D5-4E78-974A-8604-DBA53E6DEB1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079846" y="4178910"/>
            <a:ext cx="293353" cy="193953"/>
          </a:xfrm>
          <a:prstGeom prst="rect">
            <a:avLst/>
          </a:prstGeom>
        </p:spPr>
      </p:pic>
    </p:spTree>
    <p:extLst>
      <p:ext uri="{BB962C8B-B14F-4D97-AF65-F5344CB8AC3E}">
        <p14:creationId xmlns:p14="http://schemas.microsoft.com/office/powerpoint/2010/main" val="85776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blinds(horizontal)">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blinds(horizontal)">
                                      <p:cBhvr>
                                        <p:cTn id="12" dur="500"/>
                                        <p:tgtEl>
                                          <p:spTgt spid="9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blinds(horizontal)">
                                      <p:cBhvr>
                                        <p:cTn id="1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p:bldP spid="97" grpId="0"/>
      <p:bldP spid="10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8919-40C7-8446-9B2B-4B4D202B4511}"/>
              </a:ext>
            </a:extLst>
          </p:cNvPr>
          <p:cNvSpPr>
            <a:spLocks noGrp="1"/>
          </p:cNvSpPr>
          <p:nvPr>
            <p:ph type="title"/>
          </p:nvPr>
        </p:nvSpPr>
        <p:spPr/>
        <p:txBody>
          <a:bodyPr/>
          <a:lstStyle/>
          <a:p>
            <a:r>
              <a:rPr lang="en-US" dirty="0"/>
              <a:t>Experimental Results</a:t>
            </a:r>
          </a:p>
        </p:txBody>
      </p:sp>
      <p:sp>
        <p:nvSpPr>
          <p:cNvPr id="4" name="Slide Number Placeholder 3">
            <a:extLst>
              <a:ext uri="{FF2B5EF4-FFF2-40B4-BE49-F238E27FC236}">
                <a16:creationId xmlns:a16="http://schemas.microsoft.com/office/drawing/2014/main" id="{DD6DDC48-0698-BF4D-A983-57BDDC3B43CC}"/>
              </a:ext>
            </a:extLst>
          </p:cNvPr>
          <p:cNvSpPr>
            <a:spLocks noGrp="1"/>
          </p:cNvSpPr>
          <p:nvPr>
            <p:ph type="sldNum" sz="quarter" idx="12"/>
          </p:nvPr>
        </p:nvSpPr>
        <p:spPr/>
        <p:txBody>
          <a:bodyPr/>
          <a:lstStyle/>
          <a:p>
            <a:fld id="{4FAB73BC-B049-4115-A692-8D63A059BFB8}" type="slidenum">
              <a:rPr lang="en-US" smtClean="0"/>
              <a:t>35</a:t>
            </a:fld>
            <a:endParaRPr lang="en-US"/>
          </a:p>
        </p:txBody>
      </p:sp>
      <p:sp>
        <p:nvSpPr>
          <p:cNvPr id="24" name="Rectangle 23">
            <a:extLst>
              <a:ext uri="{FF2B5EF4-FFF2-40B4-BE49-F238E27FC236}">
                <a16:creationId xmlns:a16="http://schemas.microsoft.com/office/drawing/2014/main" id="{90A97642-F3E3-5D44-94D1-60A71D8EA383}"/>
              </a:ext>
            </a:extLst>
          </p:cNvPr>
          <p:cNvSpPr/>
          <p:nvPr/>
        </p:nvSpPr>
        <p:spPr>
          <a:xfrm>
            <a:off x="1637680" y="973946"/>
            <a:ext cx="5482591" cy="400110"/>
          </a:xfrm>
          <a:prstGeom prst="rect">
            <a:avLst/>
          </a:prstGeom>
        </p:spPr>
        <p:txBody>
          <a:bodyPr wrap="none">
            <a:spAutoFit/>
          </a:bodyPr>
          <a:lstStyle/>
          <a:p>
            <a:r>
              <a:rPr lang="en-US" sz="2000" dirty="0"/>
              <a:t>OTT-QA Test Experimental Results (Accuracy)</a:t>
            </a:r>
          </a:p>
        </p:txBody>
      </p:sp>
      <p:grpSp>
        <p:nvGrpSpPr>
          <p:cNvPr id="6" name="Group 5">
            <a:extLst>
              <a:ext uri="{FF2B5EF4-FFF2-40B4-BE49-F238E27FC236}">
                <a16:creationId xmlns:a16="http://schemas.microsoft.com/office/drawing/2014/main" id="{15DD7674-FEB8-6C4D-A554-AB5F632EA4BD}"/>
              </a:ext>
            </a:extLst>
          </p:cNvPr>
          <p:cNvGrpSpPr/>
          <p:nvPr/>
        </p:nvGrpSpPr>
        <p:grpSpPr>
          <a:xfrm>
            <a:off x="1002041" y="5608570"/>
            <a:ext cx="7208508" cy="710623"/>
            <a:chOff x="1306841" y="5533008"/>
            <a:chExt cx="7208508" cy="710623"/>
          </a:xfrm>
        </p:grpSpPr>
        <p:sp>
          <p:nvSpPr>
            <p:cNvPr id="3" name="TextBox 2">
              <a:extLst>
                <a:ext uri="{FF2B5EF4-FFF2-40B4-BE49-F238E27FC236}">
                  <a16:creationId xmlns:a16="http://schemas.microsoft.com/office/drawing/2014/main" id="{5F85537A-89D0-0846-A8CD-51E79EBBC5B2}"/>
                </a:ext>
              </a:extLst>
            </p:cNvPr>
            <p:cNvSpPr txBox="1"/>
            <p:nvPr/>
          </p:nvSpPr>
          <p:spPr>
            <a:xfrm>
              <a:off x="2134232" y="5565155"/>
              <a:ext cx="6381117" cy="646331"/>
            </a:xfrm>
            <a:prstGeom prst="rect">
              <a:avLst/>
            </a:prstGeom>
            <a:noFill/>
          </p:spPr>
          <p:txBody>
            <a:bodyPr wrap="square" rtlCol="0">
              <a:spAutoFit/>
            </a:bodyPr>
            <a:lstStyle/>
            <a:p>
              <a:r>
                <a:rPr lang="en-US" dirty="0"/>
                <a:t>Single-Hop Retriever: ~8x faster than Multi-Hop Retriever</a:t>
              </a:r>
            </a:p>
            <a:p>
              <a:r>
                <a:rPr lang="en-US" dirty="0"/>
                <a:t>Sparse-Attention Reader: ~2x faster than BERT Reader</a:t>
              </a:r>
            </a:p>
          </p:txBody>
        </p:sp>
        <p:pic>
          <p:nvPicPr>
            <p:cNvPr id="35" name="Picture 34" descr="Icon&#10;&#10;Description automatically generated">
              <a:extLst>
                <a:ext uri="{FF2B5EF4-FFF2-40B4-BE49-F238E27FC236}">
                  <a16:creationId xmlns:a16="http://schemas.microsoft.com/office/drawing/2014/main" id="{F6BD175A-4170-BE49-A120-1D2AED587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841" y="5533008"/>
              <a:ext cx="740649" cy="710623"/>
            </a:xfrm>
            <a:prstGeom prst="rect">
              <a:avLst/>
            </a:prstGeom>
          </p:spPr>
        </p:pic>
      </p:grpSp>
      <p:cxnSp>
        <p:nvCxnSpPr>
          <p:cNvPr id="40" name="Straight Connector 39">
            <a:extLst>
              <a:ext uri="{FF2B5EF4-FFF2-40B4-BE49-F238E27FC236}">
                <a16:creationId xmlns:a16="http://schemas.microsoft.com/office/drawing/2014/main" id="{E6188228-B9FF-CB40-8ED7-C3C36D51A581}"/>
              </a:ext>
            </a:extLst>
          </p:cNvPr>
          <p:cNvCxnSpPr>
            <a:cxnSpLocks/>
          </p:cNvCxnSpPr>
          <p:nvPr/>
        </p:nvCxnSpPr>
        <p:spPr>
          <a:xfrm>
            <a:off x="921253" y="4222520"/>
            <a:ext cx="708152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C2435379-7EFB-9B4B-92CA-C0C2C02A14B4}"/>
              </a:ext>
            </a:extLst>
          </p:cNvPr>
          <p:cNvSpPr/>
          <p:nvPr/>
        </p:nvSpPr>
        <p:spPr>
          <a:xfrm>
            <a:off x="3764742" y="3311145"/>
            <a:ext cx="388306" cy="9022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4FE33E0E-9C28-674B-B896-33263E842ED9}"/>
              </a:ext>
            </a:extLst>
          </p:cNvPr>
          <p:cNvSpPr txBox="1"/>
          <p:nvPr/>
        </p:nvSpPr>
        <p:spPr>
          <a:xfrm>
            <a:off x="3597125" y="2941813"/>
            <a:ext cx="704039" cy="369332"/>
          </a:xfrm>
          <a:prstGeom prst="rect">
            <a:avLst/>
          </a:prstGeom>
          <a:noFill/>
        </p:spPr>
        <p:txBody>
          <a:bodyPr wrap="none" rtlCol="0">
            <a:spAutoFit/>
          </a:bodyPr>
          <a:lstStyle/>
          <a:p>
            <a:r>
              <a:rPr lang="en-US" dirty="0"/>
              <a:t>9.8%</a:t>
            </a:r>
          </a:p>
        </p:txBody>
      </p:sp>
      <p:sp>
        <p:nvSpPr>
          <p:cNvPr id="43" name="TextBox 42">
            <a:extLst>
              <a:ext uri="{FF2B5EF4-FFF2-40B4-BE49-F238E27FC236}">
                <a16:creationId xmlns:a16="http://schemas.microsoft.com/office/drawing/2014/main" id="{989D155D-EBD2-EE49-91D4-7B576FF7A927}"/>
              </a:ext>
            </a:extLst>
          </p:cNvPr>
          <p:cNvSpPr txBox="1"/>
          <p:nvPr/>
        </p:nvSpPr>
        <p:spPr>
          <a:xfrm>
            <a:off x="3399721" y="4235527"/>
            <a:ext cx="1156086" cy="584775"/>
          </a:xfrm>
          <a:prstGeom prst="rect">
            <a:avLst/>
          </a:prstGeom>
          <a:noFill/>
        </p:spPr>
        <p:txBody>
          <a:bodyPr wrap="none" rtlCol="0">
            <a:spAutoFit/>
          </a:bodyPr>
          <a:lstStyle/>
          <a:p>
            <a:pPr algn="ctr"/>
            <a:r>
              <a:rPr lang="en-US" sz="1600" dirty="0"/>
              <a:t>Multi-Hop</a:t>
            </a:r>
          </a:p>
          <a:p>
            <a:pPr algn="ctr"/>
            <a:r>
              <a:rPr lang="en-US" sz="1600" dirty="0"/>
              <a:t>BERT</a:t>
            </a:r>
          </a:p>
        </p:txBody>
      </p:sp>
      <p:sp>
        <p:nvSpPr>
          <p:cNvPr id="44" name="Rectangle 43">
            <a:extLst>
              <a:ext uri="{FF2B5EF4-FFF2-40B4-BE49-F238E27FC236}">
                <a16:creationId xmlns:a16="http://schemas.microsoft.com/office/drawing/2014/main" id="{31F4456B-B7D8-7542-8A2C-46AF252828EE}"/>
              </a:ext>
            </a:extLst>
          </p:cNvPr>
          <p:cNvSpPr/>
          <p:nvPr/>
        </p:nvSpPr>
        <p:spPr>
          <a:xfrm>
            <a:off x="4905243" y="2887791"/>
            <a:ext cx="388306" cy="133491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82BFC55-9FE4-634D-8070-72F77AD1F135}"/>
              </a:ext>
            </a:extLst>
          </p:cNvPr>
          <p:cNvSpPr txBox="1"/>
          <p:nvPr/>
        </p:nvSpPr>
        <p:spPr>
          <a:xfrm>
            <a:off x="4718006" y="2494870"/>
            <a:ext cx="792205" cy="369332"/>
          </a:xfrm>
          <a:prstGeom prst="rect">
            <a:avLst/>
          </a:prstGeom>
          <a:noFill/>
        </p:spPr>
        <p:txBody>
          <a:bodyPr wrap="none" rtlCol="0">
            <a:spAutoFit/>
          </a:bodyPr>
          <a:lstStyle/>
          <a:p>
            <a:r>
              <a:rPr lang="en-US" dirty="0"/>
              <a:t>13.4%</a:t>
            </a:r>
          </a:p>
        </p:txBody>
      </p:sp>
      <p:sp>
        <p:nvSpPr>
          <p:cNvPr id="46" name="TextBox 45">
            <a:extLst>
              <a:ext uri="{FF2B5EF4-FFF2-40B4-BE49-F238E27FC236}">
                <a16:creationId xmlns:a16="http://schemas.microsoft.com/office/drawing/2014/main" id="{696D26A1-A4CF-2D46-8B05-6291512BF0CD}"/>
              </a:ext>
            </a:extLst>
          </p:cNvPr>
          <p:cNvSpPr txBox="1"/>
          <p:nvPr/>
        </p:nvSpPr>
        <p:spPr>
          <a:xfrm>
            <a:off x="4484769" y="4243754"/>
            <a:ext cx="1217000" cy="584775"/>
          </a:xfrm>
          <a:prstGeom prst="rect">
            <a:avLst/>
          </a:prstGeom>
          <a:noFill/>
        </p:spPr>
        <p:txBody>
          <a:bodyPr wrap="none" rtlCol="0">
            <a:spAutoFit/>
          </a:bodyPr>
          <a:lstStyle/>
          <a:p>
            <a:pPr algn="ctr"/>
            <a:r>
              <a:rPr lang="en-US" sz="1600" dirty="0"/>
              <a:t>Single-Hop</a:t>
            </a:r>
          </a:p>
          <a:p>
            <a:pPr algn="ctr"/>
            <a:r>
              <a:rPr lang="en-US" sz="1600" dirty="0"/>
              <a:t>BERT</a:t>
            </a:r>
          </a:p>
        </p:txBody>
      </p:sp>
      <p:sp>
        <p:nvSpPr>
          <p:cNvPr id="47" name="Rectangle 46">
            <a:extLst>
              <a:ext uri="{FF2B5EF4-FFF2-40B4-BE49-F238E27FC236}">
                <a16:creationId xmlns:a16="http://schemas.microsoft.com/office/drawing/2014/main" id="{115F7A64-8C1D-A845-AD48-FF561580C775}"/>
              </a:ext>
            </a:extLst>
          </p:cNvPr>
          <p:cNvSpPr/>
          <p:nvPr/>
        </p:nvSpPr>
        <p:spPr>
          <a:xfrm>
            <a:off x="6051463" y="2635480"/>
            <a:ext cx="388306" cy="158722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940E1D6-F383-A04E-8248-1FB24C73FF58}"/>
              </a:ext>
            </a:extLst>
          </p:cNvPr>
          <p:cNvSpPr txBox="1"/>
          <p:nvPr/>
        </p:nvSpPr>
        <p:spPr>
          <a:xfrm>
            <a:off x="5849513" y="2261047"/>
            <a:ext cx="795411" cy="369332"/>
          </a:xfrm>
          <a:prstGeom prst="rect">
            <a:avLst/>
          </a:prstGeom>
          <a:noFill/>
        </p:spPr>
        <p:txBody>
          <a:bodyPr wrap="none" rtlCol="0">
            <a:spAutoFit/>
          </a:bodyPr>
          <a:lstStyle/>
          <a:p>
            <a:r>
              <a:rPr lang="en-US" dirty="0"/>
              <a:t>16.9%</a:t>
            </a:r>
          </a:p>
        </p:txBody>
      </p:sp>
      <p:sp>
        <p:nvSpPr>
          <p:cNvPr id="49" name="TextBox 48">
            <a:extLst>
              <a:ext uri="{FF2B5EF4-FFF2-40B4-BE49-F238E27FC236}">
                <a16:creationId xmlns:a16="http://schemas.microsoft.com/office/drawing/2014/main" id="{4C1950D2-E794-1E44-82A9-947E9CBA4262}"/>
              </a:ext>
            </a:extLst>
          </p:cNvPr>
          <p:cNvSpPr txBox="1"/>
          <p:nvPr/>
        </p:nvSpPr>
        <p:spPr>
          <a:xfrm>
            <a:off x="5681006" y="4243755"/>
            <a:ext cx="1156086" cy="584775"/>
          </a:xfrm>
          <a:prstGeom prst="rect">
            <a:avLst/>
          </a:prstGeom>
          <a:noFill/>
        </p:spPr>
        <p:txBody>
          <a:bodyPr wrap="none" rtlCol="0">
            <a:spAutoFit/>
          </a:bodyPr>
          <a:lstStyle/>
          <a:p>
            <a:pPr algn="ctr"/>
            <a:r>
              <a:rPr lang="en-US" sz="1600" dirty="0"/>
              <a:t>Multi-Hop</a:t>
            </a:r>
          </a:p>
          <a:p>
            <a:pPr algn="ctr"/>
            <a:r>
              <a:rPr lang="en-US" sz="1600" dirty="0"/>
              <a:t>Sparse-</a:t>
            </a:r>
            <a:r>
              <a:rPr lang="en-US" sz="1600" dirty="0" err="1"/>
              <a:t>Att</a:t>
            </a:r>
            <a:endParaRPr lang="en-US" sz="1600" dirty="0"/>
          </a:p>
        </p:txBody>
      </p:sp>
      <p:sp>
        <p:nvSpPr>
          <p:cNvPr id="50" name="Rectangle 49">
            <a:extLst>
              <a:ext uri="{FF2B5EF4-FFF2-40B4-BE49-F238E27FC236}">
                <a16:creationId xmlns:a16="http://schemas.microsoft.com/office/drawing/2014/main" id="{7C7153DC-D259-6643-8F5B-CD050E07602B}"/>
              </a:ext>
            </a:extLst>
          </p:cNvPr>
          <p:cNvSpPr/>
          <p:nvPr/>
        </p:nvSpPr>
        <p:spPr>
          <a:xfrm>
            <a:off x="7261057" y="1768920"/>
            <a:ext cx="388306" cy="2453787"/>
          </a:xfrm>
          <a:prstGeom prst="rect">
            <a:avLst/>
          </a:prstGeom>
          <a:solidFill>
            <a:schemeClr val="accent5">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CBE3B8B-C0BE-D946-A0FD-8A7F7A2F8E81}"/>
              </a:ext>
            </a:extLst>
          </p:cNvPr>
          <p:cNvSpPr txBox="1"/>
          <p:nvPr/>
        </p:nvSpPr>
        <p:spPr>
          <a:xfrm>
            <a:off x="7050199" y="1375622"/>
            <a:ext cx="808235" cy="369332"/>
          </a:xfrm>
          <a:prstGeom prst="rect">
            <a:avLst/>
          </a:prstGeom>
          <a:noFill/>
        </p:spPr>
        <p:txBody>
          <a:bodyPr wrap="none" rtlCol="0">
            <a:spAutoFit/>
          </a:bodyPr>
          <a:lstStyle/>
          <a:p>
            <a:r>
              <a:rPr lang="en-US" dirty="0"/>
              <a:t>27.2%</a:t>
            </a:r>
          </a:p>
        </p:txBody>
      </p:sp>
      <p:sp>
        <p:nvSpPr>
          <p:cNvPr id="52" name="Rectangle 51">
            <a:extLst>
              <a:ext uri="{FF2B5EF4-FFF2-40B4-BE49-F238E27FC236}">
                <a16:creationId xmlns:a16="http://schemas.microsoft.com/office/drawing/2014/main" id="{586D741F-9FD1-8F44-9891-1498877E15DB}"/>
              </a:ext>
            </a:extLst>
          </p:cNvPr>
          <p:cNvSpPr/>
          <p:nvPr/>
        </p:nvSpPr>
        <p:spPr>
          <a:xfrm>
            <a:off x="6804943" y="4243754"/>
            <a:ext cx="1217000" cy="584775"/>
          </a:xfrm>
          <a:prstGeom prst="rect">
            <a:avLst/>
          </a:prstGeom>
        </p:spPr>
        <p:txBody>
          <a:bodyPr wrap="none">
            <a:spAutoFit/>
          </a:bodyPr>
          <a:lstStyle/>
          <a:p>
            <a:pPr algn="ctr"/>
            <a:r>
              <a:rPr lang="en-US" sz="1600" dirty="0"/>
              <a:t>Single-Hop</a:t>
            </a:r>
          </a:p>
          <a:p>
            <a:pPr algn="ctr"/>
            <a:r>
              <a:rPr lang="en-US" sz="1600" dirty="0"/>
              <a:t>Sparse-</a:t>
            </a:r>
            <a:r>
              <a:rPr lang="en-US" sz="1600" dirty="0" err="1"/>
              <a:t>Att</a:t>
            </a:r>
            <a:endParaRPr lang="en-US" sz="1600" dirty="0"/>
          </a:p>
        </p:txBody>
      </p:sp>
      <p:sp>
        <p:nvSpPr>
          <p:cNvPr id="53" name="Rectangle 52">
            <a:extLst>
              <a:ext uri="{FF2B5EF4-FFF2-40B4-BE49-F238E27FC236}">
                <a16:creationId xmlns:a16="http://schemas.microsoft.com/office/drawing/2014/main" id="{D419EC69-F3DD-B740-9CA5-876A125D16E2}"/>
              </a:ext>
            </a:extLst>
          </p:cNvPr>
          <p:cNvSpPr/>
          <p:nvPr/>
        </p:nvSpPr>
        <p:spPr>
          <a:xfrm>
            <a:off x="1235351" y="3573569"/>
            <a:ext cx="388306" cy="646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CCC2BF8E-972C-1144-A277-8E0487783CA8}"/>
              </a:ext>
            </a:extLst>
          </p:cNvPr>
          <p:cNvSpPr txBox="1"/>
          <p:nvPr/>
        </p:nvSpPr>
        <p:spPr>
          <a:xfrm>
            <a:off x="1067866" y="4243754"/>
            <a:ext cx="734496" cy="584775"/>
          </a:xfrm>
          <a:prstGeom prst="rect">
            <a:avLst/>
          </a:prstGeom>
          <a:noFill/>
        </p:spPr>
        <p:txBody>
          <a:bodyPr wrap="none" rtlCol="0">
            <a:spAutoFit/>
          </a:bodyPr>
          <a:lstStyle/>
          <a:p>
            <a:pPr algn="ctr"/>
            <a:r>
              <a:rPr lang="en-US" sz="1600" dirty="0"/>
              <a:t>BM25</a:t>
            </a:r>
          </a:p>
          <a:p>
            <a:pPr algn="ctr"/>
            <a:r>
              <a:rPr lang="en-US" sz="1600" dirty="0"/>
              <a:t>Text</a:t>
            </a:r>
          </a:p>
        </p:txBody>
      </p:sp>
      <p:sp>
        <p:nvSpPr>
          <p:cNvPr id="55" name="Rectangle 54">
            <a:extLst>
              <a:ext uri="{FF2B5EF4-FFF2-40B4-BE49-F238E27FC236}">
                <a16:creationId xmlns:a16="http://schemas.microsoft.com/office/drawing/2014/main" id="{70354888-9792-6747-9836-6959F07A15F4}"/>
              </a:ext>
            </a:extLst>
          </p:cNvPr>
          <p:cNvSpPr/>
          <p:nvPr/>
        </p:nvSpPr>
        <p:spPr>
          <a:xfrm>
            <a:off x="2004517" y="3828786"/>
            <a:ext cx="388306" cy="3835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32EC57B9-15C8-9F4E-9AEF-58BC49CF9CEF}"/>
              </a:ext>
            </a:extLst>
          </p:cNvPr>
          <p:cNvSpPr txBox="1"/>
          <p:nvPr/>
        </p:nvSpPr>
        <p:spPr>
          <a:xfrm>
            <a:off x="1804663" y="4236215"/>
            <a:ext cx="734495" cy="584775"/>
          </a:xfrm>
          <a:prstGeom prst="rect">
            <a:avLst/>
          </a:prstGeom>
          <a:noFill/>
        </p:spPr>
        <p:txBody>
          <a:bodyPr wrap="none" rtlCol="0">
            <a:spAutoFit/>
          </a:bodyPr>
          <a:lstStyle/>
          <a:p>
            <a:pPr algn="ctr"/>
            <a:r>
              <a:rPr lang="en-US" sz="1600" dirty="0"/>
              <a:t>BM25</a:t>
            </a:r>
          </a:p>
          <a:p>
            <a:pPr algn="ctr"/>
            <a:r>
              <a:rPr lang="en-US" sz="1600" dirty="0"/>
              <a:t>Table</a:t>
            </a:r>
          </a:p>
        </p:txBody>
      </p:sp>
      <p:sp>
        <p:nvSpPr>
          <p:cNvPr id="57" name="TextBox 56">
            <a:extLst>
              <a:ext uri="{FF2B5EF4-FFF2-40B4-BE49-F238E27FC236}">
                <a16:creationId xmlns:a16="http://schemas.microsoft.com/office/drawing/2014/main" id="{2E23FFC1-2BBC-184A-9363-325F7D9EC934}"/>
              </a:ext>
            </a:extLst>
          </p:cNvPr>
          <p:cNvSpPr txBox="1"/>
          <p:nvPr/>
        </p:nvSpPr>
        <p:spPr>
          <a:xfrm>
            <a:off x="1815135" y="3440085"/>
            <a:ext cx="696024" cy="369332"/>
          </a:xfrm>
          <a:prstGeom prst="rect">
            <a:avLst/>
          </a:prstGeom>
          <a:noFill/>
        </p:spPr>
        <p:txBody>
          <a:bodyPr wrap="none" rtlCol="0">
            <a:spAutoFit/>
          </a:bodyPr>
          <a:lstStyle/>
          <a:p>
            <a:r>
              <a:rPr lang="en-US" dirty="0"/>
              <a:t>4.6%</a:t>
            </a:r>
          </a:p>
        </p:txBody>
      </p:sp>
      <p:sp>
        <p:nvSpPr>
          <p:cNvPr id="58" name="TextBox 57">
            <a:extLst>
              <a:ext uri="{FF2B5EF4-FFF2-40B4-BE49-F238E27FC236}">
                <a16:creationId xmlns:a16="http://schemas.microsoft.com/office/drawing/2014/main" id="{9B85F3E3-DE3F-CC4B-A446-8436038D0CBE}"/>
              </a:ext>
            </a:extLst>
          </p:cNvPr>
          <p:cNvSpPr txBox="1"/>
          <p:nvPr/>
        </p:nvSpPr>
        <p:spPr>
          <a:xfrm>
            <a:off x="1078285" y="3212646"/>
            <a:ext cx="679994" cy="369332"/>
          </a:xfrm>
          <a:prstGeom prst="rect">
            <a:avLst/>
          </a:prstGeom>
          <a:noFill/>
        </p:spPr>
        <p:txBody>
          <a:bodyPr wrap="none" rtlCol="0">
            <a:spAutoFit/>
          </a:bodyPr>
          <a:lstStyle/>
          <a:p>
            <a:r>
              <a:rPr lang="en-US" dirty="0"/>
              <a:t>7.2%</a:t>
            </a:r>
          </a:p>
        </p:txBody>
      </p:sp>
      <p:sp>
        <p:nvSpPr>
          <p:cNvPr id="59" name="Rectangle 58">
            <a:extLst>
              <a:ext uri="{FF2B5EF4-FFF2-40B4-BE49-F238E27FC236}">
                <a16:creationId xmlns:a16="http://schemas.microsoft.com/office/drawing/2014/main" id="{9A5EAAD5-30D9-034B-AD6B-2292907A217C}"/>
              </a:ext>
            </a:extLst>
          </p:cNvPr>
          <p:cNvSpPr/>
          <p:nvPr/>
        </p:nvSpPr>
        <p:spPr>
          <a:xfrm>
            <a:off x="2782687" y="3310125"/>
            <a:ext cx="388306" cy="90223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E0654AFB-441B-5E4D-82A5-EA6337D3C360}"/>
              </a:ext>
            </a:extLst>
          </p:cNvPr>
          <p:cNvSpPr txBox="1"/>
          <p:nvPr/>
        </p:nvSpPr>
        <p:spPr>
          <a:xfrm>
            <a:off x="2637056" y="2940283"/>
            <a:ext cx="696024" cy="369332"/>
          </a:xfrm>
          <a:prstGeom prst="rect">
            <a:avLst/>
          </a:prstGeom>
          <a:noFill/>
        </p:spPr>
        <p:txBody>
          <a:bodyPr wrap="none" rtlCol="0">
            <a:spAutoFit/>
          </a:bodyPr>
          <a:lstStyle/>
          <a:p>
            <a:r>
              <a:rPr lang="en-US" dirty="0"/>
              <a:t>9.9%</a:t>
            </a:r>
          </a:p>
        </p:txBody>
      </p:sp>
      <p:sp>
        <p:nvSpPr>
          <p:cNvPr id="61" name="TextBox 60">
            <a:extLst>
              <a:ext uri="{FF2B5EF4-FFF2-40B4-BE49-F238E27FC236}">
                <a16:creationId xmlns:a16="http://schemas.microsoft.com/office/drawing/2014/main" id="{5756EC01-CFF7-7B45-A4BC-50EAB4E7D976}"/>
              </a:ext>
            </a:extLst>
          </p:cNvPr>
          <p:cNvSpPr txBox="1"/>
          <p:nvPr/>
        </p:nvSpPr>
        <p:spPr>
          <a:xfrm>
            <a:off x="2565593" y="4243754"/>
            <a:ext cx="830676" cy="584775"/>
          </a:xfrm>
          <a:prstGeom prst="rect">
            <a:avLst/>
          </a:prstGeom>
          <a:noFill/>
        </p:spPr>
        <p:txBody>
          <a:bodyPr wrap="none" rtlCol="0">
            <a:spAutoFit/>
          </a:bodyPr>
          <a:lstStyle/>
          <a:p>
            <a:pPr algn="ctr"/>
            <a:r>
              <a:rPr lang="en-US" sz="1600" dirty="0"/>
              <a:t>BM25</a:t>
            </a:r>
          </a:p>
          <a:p>
            <a:pPr algn="ctr"/>
            <a:r>
              <a:rPr lang="en-US" sz="1600" dirty="0"/>
              <a:t>Hybrid</a:t>
            </a:r>
          </a:p>
        </p:txBody>
      </p:sp>
      <p:sp>
        <p:nvSpPr>
          <p:cNvPr id="62" name="TextBox 61">
            <a:extLst>
              <a:ext uri="{FF2B5EF4-FFF2-40B4-BE49-F238E27FC236}">
                <a16:creationId xmlns:a16="http://schemas.microsoft.com/office/drawing/2014/main" id="{F4DE21A9-C83F-A84A-AAA1-F557373C0588}"/>
              </a:ext>
            </a:extLst>
          </p:cNvPr>
          <p:cNvSpPr txBox="1"/>
          <p:nvPr/>
        </p:nvSpPr>
        <p:spPr>
          <a:xfrm>
            <a:off x="1360932" y="5112007"/>
            <a:ext cx="1640193" cy="338554"/>
          </a:xfrm>
          <a:prstGeom prst="rect">
            <a:avLst/>
          </a:prstGeom>
          <a:noFill/>
        </p:spPr>
        <p:txBody>
          <a:bodyPr wrap="none" rtlCol="0">
            <a:spAutoFit/>
          </a:bodyPr>
          <a:lstStyle/>
          <a:p>
            <a:r>
              <a:rPr lang="en-US" sz="1600" dirty="0"/>
              <a:t>BM25 Baselines</a:t>
            </a:r>
          </a:p>
        </p:txBody>
      </p:sp>
      <p:sp>
        <p:nvSpPr>
          <p:cNvPr id="63" name="Left Brace 62">
            <a:extLst>
              <a:ext uri="{FF2B5EF4-FFF2-40B4-BE49-F238E27FC236}">
                <a16:creationId xmlns:a16="http://schemas.microsoft.com/office/drawing/2014/main" id="{FF544F6D-519C-1B47-8F6F-515FF10530DD}"/>
              </a:ext>
            </a:extLst>
          </p:cNvPr>
          <p:cNvSpPr/>
          <p:nvPr/>
        </p:nvSpPr>
        <p:spPr>
          <a:xfrm rot="16200000">
            <a:off x="2053777" y="4184585"/>
            <a:ext cx="265723" cy="1628972"/>
          </a:xfrm>
          <a:prstGeom prst="leftBrace">
            <a:avLst>
              <a:gd name="adj1" fmla="val 52451"/>
              <a:gd name="adj2" fmla="val 50000"/>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a:extLst>
              <a:ext uri="{FF2B5EF4-FFF2-40B4-BE49-F238E27FC236}">
                <a16:creationId xmlns:a16="http://schemas.microsoft.com/office/drawing/2014/main" id="{879280B4-E16D-C94B-824E-A4D6E298617A}"/>
              </a:ext>
            </a:extLst>
          </p:cNvPr>
          <p:cNvSpPr txBox="1"/>
          <p:nvPr/>
        </p:nvSpPr>
        <p:spPr>
          <a:xfrm>
            <a:off x="3091317" y="5112007"/>
            <a:ext cx="1750800" cy="338554"/>
          </a:xfrm>
          <a:prstGeom prst="rect">
            <a:avLst/>
          </a:prstGeom>
          <a:noFill/>
        </p:spPr>
        <p:txBody>
          <a:bodyPr wrap="none" rtlCol="0">
            <a:spAutoFit/>
          </a:bodyPr>
          <a:lstStyle/>
          <a:p>
            <a:r>
              <a:rPr lang="en-US" sz="1600" dirty="0" err="1"/>
              <a:t>Xiong</a:t>
            </a:r>
            <a:r>
              <a:rPr lang="en-US" sz="1600" dirty="0"/>
              <a:t> et al. 2020</a:t>
            </a:r>
          </a:p>
        </p:txBody>
      </p:sp>
      <p:sp>
        <p:nvSpPr>
          <p:cNvPr id="65" name="Left Brace 64">
            <a:extLst>
              <a:ext uri="{FF2B5EF4-FFF2-40B4-BE49-F238E27FC236}">
                <a16:creationId xmlns:a16="http://schemas.microsoft.com/office/drawing/2014/main" id="{C3C233D8-E04F-7044-B1BA-6159855F3A6E}"/>
              </a:ext>
            </a:extLst>
          </p:cNvPr>
          <p:cNvSpPr/>
          <p:nvPr/>
        </p:nvSpPr>
        <p:spPr>
          <a:xfrm rot="16200000">
            <a:off x="3814397" y="4622847"/>
            <a:ext cx="265723" cy="752448"/>
          </a:xfrm>
          <a:prstGeom prst="leftBrace">
            <a:avLst>
              <a:gd name="adj1" fmla="val 8333"/>
              <a:gd name="adj2" fmla="val 50000"/>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e 65">
            <a:extLst>
              <a:ext uri="{FF2B5EF4-FFF2-40B4-BE49-F238E27FC236}">
                <a16:creationId xmlns:a16="http://schemas.microsoft.com/office/drawing/2014/main" id="{1970001F-D5F5-5248-95F0-89B3D0A9B6A3}"/>
              </a:ext>
            </a:extLst>
          </p:cNvPr>
          <p:cNvSpPr/>
          <p:nvPr/>
        </p:nvSpPr>
        <p:spPr>
          <a:xfrm rot="16200000">
            <a:off x="6150709" y="3722016"/>
            <a:ext cx="265723" cy="2547813"/>
          </a:xfrm>
          <a:prstGeom prst="leftBrace">
            <a:avLst>
              <a:gd name="adj1" fmla="val 17157"/>
              <a:gd name="adj2" fmla="val 50000"/>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A86A571A-2BBE-8340-B6E6-9E76F954DE1B}"/>
              </a:ext>
            </a:extLst>
          </p:cNvPr>
          <p:cNvSpPr txBox="1"/>
          <p:nvPr/>
        </p:nvSpPr>
        <p:spPr>
          <a:xfrm>
            <a:off x="5963781" y="5112007"/>
            <a:ext cx="627095" cy="338554"/>
          </a:xfrm>
          <a:prstGeom prst="rect">
            <a:avLst/>
          </a:prstGeom>
          <a:noFill/>
        </p:spPr>
        <p:txBody>
          <a:bodyPr wrap="none" rtlCol="0">
            <a:spAutoFit/>
          </a:bodyPr>
          <a:lstStyle/>
          <a:p>
            <a:r>
              <a:rPr lang="en-US" sz="1600" dirty="0"/>
              <a:t>Ours</a:t>
            </a:r>
          </a:p>
        </p:txBody>
      </p:sp>
    </p:spTree>
    <p:extLst>
      <p:ext uri="{BB962C8B-B14F-4D97-AF65-F5344CB8AC3E}">
        <p14:creationId xmlns:p14="http://schemas.microsoft.com/office/powerpoint/2010/main" val="87901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linds(horizontal)">
                                      <p:cBhvr>
                                        <p:cTn id="7" dur="500"/>
                                        <p:tgtEl>
                                          <p:spTgt spid="4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blinds(horizontal)">
                                      <p:cBhvr>
                                        <p:cTn id="10" dur="500"/>
                                        <p:tgtEl>
                                          <p:spTgt spid="4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blinds(horizontal)">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blinds(horizontal)">
                                      <p:cBhvr>
                                        <p:cTn id="18" dur="500"/>
                                        <p:tgtEl>
                                          <p:spTgt spid="4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blinds(horizontal)">
                                      <p:cBhvr>
                                        <p:cTn id="21" dur="500"/>
                                        <p:tgtEl>
                                          <p:spTgt spid="4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blinds(horizontal)">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blinds(horizontal)">
                                      <p:cBhvr>
                                        <p:cTn id="29" dur="500"/>
                                        <p:tgtEl>
                                          <p:spTgt spid="5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blinds(horizontal)">
                                      <p:cBhvr>
                                        <p:cTn id="32" dur="500"/>
                                        <p:tgtEl>
                                          <p:spTgt spid="51"/>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blinds(horizontal)">
                                      <p:cBhvr>
                                        <p:cTn id="35" dur="5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linds(horizontal)">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p:bldP spid="47" grpId="0" animBg="1"/>
      <p:bldP spid="48" grpId="0"/>
      <p:bldP spid="49" grpId="0"/>
      <p:bldP spid="50" grpId="0" animBg="1"/>
      <p:bldP spid="51" grpId="0"/>
      <p:bldP spid="5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79828C-8446-F34D-A3B4-1B3FC0CFF3B2}"/>
              </a:ext>
            </a:extLst>
          </p:cNvPr>
          <p:cNvSpPr>
            <a:spLocks noGrp="1"/>
          </p:cNvSpPr>
          <p:nvPr>
            <p:ph type="sldNum" sz="quarter" idx="12"/>
          </p:nvPr>
        </p:nvSpPr>
        <p:spPr/>
        <p:txBody>
          <a:bodyPr/>
          <a:lstStyle/>
          <a:p>
            <a:fld id="{4FAB73BC-B049-4115-A692-8D63A059BFB8}" type="slidenum">
              <a:rPr lang="en-US" smtClean="0"/>
              <a:t>36</a:t>
            </a:fld>
            <a:endParaRPr lang="en-US"/>
          </a:p>
        </p:txBody>
      </p:sp>
      <p:sp>
        <p:nvSpPr>
          <p:cNvPr id="3" name="Title 2">
            <a:extLst>
              <a:ext uri="{FF2B5EF4-FFF2-40B4-BE49-F238E27FC236}">
                <a16:creationId xmlns:a16="http://schemas.microsoft.com/office/drawing/2014/main" id="{CA02BEB9-81EF-D94A-B602-8526BBD1B850}"/>
              </a:ext>
            </a:extLst>
          </p:cNvPr>
          <p:cNvSpPr>
            <a:spLocks noGrp="1"/>
          </p:cNvSpPr>
          <p:nvPr>
            <p:ph type="title"/>
          </p:nvPr>
        </p:nvSpPr>
        <p:spPr/>
        <p:txBody>
          <a:bodyPr/>
          <a:lstStyle/>
          <a:p>
            <a:r>
              <a:rPr lang="en-US" dirty="0"/>
              <a:t>Talk Outline</a:t>
            </a:r>
          </a:p>
        </p:txBody>
      </p:sp>
      <p:sp>
        <p:nvSpPr>
          <p:cNvPr id="40" name="Rectangle 39">
            <a:extLst>
              <a:ext uri="{FF2B5EF4-FFF2-40B4-BE49-F238E27FC236}">
                <a16:creationId xmlns:a16="http://schemas.microsoft.com/office/drawing/2014/main" id="{CF9905FA-DB63-5D48-BE1A-88939D47B829}"/>
              </a:ext>
            </a:extLst>
          </p:cNvPr>
          <p:cNvSpPr/>
          <p:nvPr/>
        </p:nvSpPr>
        <p:spPr>
          <a:xfrm>
            <a:off x="5679316" y="5408568"/>
            <a:ext cx="2262158" cy="307777"/>
          </a:xfrm>
          <a:prstGeom prst="rect">
            <a:avLst/>
          </a:prstGeom>
        </p:spPr>
        <p:txBody>
          <a:bodyPr wrap="none">
            <a:spAutoFit/>
          </a:bodyPr>
          <a:lstStyle/>
          <a:p>
            <a:r>
              <a:rPr lang="en-US" sz="1400" dirty="0"/>
              <a:t>[Chen et al. EMNLP20b]</a:t>
            </a:r>
          </a:p>
        </p:txBody>
      </p:sp>
      <p:sp>
        <p:nvSpPr>
          <p:cNvPr id="20" name="Rectangle 19">
            <a:extLst>
              <a:ext uri="{FF2B5EF4-FFF2-40B4-BE49-F238E27FC236}">
                <a16:creationId xmlns:a16="http://schemas.microsoft.com/office/drawing/2014/main" id="{B88CE593-06EB-C74A-86FB-3731AA6CFB36}"/>
              </a:ext>
            </a:extLst>
          </p:cNvPr>
          <p:cNvSpPr/>
          <p:nvPr/>
        </p:nvSpPr>
        <p:spPr>
          <a:xfrm>
            <a:off x="5679316" y="1737770"/>
            <a:ext cx="1986441" cy="307777"/>
          </a:xfrm>
          <a:prstGeom prst="rect">
            <a:avLst/>
          </a:prstGeom>
        </p:spPr>
        <p:txBody>
          <a:bodyPr wrap="none">
            <a:spAutoFit/>
          </a:bodyPr>
          <a:lstStyle/>
          <a:p>
            <a:r>
              <a:rPr lang="en-US" sz="1400" dirty="0">
                <a:solidFill>
                  <a:schemeClr val="bg1">
                    <a:lumMod val="95000"/>
                  </a:schemeClr>
                </a:solidFill>
              </a:rPr>
              <a:t>[Chen et al. NAACL18]</a:t>
            </a:r>
          </a:p>
        </p:txBody>
      </p:sp>
      <p:pic>
        <p:nvPicPr>
          <p:cNvPr id="21" name="Picture 20" descr="Application&#10;&#10;Description automatically generated with low confidence">
            <a:extLst>
              <a:ext uri="{FF2B5EF4-FFF2-40B4-BE49-F238E27FC236}">
                <a16:creationId xmlns:a16="http://schemas.microsoft.com/office/drawing/2014/main" id="{8FA566D3-DB07-7243-9774-9B1FC56C1420}"/>
              </a:ext>
            </a:extLst>
          </p:cNvPr>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1243635" y="1375472"/>
            <a:ext cx="4087999" cy="1404594"/>
          </a:xfrm>
          <a:prstGeom prst="rect">
            <a:avLst/>
          </a:prstGeom>
        </p:spPr>
      </p:pic>
      <p:pic>
        <p:nvPicPr>
          <p:cNvPr id="23" name="Picture 22" descr="Text&#10;&#10;Description automatically generated with low confidence">
            <a:extLst>
              <a:ext uri="{FF2B5EF4-FFF2-40B4-BE49-F238E27FC236}">
                <a16:creationId xmlns:a16="http://schemas.microsoft.com/office/drawing/2014/main" id="{89434684-410B-0544-89E1-A84F19319D21}"/>
              </a:ext>
            </a:extLst>
          </p:cNvPr>
          <p:cNvPicPr>
            <a:picLocks noChangeAspect="1"/>
          </p:cNvPicPr>
          <p:nvPr/>
        </p:nvPicPr>
        <p:blipFill>
          <a:blip r:embed="rId4">
            <a:alphaModFix amt="38000"/>
            <a:extLst>
              <a:ext uri="{28A0092B-C50C-407E-A947-70E740481C1C}">
                <a14:useLocalDpi xmlns:a14="http://schemas.microsoft.com/office/drawing/2010/main" val="0"/>
              </a:ext>
            </a:extLst>
          </a:blip>
          <a:stretch>
            <a:fillRect/>
          </a:stretch>
        </p:blipFill>
        <p:spPr>
          <a:xfrm>
            <a:off x="3484803" y="3262748"/>
            <a:ext cx="903419" cy="903419"/>
          </a:xfrm>
          <a:prstGeom prst="rect">
            <a:avLst/>
          </a:prstGeom>
        </p:spPr>
      </p:pic>
      <p:pic>
        <p:nvPicPr>
          <p:cNvPr id="25" name="Picture 24" descr="Icon&#10;&#10;Description automatically generated">
            <a:extLst>
              <a:ext uri="{FF2B5EF4-FFF2-40B4-BE49-F238E27FC236}">
                <a16:creationId xmlns:a16="http://schemas.microsoft.com/office/drawing/2014/main" id="{99D578AC-B0F2-FF4A-B3AF-83ECE75A98F4}"/>
              </a:ext>
            </a:extLst>
          </p:cNvPr>
          <p:cNvPicPr>
            <a:picLocks noChangeAspect="1"/>
          </p:cNvPicPr>
          <p:nvPr/>
        </p:nvPicPr>
        <p:blipFill>
          <a:blip r:embed="rId5">
            <a:alphaModFix amt="28000"/>
            <a:extLst>
              <a:ext uri="{28A0092B-C50C-407E-A947-70E740481C1C}">
                <a14:useLocalDpi xmlns:a14="http://schemas.microsoft.com/office/drawing/2010/main" val="0"/>
              </a:ext>
            </a:extLst>
          </a:blip>
          <a:stretch>
            <a:fillRect/>
          </a:stretch>
        </p:blipFill>
        <p:spPr>
          <a:xfrm>
            <a:off x="1298916" y="3280481"/>
            <a:ext cx="665628" cy="863237"/>
          </a:xfrm>
          <a:prstGeom prst="rect">
            <a:avLst/>
          </a:prstGeom>
        </p:spPr>
      </p:pic>
      <p:sp>
        <p:nvSpPr>
          <p:cNvPr id="31" name="Rectangle 30">
            <a:extLst>
              <a:ext uri="{FF2B5EF4-FFF2-40B4-BE49-F238E27FC236}">
                <a16:creationId xmlns:a16="http://schemas.microsoft.com/office/drawing/2014/main" id="{D7A3F89A-219C-C648-8C94-EAFF20E38542}"/>
              </a:ext>
            </a:extLst>
          </p:cNvPr>
          <p:cNvSpPr/>
          <p:nvPr/>
        </p:nvSpPr>
        <p:spPr>
          <a:xfrm>
            <a:off x="5679316" y="3538494"/>
            <a:ext cx="1755609" cy="307777"/>
          </a:xfrm>
          <a:prstGeom prst="rect">
            <a:avLst/>
          </a:prstGeom>
        </p:spPr>
        <p:txBody>
          <a:bodyPr wrap="none">
            <a:spAutoFit/>
          </a:bodyPr>
          <a:lstStyle/>
          <a:p>
            <a:r>
              <a:rPr lang="en-US" sz="1400" dirty="0">
                <a:solidFill>
                  <a:schemeClr val="bg1">
                    <a:lumMod val="95000"/>
                  </a:schemeClr>
                </a:solidFill>
              </a:rPr>
              <a:t>[Chen et al ICLR21]</a:t>
            </a:r>
          </a:p>
        </p:txBody>
      </p:sp>
      <p:pic>
        <p:nvPicPr>
          <p:cNvPr id="34" name="Picture 14" descr="14 List Icon PSD Images - App Icon PSD, List Icon Transparent and List Icon  / Newdesignfile.com">
            <a:extLst>
              <a:ext uri="{FF2B5EF4-FFF2-40B4-BE49-F238E27FC236}">
                <a16:creationId xmlns:a16="http://schemas.microsoft.com/office/drawing/2014/main" id="{4F7DB773-30E5-6E40-9AAF-2EAA36CAC4E3}"/>
              </a:ext>
            </a:extLst>
          </p:cNvPr>
          <p:cNvPicPr>
            <a:picLocks noChangeAspect="1" noChangeArrowheads="1"/>
          </p:cNvPicPr>
          <p:nvPr/>
        </p:nvPicPr>
        <p:blipFill rotWithShape="1">
          <a:blip r:embed="rId6">
            <a:alphaModFix amt="28000"/>
            <a:extLst>
              <a:ext uri="{28A0092B-C50C-407E-A947-70E740481C1C}">
                <a14:useLocalDpi xmlns:a14="http://schemas.microsoft.com/office/drawing/2010/main" val="0"/>
              </a:ext>
            </a:extLst>
          </a:blip>
          <a:srcRect l="9371" t="4178" r="8923" b="4233"/>
          <a:stretch/>
        </p:blipFill>
        <p:spPr bwMode="auto">
          <a:xfrm>
            <a:off x="2381996" y="3315387"/>
            <a:ext cx="698238" cy="782701"/>
          </a:xfrm>
          <a:prstGeom prst="rect">
            <a:avLst/>
          </a:prstGeom>
          <a:solidFill>
            <a:schemeClr val="bg1"/>
          </a:solidFill>
        </p:spPr>
      </p:pic>
      <p:pic>
        <p:nvPicPr>
          <p:cNvPr id="36" name="Picture 14" descr="14 List Icon PSD Images - App Icon PSD, List Icon Transparent and List Icon  / Newdesignfile.com">
            <a:extLst>
              <a:ext uri="{FF2B5EF4-FFF2-40B4-BE49-F238E27FC236}">
                <a16:creationId xmlns:a16="http://schemas.microsoft.com/office/drawing/2014/main" id="{43591432-944E-EA4E-AA19-F8779BA9FCC8}"/>
              </a:ext>
            </a:extLst>
          </p:cNvPr>
          <p:cNvPicPr>
            <a:picLocks noChangeAspect="1" noChangeArrowheads="1"/>
          </p:cNvPicPr>
          <p:nvPr/>
        </p:nvPicPr>
        <p:blipFill rotWithShape="1">
          <a:blip r:embed="rId6">
            <a:alphaModFix amt="28000"/>
            <a:extLst>
              <a:ext uri="{28A0092B-C50C-407E-A947-70E740481C1C}">
                <a14:useLocalDpi xmlns:a14="http://schemas.microsoft.com/office/drawing/2010/main" val="0"/>
              </a:ext>
            </a:extLst>
          </a:blip>
          <a:srcRect l="9371" t="4178" r="8923" b="4233"/>
          <a:stretch/>
        </p:blipFill>
        <p:spPr bwMode="auto">
          <a:xfrm>
            <a:off x="2589397" y="3442978"/>
            <a:ext cx="698238" cy="782701"/>
          </a:xfrm>
          <a:prstGeom prst="rect">
            <a:avLst/>
          </a:prstGeom>
          <a:solidFill>
            <a:schemeClr val="bg1"/>
          </a:solidFill>
        </p:spPr>
      </p:pic>
      <p:pic>
        <p:nvPicPr>
          <p:cNvPr id="39" name="Picture 38" descr="Text&#10;&#10;Description automatically generated with low confidence">
            <a:extLst>
              <a:ext uri="{FF2B5EF4-FFF2-40B4-BE49-F238E27FC236}">
                <a16:creationId xmlns:a16="http://schemas.microsoft.com/office/drawing/2014/main" id="{F6E79615-28EF-EF4A-AFA3-4E45D891A87A}"/>
              </a:ext>
            </a:extLst>
          </p:cNvPr>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3668581" y="3366831"/>
            <a:ext cx="903419" cy="903419"/>
          </a:xfrm>
          <a:prstGeom prst="rect">
            <a:avLst/>
          </a:prstGeom>
        </p:spPr>
      </p:pic>
      <p:pic>
        <p:nvPicPr>
          <p:cNvPr id="42" name="Picture 41" descr="Icon&#10;&#10;Description automatically generated">
            <a:extLst>
              <a:ext uri="{FF2B5EF4-FFF2-40B4-BE49-F238E27FC236}">
                <a16:creationId xmlns:a16="http://schemas.microsoft.com/office/drawing/2014/main" id="{9C485866-23A3-AC45-9660-8A6CC2BC13EE}"/>
              </a:ext>
            </a:extLst>
          </p:cNvPr>
          <p:cNvPicPr>
            <a:picLocks noChangeAspect="1"/>
          </p:cNvPicPr>
          <p:nvPr/>
        </p:nvPicPr>
        <p:blipFill>
          <a:blip r:embed="rId5">
            <a:alphaModFix amt="28000"/>
            <a:extLst>
              <a:ext uri="{28A0092B-C50C-407E-A947-70E740481C1C}">
                <a14:useLocalDpi xmlns:a14="http://schemas.microsoft.com/office/drawing/2010/main" val="0"/>
              </a:ext>
            </a:extLst>
          </a:blip>
          <a:stretch>
            <a:fillRect/>
          </a:stretch>
        </p:blipFill>
        <p:spPr>
          <a:xfrm>
            <a:off x="1473094" y="3341756"/>
            <a:ext cx="665628" cy="863237"/>
          </a:xfrm>
          <a:prstGeom prst="rect">
            <a:avLst/>
          </a:prstGeom>
          <a:solidFill>
            <a:schemeClr val="bg1"/>
          </a:solidFill>
        </p:spPr>
      </p:pic>
      <p:sp>
        <p:nvSpPr>
          <p:cNvPr id="24" name="TextBox 23">
            <a:extLst>
              <a:ext uri="{FF2B5EF4-FFF2-40B4-BE49-F238E27FC236}">
                <a16:creationId xmlns:a16="http://schemas.microsoft.com/office/drawing/2014/main" id="{549C6ED2-2A41-F449-AF54-92A5259E40CD}"/>
              </a:ext>
            </a:extLst>
          </p:cNvPr>
          <p:cNvSpPr txBox="1"/>
          <p:nvPr/>
        </p:nvSpPr>
        <p:spPr>
          <a:xfrm>
            <a:off x="628649" y="2779987"/>
            <a:ext cx="7719704" cy="369332"/>
          </a:xfrm>
          <a:prstGeom prst="rect">
            <a:avLst/>
          </a:prstGeom>
          <a:noFill/>
          <a:ln>
            <a:noFill/>
          </a:ln>
        </p:spPr>
        <p:txBody>
          <a:bodyPr wrap="square" rtlCol="0">
            <a:spAutoFit/>
          </a:bodyPr>
          <a:lstStyle/>
          <a:p>
            <a:r>
              <a:rPr lang="en-US" dirty="0">
                <a:solidFill>
                  <a:schemeClr val="bg1">
                    <a:lumMod val="85000"/>
                  </a:schemeClr>
                </a:solidFill>
              </a:rPr>
              <a:t>Reasoning over Heterogeneous Web Knowledge</a:t>
            </a:r>
          </a:p>
        </p:txBody>
      </p:sp>
      <p:sp>
        <p:nvSpPr>
          <p:cNvPr id="26" name="TextBox 25">
            <a:extLst>
              <a:ext uri="{FF2B5EF4-FFF2-40B4-BE49-F238E27FC236}">
                <a16:creationId xmlns:a16="http://schemas.microsoft.com/office/drawing/2014/main" id="{624A58F7-9C86-C146-A736-C985396CF2A1}"/>
              </a:ext>
            </a:extLst>
          </p:cNvPr>
          <p:cNvSpPr txBox="1"/>
          <p:nvPr/>
        </p:nvSpPr>
        <p:spPr>
          <a:xfrm>
            <a:off x="628649" y="1058868"/>
            <a:ext cx="7719704" cy="369332"/>
          </a:xfrm>
          <a:prstGeom prst="rect">
            <a:avLst/>
          </a:prstGeom>
          <a:noFill/>
        </p:spPr>
        <p:txBody>
          <a:bodyPr wrap="square" rtlCol="0">
            <a:spAutoFit/>
          </a:bodyPr>
          <a:lstStyle/>
          <a:p>
            <a:r>
              <a:rPr lang="en-US" dirty="0">
                <a:solidFill>
                  <a:schemeClr val="bg1">
                    <a:lumMod val="85000"/>
                  </a:schemeClr>
                </a:solidFill>
              </a:rPr>
              <a:t>Reasoning over Knowledge Graph</a:t>
            </a:r>
          </a:p>
        </p:txBody>
      </p:sp>
      <p:sp>
        <p:nvSpPr>
          <p:cNvPr id="27" name="TextBox 26">
            <a:extLst>
              <a:ext uri="{FF2B5EF4-FFF2-40B4-BE49-F238E27FC236}">
                <a16:creationId xmlns:a16="http://schemas.microsoft.com/office/drawing/2014/main" id="{E0181F0E-7894-9443-843D-34E73FE6A62D}"/>
              </a:ext>
            </a:extLst>
          </p:cNvPr>
          <p:cNvSpPr txBox="1"/>
          <p:nvPr/>
        </p:nvSpPr>
        <p:spPr>
          <a:xfrm>
            <a:off x="628649" y="4446106"/>
            <a:ext cx="7719704" cy="369332"/>
          </a:xfrm>
          <a:prstGeom prst="rect">
            <a:avLst/>
          </a:prstGeom>
          <a:solidFill>
            <a:schemeClr val="accent5">
              <a:lumMod val="20000"/>
              <a:lumOff val="80000"/>
            </a:schemeClr>
          </a:solidFill>
          <a:ln>
            <a:noFill/>
          </a:ln>
        </p:spPr>
        <p:txBody>
          <a:bodyPr wrap="square" rtlCol="0">
            <a:spAutoFit/>
          </a:bodyPr>
          <a:lstStyle/>
          <a:p>
            <a:r>
              <a:rPr lang="en-US" b="1" dirty="0"/>
              <a:t>Externalizing</a:t>
            </a:r>
            <a:r>
              <a:rPr lang="en-US" dirty="0"/>
              <a:t> Factual Knowledge in Language Model Pretraining</a:t>
            </a:r>
          </a:p>
        </p:txBody>
      </p:sp>
      <p:grpSp>
        <p:nvGrpSpPr>
          <p:cNvPr id="30" name="Group 29">
            <a:extLst>
              <a:ext uri="{FF2B5EF4-FFF2-40B4-BE49-F238E27FC236}">
                <a16:creationId xmlns:a16="http://schemas.microsoft.com/office/drawing/2014/main" id="{466BB615-EF2D-1343-B816-2FF9DD0DE53F}"/>
              </a:ext>
            </a:extLst>
          </p:cNvPr>
          <p:cNvGrpSpPr/>
          <p:nvPr/>
        </p:nvGrpSpPr>
        <p:grpSpPr>
          <a:xfrm>
            <a:off x="1298916" y="4946654"/>
            <a:ext cx="3530031" cy="1028133"/>
            <a:chOff x="1298916" y="4946654"/>
            <a:chExt cx="3530031" cy="1028133"/>
          </a:xfrm>
        </p:grpSpPr>
        <p:pic>
          <p:nvPicPr>
            <p:cNvPr id="32" name="Picture 10" descr="Image result for memorization icon">
              <a:extLst>
                <a:ext uri="{FF2B5EF4-FFF2-40B4-BE49-F238E27FC236}">
                  <a16:creationId xmlns:a16="http://schemas.microsoft.com/office/drawing/2014/main" id="{6E4026AD-6D86-D74C-8A0C-9B0520D6F067}"/>
                </a:ext>
              </a:extLst>
            </p:cNvPr>
            <p:cNvPicPr>
              <a:picLocks noChangeAspect="1" noChangeArrowheads="1"/>
            </p:cNvPicPr>
            <p:nvPr/>
          </p:nvPicPr>
          <p:blipFill>
            <a:blip r:embed="rId7">
              <a:alphaModFix/>
              <a:extLst>
                <a:ext uri="{28A0092B-C50C-407E-A947-70E740481C1C}">
                  <a14:useLocalDpi xmlns:a14="http://schemas.microsoft.com/office/drawing/2010/main" val="0"/>
                </a:ext>
              </a:extLst>
            </a:blip>
            <a:srcRect/>
            <a:stretch>
              <a:fillRect/>
            </a:stretch>
          </p:blipFill>
          <p:spPr bwMode="auto">
            <a:xfrm>
              <a:off x="1298916" y="4946654"/>
              <a:ext cx="970701" cy="97070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Icon&#10;&#10;Description automatically generated">
              <a:extLst>
                <a:ext uri="{FF2B5EF4-FFF2-40B4-BE49-F238E27FC236}">
                  <a16:creationId xmlns:a16="http://schemas.microsoft.com/office/drawing/2014/main" id="{EDFC15E7-630A-C04F-8B68-2EC5E416E3FF}"/>
                </a:ext>
              </a:extLst>
            </p:cNvPr>
            <p:cNvPicPr>
              <a:picLocks noChangeAspect="1"/>
            </p:cNvPicPr>
            <p:nvPr/>
          </p:nvPicPr>
          <p:blipFill>
            <a:blip r:embed="rId8">
              <a:alphaModFix/>
              <a:extLst>
                <a:ext uri="{28A0092B-C50C-407E-A947-70E740481C1C}">
                  <a14:useLocalDpi xmlns:a14="http://schemas.microsoft.com/office/drawing/2010/main" val="0"/>
                </a:ext>
              </a:extLst>
            </a:blip>
            <a:stretch>
              <a:fillRect/>
            </a:stretch>
          </p:blipFill>
          <p:spPr>
            <a:xfrm>
              <a:off x="3849228" y="4999422"/>
              <a:ext cx="979719" cy="975365"/>
            </a:xfrm>
            <a:prstGeom prst="rect">
              <a:avLst/>
            </a:prstGeom>
          </p:spPr>
        </p:pic>
        <p:sp>
          <p:nvSpPr>
            <p:cNvPr id="35" name="Right Arrow 34">
              <a:extLst>
                <a:ext uri="{FF2B5EF4-FFF2-40B4-BE49-F238E27FC236}">
                  <a16:creationId xmlns:a16="http://schemas.microsoft.com/office/drawing/2014/main" id="{C8BEC00A-C986-5D42-8E24-3CEF9EDFDB1F}"/>
                </a:ext>
              </a:extLst>
            </p:cNvPr>
            <p:cNvSpPr/>
            <p:nvPr/>
          </p:nvSpPr>
          <p:spPr>
            <a:xfrm>
              <a:off x="2704499" y="5341030"/>
              <a:ext cx="698238" cy="282996"/>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37" name="TextBox 36">
              <a:extLst>
                <a:ext uri="{FF2B5EF4-FFF2-40B4-BE49-F238E27FC236}">
                  <a16:creationId xmlns:a16="http://schemas.microsoft.com/office/drawing/2014/main" id="{12704A12-5047-A748-B7D7-F58D8BB375D5}"/>
                </a:ext>
              </a:extLst>
            </p:cNvPr>
            <p:cNvSpPr txBox="1"/>
            <p:nvPr/>
          </p:nvSpPr>
          <p:spPr>
            <a:xfrm>
              <a:off x="2381998" y="4991294"/>
              <a:ext cx="1301959" cy="369332"/>
            </a:xfrm>
            <a:prstGeom prst="rect">
              <a:avLst/>
            </a:prstGeom>
            <a:noFill/>
          </p:spPr>
          <p:txBody>
            <a:bodyPr wrap="none" rtlCol="0">
              <a:spAutoFit/>
            </a:bodyPr>
            <a:lstStyle/>
            <a:p>
              <a:r>
                <a:rPr lang="en-US" dirty="0"/>
                <a:t>externalize</a:t>
              </a:r>
            </a:p>
          </p:txBody>
        </p:sp>
      </p:grpSp>
    </p:spTree>
    <p:extLst>
      <p:ext uri="{BB962C8B-B14F-4D97-AF65-F5344CB8AC3E}">
        <p14:creationId xmlns:p14="http://schemas.microsoft.com/office/powerpoint/2010/main" val="1258906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82F41F-9BD5-B34E-B4BA-82C1685B851C}"/>
              </a:ext>
            </a:extLst>
          </p:cNvPr>
          <p:cNvSpPr>
            <a:spLocks noGrp="1"/>
          </p:cNvSpPr>
          <p:nvPr>
            <p:ph type="sldNum" sz="quarter" idx="12"/>
          </p:nvPr>
        </p:nvSpPr>
        <p:spPr/>
        <p:txBody>
          <a:bodyPr/>
          <a:lstStyle/>
          <a:p>
            <a:fld id="{4FAB73BC-B049-4115-A692-8D63A059BFB8}" type="slidenum">
              <a:rPr lang="en-US" smtClean="0"/>
              <a:t>37</a:t>
            </a:fld>
            <a:endParaRPr lang="en-US"/>
          </a:p>
        </p:txBody>
      </p:sp>
      <p:sp>
        <p:nvSpPr>
          <p:cNvPr id="4" name="Title 3">
            <a:extLst>
              <a:ext uri="{FF2B5EF4-FFF2-40B4-BE49-F238E27FC236}">
                <a16:creationId xmlns:a16="http://schemas.microsoft.com/office/drawing/2014/main" id="{8561C1E2-9E85-7749-895F-A550E2F0703C}"/>
              </a:ext>
            </a:extLst>
          </p:cNvPr>
          <p:cNvSpPr>
            <a:spLocks noGrp="1"/>
          </p:cNvSpPr>
          <p:nvPr>
            <p:ph type="title"/>
          </p:nvPr>
        </p:nvSpPr>
        <p:spPr>
          <a:xfrm>
            <a:off x="628650" y="365126"/>
            <a:ext cx="7886700" cy="510245"/>
          </a:xfrm>
        </p:spPr>
        <p:txBody>
          <a:bodyPr>
            <a:noAutofit/>
          </a:bodyPr>
          <a:lstStyle/>
          <a:p>
            <a:r>
              <a:rPr lang="en-US" dirty="0"/>
              <a:t>Knowledge-Grounded Text Generation</a:t>
            </a:r>
          </a:p>
        </p:txBody>
      </p:sp>
      <p:pic>
        <p:nvPicPr>
          <p:cNvPr id="34" name="Picture 14" descr="Blue robot Designed by FishDesigns61025 | BrandCrowd">
            <a:extLst>
              <a:ext uri="{FF2B5EF4-FFF2-40B4-BE49-F238E27FC236}">
                <a16:creationId xmlns:a16="http://schemas.microsoft.com/office/drawing/2014/main" id="{FB34C3CF-47C9-E643-843E-027F35E483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24" t="9585" r="24259" b="28367"/>
          <a:stretch/>
        </p:blipFill>
        <p:spPr bwMode="auto">
          <a:xfrm>
            <a:off x="7211558" y="1721094"/>
            <a:ext cx="1005768" cy="97096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9ACEAA33-0D60-1542-B929-66CC782887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110" y="1765262"/>
            <a:ext cx="853815" cy="853815"/>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D9A95043-E885-7A47-9191-4318851FA34A}"/>
              </a:ext>
            </a:extLst>
          </p:cNvPr>
          <p:cNvCxnSpPr>
            <a:cxnSpLocks/>
            <a:endCxn id="34" idx="2"/>
          </p:cNvCxnSpPr>
          <p:nvPr/>
        </p:nvCxnSpPr>
        <p:spPr>
          <a:xfrm flipV="1">
            <a:off x="6743700" y="2692055"/>
            <a:ext cx="970742" cy="14072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6A7E9AE-822D-7040-A1C2-B93F2D5D57E5}"/>
              </a:ext>
            </a:extLst>
          </p:cNvPr>
          <p:cNvSpPr txBox="1"/>
          <p:nvPr/>
        </p:nvSpPr>
        <p:spPr>
          <a:xfrm>
            <a:off x="5992346" y="2915763"/>
            <a:ext cx="2153918" cy="646331"/>
          </a:xfrm>
          <a:prstGeom prst="rect">
            <a:avLst/>
          </a:prstGeom>
          <a:solidFill>
            <a:schemeClr val="bg1"/>
          </a:solidFill>
          <a:ln>
            <a:noFill/>
          </a:ln>
        </p:spPr>
        <p:txBody>
          <a:bodyPr wrap="square" rtlCol="0">
            <a:spAutoFit/>
          </a:bodyPr>
          <a:lstStyle/>
          <a:p>
            <a:pPr algn="ctr"/>
            <a:r>
              <a:rPr lang="en-US" dirty="0"/>
              <a:t>Grounded</a:t>
            </a:r>
          </a:p>
          <a:p>
            <a:pPr algn="ctr"/>
            <a:r>
              <a:rPr lang="en-US" dirty="0"/>
              <a:t>Generation</a:t>
            </a:r>
          </a:p>
        </p:txBody>
      </p:sp>
      <p:sp>
        <p:nvSpPr>
          <p:cNvPr id="25" name="Footer Placeholder 4">
            <a:extLst>
              <a:ext uri="{FF2B5EF4-FFF2-40B4-BE49-F238E27FC236}">
                <a16:creationId xmlns:a16="http://schemas.microsoft.com/office/drawing/2014/main" id="{012043D8-1034-7A48-8B93-A0A9E2CA1CE2}"/>
              </a:ext>
            </a:extLst>
          </p:cNvPr>
          <p:cNvSpPr>
            <a:spLocks noGrp="1"/>
          </p:cNvSpPr>
          <p:nvPr>
            <p:ph type="ftr" sz="quarter" idx="11"/>
          </p:nvPr>
        </p:nvSpPr>
        <p:spPr>
          <a:xfrm>
            <a:off x="628649" y="6356351"/>
            <a:ext cx="7045779" cy="365125"/>
          </a:xfrm>
        </p:spPr>
        <p:txBody>
          <a:bodyPr/>
          <a:lstStyle/>
          <a:p>
            <a:r>
              <a:rPr lang="en-US">
                <a:solidFill>
                  <a:schemeClr val="tx1"/>
                </a:solidFill>
              </a:rPr>
              <a:t>[EMNLP20] W. Chen et al: KGPT: Knowledge-Grounded Pre-Training for Data-to-Text Generation</a:t>
            </a:r>
            <a:endParaRPr lang="en-US" dirty="0">
              <a:solidFill>
                <a:schemeClr val="tx1"/>
              </a:solidFill>
            </a:endParaRPr>
          </a:p>
        </p:txBody>
      </p:sp>
      <p:pic>
        <p:nvPicPr>
          <p:cNvPr id="24" name="Picture 2" descr="Los Angeles Lakers">
            <a:extLst>
              <a:ext uri="{FF2B5EF4-FFF2-40B4-BE49-F238E27FC236}">
                <a16:creationId xmlns:a16="http://schemas.microsoft.com/office/drawing/2014/main" id="{FF54F579-26C7-BF41-A358-85C150352E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14" t="12025" r="-1" b="15394"/>
          <a:stretch/>
        </p:blipFill>
        <p:spPr bwMode="auto">
          <a:xfrm>
            <a:off x="6353284" y="4105057"/>
            <a:ext cx="964038" cy="72071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79FE33D-A2A0-9D41-862A-0553B8E1785A}"/>
              </a:ext>
            </a:extLst>
          </p:cNvPr>
          <p:cNvSpPr txBox="1"/>
          <p:nvPr/>
        </p:nvSpPr>
        <p:spPr>
          <a:xfrm>
            <a:off x="6225564" y="4774210"/>
            <a:ext cx="1200970" cy="369332"/>
          </a:xfrm>
          <a:prstGeom prst="rect">
            <a:avLst/>
          </a:prstGeom>
          <a:noFill/>
        </p:spPr>
        <p:txBody>
          <a:bodyPr wrap="none" rtlCol="0">
            <a:spAutoFit/>
          </a:bodyPr>
          <a:lstStyle/>
          <a:p>
            <a:r>
              <a:rPr lang="en-US" dirty="0"/>
              <a:t>PPG: 25.3</a:t>
            </a:r>
          </a:p>
        </p:txBody>
      </p:sp>
      <p:sp>
        <p:nvSpPr>
          <p:cNvPr id="13" name="Rounded Rectangle 12">
            <a:extLst>
              <a:ext uri="{FF2B5EF4-FFF2-40B4-BE49-F238E27FC236}">
                <a16:creationId xmlns:a16="http://schemas.microsoft.com/office/drawing/2014/main" id="{14B38797-DFCA-1C44-A04C-16EF2A81E609}"/>
              </a:ext>
            </a:extLst>
          </p:cNvPr>
          <p:cNvSpPr/>
          <p:nvPr/>
        </p:nvSpPr>
        <p:spPr>
          <a:xfrm>
            <a:off x="1155018" y="4105061"/>
            <a:ext cx="6539028" cy="1061270"/>
          </a:xfrm>
          <a:prstGeom prst="roundRect">
            <a:avLst/>
          </a:prstGeom>
          <a:noFill/>
          <a:ln w="6350">
            <a:solidFill>
              <a:schemeClr val="tx1">
                <a:lumMod val="50000"/>
                <a:lumOff val="5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7" name="Picture 4" descr="LeBron James | LA Lakers | National Basketball Association | Yahoo! Sports">
            <a:extLst>
              <a:ext uri="{FF2B5EF4-FFF2-40B4-BE49-F238E27FC236}">
                <a16:creationId xmlns:a16="http://schemas.microsoft.com/office/drawing/2014/main" id="{9DEE529D-51BF-9644-A156-BCCB343AAF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768" r="19332"/>
          <a:stretch/>
        </p:blipFill>
        <p:spPr bwMode="auto">
          <a:xfrm>
            <a:off x="5167252" y="4125241"/>
            <a:ext cx="874140" cy="91199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5386A6E9-B5F8-804B-9CC0-618243770F49}"/>
              </a:ext>
            </a:extLst>
          </p:cNvPr>
          <p:cNvCxnSpPr>
            <a:cxnSpLocks/>
            <a:stCxn id="36" idx="2"/>
          </p:cNvCxnSpPr>
          <p:nvPr/>
        </p:nvCxnSpPr>
        <p:spPr>
          <a:xfrm>
            <a:off x="1155018" y="2619077"/>
            <a:ext cx="831706" cy="14802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DC2B6CE-9143-9344-BE83-04EC88DB6B37}"/>
              </a:ext>
            </a:extLst>
          </p:cNvPr>
          <p:cNvSpPr txBox="1"/>
          <p:nvPr/>
        </p:nvSpPr>
        <p:spPr>
          <a:xfrm>
            <a:off x="390966" y="2915763"/>
            <a:ext cx="2153918" cy="646331"/>
          </a:xfrm>
          <a:prstGeom prst="rect">
            <a:avLst/>
          </a:prstGeom>
          <a:solidFill>
            <a:schemeClr val="bg1"/>
          </a:solidFill>
          <a:ln>
            <a:noFill/>
          </a:ln>
        </p:spPr>
        <p:txBody>
          <a:bodyPr wrap="square" rtlCol="0">
            <a:spAutoFit/>
          </a:bodyPr>
          <a:lstStyle/>
          <a:p>
            <a:pPr algn="ctr"/>
            <a:r>
              <a:rPr lang="en-US" dirty="0"/>
              <a:t>Grounded</a:t>
            </a:r>
          </a:p>
          <a:p>
            <a:pPr algn="ctr"/>
            <a:r>
              <a:rPr lang="en-US" dirty="0"/>
              <a:t>Understanding</a:t>
            </a:r>
          </a:p>
        </p:txBody>
      </p:sp>
      <p:pic>
        <p:nvPicPr>
          <p:cNvPr id="38" name="Picture 37" descr="Icon&#10;&#10;Description automatically generated">
            <a:extLst>
              <a:ext uri="{FF2B5EF4-FFF2-40B4-BE49-F238E27FC236}">
                <a16:creationId xmlns:a16="http://schemas.microsoft.com/office/drawing/2014/main" id="{81AD3CCA-07C3-ED4A-9479-CDDEDC0196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6404" y="4186040"/>
            <a:ext cx="629853" cy="816841"/>
          </a:xfrm>
          <a:prstGeom prst="rect">
            <a:avLst/>
          </a:prstGeom>
          <a:solidFill>
            <a:schemeClr val="bg1"/>
          </a:solidFill>
        </p:spPr>
      </p:pic>
      <p:pic>
        <p:nvPicPr>
          <p:cNvPr id="39" name="Picture 38" descr="Text&#10;&#10;Description automatically generated with low confidence">
            <a:extLst>
              <a:ext uri="{FF2B5EF4-FFF2-40B4-BE49-F238E27FC236}">
                <a16:creationId xmlns:a16="http://schemas.microsoft.com/office/drawing/2014/main" id="{E7886AAC-97A4-A043-BFF5-F083228E1B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5187" y="4208976"/>
            <a:ext cx="770968" cy="770968"/>
          </a:xfrm>
          <a:prstGeom prst="rect">
            <a:avLst/>
          </a:prstGeom>
        </p:spPr>
      </p:pic>
      <p:pic>
        <p:nvPicPr>
          <p:cNvPr id="40" name="Picture 39" descr="Icon&#10;&#10;Description automatically generated">
            <a:extLst>
              <a:ext uri="{FF2B5EF4-FFF2-40B4-BE49-F238E27FC236}">
                <a16:creationId xmlns:a16="http://schemas.microsoft.com/office/drawing/2014/main" id="{5B06B7DE-F8CA-C34E-A693-B5FBE4A6DD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6433" y="4267019"/>
            <a:ext cx="629853" cy="816841"/>
          </a:xfrm>
          <a:prstGeom prst="rect">
            <a:avLst/>
          </a:prstGeom>
          <a:solidFill>
            <a:schemeClr val="bg1"/>
          </a:solidFill>
        </p:spPr>
      </p:pic>
      <p:pic>
        <p:nvPicPr>
          <p:cNvPr id="42" name="Picture 41" descr="Text&#10;&#10;Description automatically generated with low confidence">
            <a:extLst>
              <a:ext uri="{FF2B5EF4-FFF2-40B4-BE49-F238E27FC236}">
                <a16:creationId xmlns:a16="http://schemas.microsoft.com/office/drawing/2014/main" id="{871E9F44-1811-4C4C-806E-70C7F3D2A8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0494" y="4333343"/>
            <a:ext cx="770968" cy="770968"/>
          </a:xfrm>
          <a:prstGeom prst="rect">
            <a:avLst/>
          </a:prstGeom>
        </p:spPr>
      </p:pic>
      <p:pic>
        <p:nvPicPr>
          <p:cNvPr id="43" name="Picture 42" descr="A picture containing text, scissors, gauge&#10;&#10;Description automatically generated">
            <a:extLst>
              <a:ext uri="{FF2B5EF4-FFF2-40B4-BE49-F238E27FC236}">
                <a16:creationId xmlns:a16="http://schemas.microsoft.com/office/drawing/2014/main" id="{EE55E01A-B63A-E14D-B0BB-20808165B2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30954" y="4281640"/>
            <a:ext cx="936302" cy="755729"/>
          </a:xfrm>
          <a:prstGeom prst="rect">
            <a:avLst/>
          </a:prstGeom>
        </p:spPr>
      </p:pic>
      <p:sp>
        <p:nvSpPr>
          <p:cNvPr id="44" name="Notched Right Arrow 43">
            <a:extLst>
              <a:ext uri="{FF2B5EF4-FFF2-40B4-BE49-F238E27FC236}">
                <a16:creationId xmlns:a16="http://schemas.microsoft.com/office/drawing/2014/main" id="{BDBA1087-F36D-9548-BB18-209B923234FD}"/>
              </a:ext>
            </a:extLst>
          </p:cNvPr>
          <p:cNvSpPr/>
          <p:nvPr/>
        </p:nvSpPr>
        <p:spPr>
          <a:xfrm>
            <a:off x="1449954" y="4471017"/>
            <a:ext cx="3217302" cy="433267"/>
          </a:xfrm>
          <a:prstGeom prst="notchedRightArrow">
            <a:avLst/>
          </a:prstGeom>
          <a:solidFill>
            <a:schemeClr val="bg1">
              <a:lumMod val="95000"/>
              <a:alpha val="79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Reasoning</a:t>
            </a:r>
          </a:p>
        </p:txBody>
      </p:sp>
      <p:sp>
        <p:nvSpPr>
          <p:cNvPr id="28" name="Freeform 27">
            <a:extLst>
              <a:ext uri="{FF2B5EF4-FFF2-40B4-BE49-F238E27FC236}">
                <a16:creationId xmlns:a16="http://schemas.microsoft.com/office/drawing/2014/main" id="{07A1FDF5-9484-A946-89BC-F9CF68E9FC14}"/>
              </a:ext>
            </a:extLst>
          </p:cNvPr>
          <p:cNvSpPr/>
          <p:nvPr/>
        </p:nvSpPr>
        <p:spPr>
          <a:xfrm rot="5400000">
            <a:off x="2413277" y="614514"/>
            <a:ext cx="969027" cy="2391814"/>
          </a:xfrm>
          <a:custGeom>
            <a:avLst/>
            <a:gdLst>
              <a:gd name="connsiteX0" fmla="*/ 0 w 969401"/>
              <a:gd name="connsiteY0" fmla="*/ 1739850 h 1877356"/>
              <a:gd name="connsiteX1" fmla="*/ 0 w 969401"/>
              <a:gd name="connsiteY1" fmla="*/ 137506 h 1877356"/>
              <a:gd name="connsiteX2" fmla="*/ 137506 w 969401"/>
              <a:gd name="connsiteY2" fmla="*/ 0 h 1877356"/>
              <a:gd name="connsiteX3" fmla="*/ 687516 w 969401"/>
              <a:gd name="connsiteY3" fmla="*/ 0 h 1877356"/>
              <a:gd name="connsiteX4" fmla="*/ 825022 w 969401"/>
              <a:gd name="connsiteY4" fmla="*/ 137506 h 1877356"/>
              <a:gd name="connsiteX5" fmla="*/ 825022 w 969401"/>
              <a:gd name="connsiteY5" fmla="*/ 1657350 h 1877356"/>
              <a:gd name="connsiteX6" fmla="*/ 969401 w 969401"/>
              <a:gd name="connsiteY6" fmla="*/ 1769872 h 1877356"/>
              <a:gd name="connsiteX7" fmla="*/ 818961 w 969401"/>
              <a:gd name="connsiteY7" fmla="*/ 1769872 h 1877356"/>
              <a:gd name="connsiteX8" fmla="*/ 814216 w 969401"/>
              <a:gd name="connsiteY8" fmla="*/ 1793373 h 1877356"/>
              <a:gd name="connsiteX9" fmla="*/ 687516 w 969401"/>
              <a:gd name="connsiteY9" fmla="*/ 1877356 h 1877356"/>
              <a:gd name="connsiteX10" fmla="*/ 137506 w 969401"/>
              <a:gd name="connsiteY10" fmla="*/ 1877356 h 1877356"/>
              <a:gd name="connsiteX11" fmla="*/ 0 w 969401"/>
              <a:gd name="connsiteY11" fmla="*/ 1739850 h 187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401" h="1877356">
                <a:moveTo>
                  <a:pt x="0" y="1739850"/>
                </a:moveTo>
                <a:lnTo>
                  <a:pt x="0" y="137506"/>
                </a:lnTo>
                <a:cubicBezTo>
                  <a:pt x="0" y="61564"/>
                  <a:pt x="61564" y="0"/>
                  <a:pt x="137506" y="0"/>
                </a:cubicBezTo>
                <a:lnTo>
                  <a:pt x="687516" y="0"/>
                </a:lnTo>
                <a:cubicBezTo>
                  <a:pt x="763458" y="0"/>
                  <a:pt x="825022" y="61564"/>
                  <a:pt x="825022" y="137506"/>
                </a:cubicBezTo>
                <a:lnTo>
                  <a:pt x="825022" y="1657350"/>
                </a:lnTo>
                <a:lnTo>
                  <a:pt x="969401" y="1769872"/>
                </a:lnTo>
                <a:lnTo>
                  <a:pt x="818961" y="1769872"/>
                </a:lnTo>
                <a:lnTo>
                  <a:pt x="814216" y="1793373"/>
                </a:lnTo>
                <a:cubicBezTo>
                  <a:pt x="793342" y="1842726"/>
                  <a:pt x="744473" y="1877356"/>
                  <a:pt x="687516" y="1877356"/>
                </a:cubicBezTo>
                <a:lnTo>
                  <a:pt x="137506" y="1877356"/>
                </a:lnTo>
                <a:cubicBezTo>
                  <a:pt x="61564" y="1877356"/>
                  <a:pt x="0" y="1815792"/>
                  <a:pt x="0" y="17398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pPr algn="ctr"/>
            <a:r>
              <a:rPr lang="en-US" sz="1400" dirty="0">
                <a:solidFill>
                  <a:schemeClr val="tx1"/>
                </a:solidFill>
              </a:rPr>
              <a:t>What is the average points per game of Lebron in the last NBA season?</a:t>
            </a:r>
          </a:p>
          <a:p>
            <a:pPr algn="ctr"/>
            <a:endParaRPr lang="en-US" sz="1400" dirty="0">
              <a:solidFill>
                <a:schemeClr val="tx1"/>
              </a:solidFill>
            </a:endParaRPr>
          </a:p>
        </p:txBody>
      </p:sp>
      <p:sp>
        <p:nvSpPr>
          <p:cNvPr id="30" name="Freeform 29">
            <a:extLst>
              <a:ext uri="{FF2B5EF4-FFF2-40B4-BE49-F238E27FC236}">
                <a16:creationId xmlns:a16="http://schemas.microsoft.com/office/drawing/2014/main" id="{54566169-C9ED-A449-B12C-10493F548543}"/>
              </a:ext>
            </a:extLst>
          </p:cNvPr>
          <p:cNvSpPr/>
          <p:nvPr/>
        </p:nvSpPr>
        <p:spPr>
          <a:xfrm>
            <a:off x="4489704" y="1325902"/>
            <a:ext cx="2782949" cy="969029"/>
          </a:xfrm>
          <a:custGeom>
            <a:avLst/>
            <a:gdLst>
              <a:gd name="connsiteX0" fmla="*/ 155236 w 1732547"/>
              <a:gd name="connsiteY0" fmla="*/ 0 h 1079300"/>
              <a:gd name="connsiteX1" fmla="*/ 1577311 w 1732547"/>
              <a:gd name="connsiteY1" fmla="*/ 0 h 1079300"/>
              <a:gd name="connsiteX2" fmla="*/ 1732547 w 1732547"/>
              <a:gd name="connsiteY2" fmla="*/ 155236 h 1079300"/>
              <a:gd name="connsiteX3" fmla="*/ 1732547 w 1732547"/>
              <a:gd name="connsiteY3" fmla="*/ 776162 h 1079300"/>
              <a:gd name="connsiteX4" fmla="*/ 1577311 w 1732547"/>
              <a:gd name="connsiteY4" fmla="*/ 931398 h 1079300"/>
              <a:gd name="connsiteX5" fmla="*/ 1560979 w 1732547"/>
              <a:gd name="connsiteY5" fmla="*/ 931398 h 1079300"/>
              <a:gd name="connsiteX6" fmla="*/ 1560979 w 1732547"/>
              <a:gd name="connsiteY6" fmla="*/ 1079300 h 1079300"/>
              <a:gd name="connsiteX7" fmla="*/ 1458029 w 1732547"/>
              <a:gd name="connsiteY7" fmla="*/ 931398 h 1079300"/>
              <a:gd name="connsiteX8" fmla="*/ 155236 w 1732547"/>
              <a:gd name="connsiteY8" fmla="*/ 931398 h 1079300"/>
              <a:gd name="connsiteX9" fmla="*/ 0 w 1732547"/>
              <a:gd name="connsiteY9" fmla="*/ 776162 h 1079300"/>
              <a:gd name="connsiteX10" fmla="*/ 0 w 1732547"/>
              <a:gd name="connsiteY10" fmla="*/ 155236 h 1079300"/>
              <a:gd name="connsiteX11" fmla="*/ 155236 w 1732547"/>
              <a:gd name="connsiteY11" fmla="*/ 0 h 107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47" h="1079300">
                <a:moveTo>
                  <a:pt x="155236" y="0"/>
                </a:moveTo>
                <a:lnTo>
                  <a:pt x="1577311" y="0"/>
                </a:lnTo>
                <a:cubicBezTo>
                  <a:pt x="1663045" y="0"/>
                  <a:pt x="1732547" y="69502"/>
                  <a:pt x="1732547" y="155236"/>
                </a:cubicBezTo>
                <a:lnTo>
                  <a:pt x="1732547" y="776162"/>
                </a:lnTo>
                <a:cubicBezTo>
                  <a:pt x="1732547" y="861896"/>
                  <a:pt x="1663045" y="931398"/>
                  <a:pt x="1577311" y="931398"/>
                </a:cubicBezTo>
                <a:lnTo>
                  <a:pt x="1560979" y="931398"/>
                </a:lnTo>
                <a:lnTo>
                  <a:pt x="1560979" y="1079300"/>
                </a:lnTo>
                <a:lnTo>
                  <a:pt x="1458029" y="931398"/>
                </a:lnTo>
                <a:lnTo>
                  <a:pt x="155236" y="931398"/>
                </a:lnTo>
                <a:cubicBezTo>
                  <a:pt x="69502" y="931398"/>
                  <a:pt x="0" y="861896"/>
                  <a:pt x="0" y="776162"/>
                </a:cubicBezTo>
                <a:lnTo>
                  <a:pt x="0" y="155236"/>
                </a:lnTo>
                <a:cubicBezTo>
                  <a:pt x="0" y="69502"/>
                  <a:pt x="69502" y="0"/>
                  <a:pt x="155236"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solidFill>
                  <a:schemeClr val="tx1"/>
                </a:solidFill>
              </a:rPr>
              <a:t>Lebron James obtained an average of 25.3 points in L.A. Lakers during 2019-20 season.</a:t>
            </a:r>
          </a:p>
          <a:p>
            <a:pPr algn="ctr"/>
            <a:endParaRPr lang="en-US" sz="1400" dirty="0">
              <a:solidFill>
                <a:schemeClr val="tx1"/>
              </a:solidFill>
            </a:endParaRPr>
          </a:p>
        </p:txBody>
      </p:sp>
    </p:spTree>
    <p:extLst>
      <p:ext uri="{BB962C8B-B14F-4D97-AF65-F5344CB8AC3E}">
        <p14:creationId xmlns:p14="http://schemas.microsoft.com/office/powerpoint/2010/main" val="34830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blinds(horizontal)">
                                      <p:cBhvr>
                                        <p:cTn id="10" dur="500"/>
                                        <p:tgtEl>
                                          <p:spTgt spid="37"/>
                                        </p:tgtEl>
                                      </p:cBhvr>
                                    </p:animEffect>
                                  </p:childTnLst>
                                </p:cTn>
                              </p:par>
                              <p:par>
                                <p:cTn id="11" presetID="3" presetClass="entr" presetSubtype="1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linds(horizontal)">
                                      <p:cBhvr>
                                        <p:cTn id="13" dur="500"/>
                                        <p:tgtEl>
                                          <p:spTgt spid="38"/>
                                        </p:tgtEl>
                                      </p:cBhvr>
                                    </p:animEffect>
                                  </p:childTnLst>
                                </p:cTn>
                              </p:par>
                              <p:par>
                                <p:cTn id="14" presetID="3" presetClass="entr" presetSubtype="1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blinds(horizontal)">
                                      <p:cBhvr>
                                        <p:cTn id="16" dur="500"/>
                                        <p:tgtEl>
                                          <p:spTgt spid="39"/>
                                        </p:tgtEl>
                                      </p:cBhvr>
                                    </p:animEffect>
                                  </p:childTnLst>
                                </p:cTn>
                              </p:par>
                              <p:par>
                                <p:cTn id="17" presetID="3" presetClass="entr" presetSubtype="1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linds(horizontal)">
                                      <p:cBhvr>
                                        <p:cTn id="19" dur="500"/>
                                        <p:tgtEl>
                                          <p:spTgt spid="40"/>
                                        </p:tgtEl>
                                      </p:cBhvr>
                                    </p:animEffect>
                                  </p:childTnLst>
                                </p:cTn>
                              </p:par>
                              <p:par>
                                <p:cTn id="20" presetID="3" presetClass="entr" presetSubtype="1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blinds(horizontal)">
                                      <p:cBhvr>
                                        <p:cTn id="22" dur="500"/>
                                        <p:tgtEl>
                                          <p:spTgt spid="42"/>
                                        </p:tgtEl>
                                      </p:cBhvr>
                                    </p:animEffect>
                                  </p:childTnLst>
                                </p:cTn>
                              </p:par>
                              <p:par>
                                <p:cTn id="23" presetID="3" presetClass="entr" presetSubtype="1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blinds(horizontal)">
                                      <p:cBhvr>
                                        <p:cTn id="25" dur="500"/>
                                        <p:tgtEl>
                                          <p:spTgt spid="4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blinds(horizontal)">
                                      <p:cBhvr>
                                        <p:cTn id="28" dur="5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blinds(horizontal)">
                                      <p:cBhvr>
                                        <p:cTn id="33" dur="500"/>
                                        <p:tgtEl>
                                          <p:spTgt spid="24"/>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linds(horizontal)">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blinds(horizontal)">
                                      <p:cBhvr>
                                        <p:cTn id="44" dur="500"/>
                                        <p:tgtEl>
                                          <p:spTgt spid="41"/>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blinds(horizontal)">
                                      <p:cBhvr>
                                        <p:cTn id="47" dur="500"/>
                                        <p:tgtEl>
                                          <p:spTgt spid="47"/>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blinds(horizontal)">
                                      <p:cBhvr>
                                        <p:cTn id="5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26" grpId="0"/>
      <p:bldP spid="37" grpId="0" animBg="1"/>
      <p:bldP spid="44" grpId="0" animBg="1"/>
      <p:bldP spid="3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D0B9-8280-964C-80E6-3ED2D0C9CECF}"/>
              </a:ext>
            </a:extLst>
          </p:cNvPr>
          <p:cNvSpPr>
            <a:spLocks noGrp="1"/>
          </p:cNvSpPr>
          <p:nvPr>
            <p:ph type="title"/>
          </p:nvPr>
        </p:nvSpPr>
        <p:spPr/>
        <p:txBody>
          <a:bodyPr/>
          <a:lstStyle/>
          <a:p>
            <a:r>
              <a:rPr lang="en-US" dirty="0"/>
              <a:t>Knowledge-grounded Generation Datasets</a:t>
            </a:r>
          </a:p>
        </p:txBody>
      </p:sp>
      <p:sp>
        <p:nvSpPr>
          <p:cNvPr id="4" name="Slide Number Placeholder 3">
            <a:extLst>
              <a:ext uri="{FF2B5EF4-FFF2-40B4-BE49-F238E27FC236}">
                <a16:creationId xmlns:a16="http://schemas.microsoft.com/office/drawing/2014/main" id="{4C281129-50E6-0048-A3C0-9741CA2DCFB2}"/>
              </a:ext>
            </a:extLst>
          </p:cNvPr>
          <p:cNvSpPr>
            <a:spLocks noGrp="1"/>
          </p:cNvSpPr>
          <p:nvPr>
            <p:ph type="sldNum" sz="quarter" idx="12"/>
          </p:nvPr>
        </p:nvSpPr>
        <p:spPr/>
        <p:txBody>
          <a:bodyPr/>
          <a:lstStyle/>
          <a:p>
            <a:fld id="{4FAB73BC-B049-4115-A692-8D63A059BFB8}" type="slidenum">
              <a:rPr lang="en-US" smtClean="0"/>
              <a:t>38</a:t>
            </a:fld>
            <a:endParaRPr lang="en-US"/>
          </a:p>
        </p:txBody>
      </p:sp>
      <p:sp>
        <p:nvSpPr>
          <p:cNvPr id="13" name="Rectangle 12">
            <a:extLst>
              <a:ext uri="{FF2B5EF4-FFF2-40B4-BE49-F238E27FC236}">
                <a16:creationId xmlns:a16="http://schemas.microsoft.com/office/drawing/2014/main" id="{FC158E59-3678-544B-9492-A27FD4AADB4A}"/>
              </a:ext>
            </a:extLst>
          </p:cNvPr>
          <p:cNvSpPr/>
          <p:nvPr/>
        </p:nvSpPr>
        <p:spPr>
          <a:xfrm>
            <a:off x="5557620" y="3729650"/>
            <a:ext cx="1903085" cy="830997"/>
          </a:xfrm>
          <a:prstGeom prst="rect">
            <a:avLst/>
          </a:prstGeom>
        </p:spPr>
        <p:txBody>
          <a:bodyPr wrap="none">
            <a:spAutoFit/>
          </a:bodyPr>
          <a:lstStyle/>
          <a:p>
            <a:r>
              <a:rPr lang="en-US" sz="1600" dirty="0" err="1"/>
              <a:t>Gardent</a:t>
            </a:r>
            <a:r>
              <a:rPr lang="en-US" sz="1600" dirty="0"/>
              <a:t> et al. 2017</a:t>
            </a:r>
          </a:p>
          <a:p>
            <a:r>
              <a:rPr lang="en-US" sz="1600" dirty="0"/>
              <a:t>Chen et al. 2020</a:t>
            </a:r>
          </a:p>
          <a:p>
            <a:r>
              <a:rPr lang="en-US" sz="1600" dirty="0" err="1"/>
              <a:t>Radev</a:t>
            </a:r>
            <a:r>
              <a:rPr lang="en-US" sz="1600" dirty="0"/>
              <a:t> et al. 2020</a:t>
            </a:r>
          </a:p>
        </p:txBody>
      </p:sp>
      <p:sp>
        <p:nvSpPr>
          <p:cNvPr id="18" name="Rectangle 17">
            <a:extLst>
              <a:ext uri="{FF2B5EF4-FFF2-40B4-BE49-F238E27FC236}">
                <a16:creationId xmlns:a16="http://schemas.microsoft.com/office/drawing/2014/main" id="{DE55FA5D-9570-934A-B38B-2C9DC120B92B}"/>
              </a:ext>
            </a:extLst>
          </p:cNvPr>
          <p:cNvSpPr/>
          <p:nvPr/>
        </p:nvSpPr>
        <p:spPr>
          <a:xfrm>
            <a:off x="5557620" y="4860386"/>
            <a:ext cx="1811714" cy="1077218"/>
          </a:xfrm>
          <a:prstGeom prst="rect">
            <a:avLst/>
          </a:prstGeom>
        </p:spPr>
        <p:txBody>
          <a:bodyPr wrap="none">
            <a:spAutoFit/>
          </a:bodyPr>
          <a:lstStyle/>
          <a:p>
            <a:r>
              <a:rPr lang="en-US" sz="1600" dirty="0"/>
              <a:t>Wen et al. 2013</a:t>
            </a:r>
          </a:p>
          <a:p>
            <a:r>
              <a:rPr lang="en-US" sz="1600" dirty="0"/>
              <a:t>Remi et al. 2016</a:t>
            </a:r>
          </a:p>
          <a:p>
            <a:r>
              <a:rPr lang="en-US" sz="1600" dirty="0"/>
              <a:t>Chen et al. 2020</a:t>
            </a:r>
          </a:p>
          <a:p>
            <a:r>
              <a:rPr lang="en-US" sz="1600" dirty="0"/>
              <a:t>Parikh et al. 2020</a:t>
            </a:r>
          </a:p>
        </p:txBody>
      </p:sp>
      <p:sp>
        <p:nvSpPr>
          <p:cNvPr id="20" name="Rectangle 19">
            <a:extLst>
              <a:ext uri="{FF2B5EF4-FFF2-40B4-BE49-F238E27FC236}">
                <a16:creationId xmlns:a16="http://schemas.microsoft.com/office/drawing/2014/main" id="{C82984CB-1D44-4348-9F62-6FAB936BD9BB}"/>
              </a:ext>
            </a:extLst>
          </p:cNvPr>
          <p:cNvSpPr/>
          <p:nvPr/>
        </p:nvSpPr>
        <p:spPr>
          <a:xfrm>
            <a:off x="5557620" y="2740697"/>
            <a:ext cx="1745991" cy="584775"/>
          </a:xfrm>
          <a:prstGeom prst="rect">
            <a:avLst/>
          </a:prstGeom>
        </p:spPr>
        <p:txBody>
          <a:bodyPr wrap="none">
            <a:spAutoFit/>
          </a:bodyPr>
          <a:lstStyle/>
          <a:p>
            <a:r>
              <a:rPr lang="en-US" sz="1600" dirty="0"/>
              <a:t>Liang et al. 2013</a:t>
            </a:r>
          </a:p>
          <a:p>
            <a:r>
              <a:rPr lang="en-US" sz="1600" dirty="0" err="1"/>
              <a:t>Dušek</a:t>
            </a:r>
            <a:r>
              <a:rPr lang="en-US" sz="1600" dirty="0"/>
              <a:t> et al. 2018</a:t>
            </a:r>
          </a:p>
        </p:txBody>
      </p:sp>
      <p:sp>
        <p:nvSpPr>
          <p:cNvPr id="21" name="Rectangle 20">
            <a:extLst>
              <a:ext uri="{FF2B5EF4-FFF2-40B4-BE49-F238E27FC236}">
                <a16:creationId xmlns:a16="http://schemas.microsoft.com/office/drawing/2014/main" id="{E4196482-7E56-FD42-9D5B-E6134C27AB48}"/>
              </a:ext>
            </a:extLst>
          </p:cNvPr>
          <p:cNvSpPr/>
          <p:nvPr/>
        </p:nvSpPr>
        <p:spPr>
          <a:xfrm>
            <a:off x="5557620" y="1515112"/>
            <a:ext cx="2109873" cy="584775"/>
          </a:xfrm>
          <a:prstGeom prst="rect">
            <a:avLst/>
          </a:prstGeom>
        </p:spPr>
        <p:txBody>
          <a:bodyPr wrap="none">
            <a:spAutoFit/>
          </a:bodyPr>
          <a:lstStyle/>
          <a:p>
            <a:r>
              <a:rPr lang="en-US" sz="1600" dirty="0"/>
              <a:t>Murakami et al. 2017</a:t>
            </a:r>
          </a:p>
          <a:p>
            <a:r>
              <a:rPr lang="en-US" sz="1600" dirty="0" err="1"/>
              <a:t>Aok</a:t>
            </a:r>
            <a:r>
              <a:rPr lang="en-US" sz="1600" dirty="0"/>
              <a:t> et al. 2019</a:t>
            </a:r>
          </a:p>
        </p:txBody>
      </p:sp>
      <p:grpSp>
        <p:nvGrpSpPr>
          <p:cNvPr id="6" name="Group 5">
            <a:extLst>
              <a:ext uri="{FF2B5EF4-FFF2-40B4-BE49-F238E27FC236}">
                <a16:creationId xmlns:a16="http://schemas.microsoft.com/office/drawing/2014/main" id="{707DB967-D060-C441-81D2-D79E0FFC0AC5}"/>
              </a:ext>
            </a:extLst>
          </p:cNvPr>
          <p:cNvGrpSpPr/>
          <p:nvPr/>
        </p:nvGrpSpPr>
        <p:grpSpPr>
          <a:xfrm>
            <a:off x="890016" y="1038454"/>
            <a:ext cx="1621536" cy="5022261"/>
            <a:chOff x="890016" y="1038454"/>
            <a:chExt cx="1621536" cy="5022261"/>
          </a:xfrm>
        </p:grpSpPr>
        <p:sp>
          <p:nvSpPr>
            <p:cNvPr id="31" name="TextBox 30">
              <a:extLst>
                <a:ext uri="{FF2B5EF4-FFF2-40B4-BE49-F238E27FC236}">
                  <a16:creationId xmlns:a16="http://schemas.microsoft.com/office/drawing/2014/main" id="{F63CD682-5711-854C-8447-49B3BEB56216}"/>
                </a:ext>
              </a:extLst>
            </p:cNvPr>
            <p:cNvSpPr txBox="1"/>
            <p:nvPr/>
          </p:nvSpPr>
          <p:spPr>
            <a:xfrm>
              <a:off x="890016" y="1038454"/>
              <a:ext cx="1621536" cy="369332"/>
            </a:xfrm>
            <a:prstGeom prst="rect">
              <a:avLst/>
            </a:prstGeom>
            <a:solidFill>
              <a:schemeClr val="accent5">
                <a:lumMod val="20000"/>
                <a:lumOff val="80000"/>
              </a:schemeClr>
            </a:solidFill>
          </p:spPr>
          <p:txBody>
            <a:bodyPr wrap="square" rtlCol="0">
              <a:spAutoFit/>
            </a:bodyPr>
            <a:lstStyle/>
            <a:p>
              <a:pPr algn="ctr"/>
              <a:r>
                <a:rPr lang="en-US" dirty="0"/>
                <a:t>Knowledge</a:t>
              </a:r>
            </a:p>
          </p:txBody>
        </p:sp>
        <p:pic>
          <p:nvPicPr>
            <p:cNvPr id="8" name="Picture 7" descr="A picture containing icon&#10;&#10;Description automatically generated">
              <a:extLst>
                <a:ext uri="{FF2B5EF4-FFF2-40B4-BE49-F238E27FC236}">
                  <a16:creationId xmlns:a16="http://schemas.microsoft.com/office/drawing/2014/main" id="{EBE37C8A-5058-0449-A041-9FBEBB98E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871" y="2673380"/>
              <a:ext cx="780966" cy="780966"/>
            </a:xfrm>
            <a:prstGeom prst="rect">
              <a:avLst/>
            </a:prstGeom>
          </p:spPr>
        </p:pic>
        <p:pic>
          <p:nvPicPr>
            <p:cNvPr id="29" name="Picture 28" descr="Icon&#10;&#10;Description automatically generated">
              <a:extLst>
                <a:ext uri="{FF2B5EF4-FFF2-40B4-BE49-F238E27FC236}">
                  <a16:creationId xmlns:a16="http://schemas.microsoft.com/office/drawing/2014/main" id="{D3C42E5A-CADD-A34F-B4F7-615706121B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344" y="1515112"/>
              <a:ext cx="772493" cy="772493"/>
            </a:xfrm>
            <a:prstGeom prst="rect">
              <a:avLst/>
            </a:prstGeom>
          </p:spPr>
        </p:pic>
        <p:grpSp>
          <p:nvGrpSpPr>
            <p:cNvPr id="56" name="Group 55">
              <a:extLst>
                <a:ext uri="{FF2B5EF4-FFF2-40B4-BE49-F238E27FC236}">
                  <a16:creationId xmlns:a16="http://schemas.microsoft.com/office/drawing/2014/main" id="{489431BA-7438-194D-BF53-33616761B1A1}"/>
                </a:ext>
              </a:extLst>
            </p:cNvPr>
            <p:cNvGrpSpPr/>
            <p:nvPr/>
          </p:nvGrpSpPr>
          <p:grpSpPr>
            <a:xfrm>
              <a:off x="1303715" y="3885297"/>
              <a:ext cx="676000" cy="617359"/>
              <a:chOff x="659979" y="3751936"/>
              <a:chExt cx="676000" cy="617359"/>
            </a:xfrm>
          </p:grpSpPr>
          <p:sp>
            <p:nvSpPr>
              <p:cNvPr id="7" name="Oval 6">
                <a:extLst>
                  <a:ext uri="{FF2B5EF4-FFF2-40B4-BE49-F238E27FC236}">
                    <a16:creationId xmlns:a16="http://schemas.microsoft.com/office/drawing/2014/main" id="{1ABBEFDB-42B5-EA45-AB82-924B048C6B66}"/>
                  </a:ext>
                </a:extLst>
              </p:cNvPr>
              <p:cNvSpPr/>
              <p:nvPr/>
            </p:nvSpPr>
            <p:spPr>
              <a:xfrm>
                <a:off x="659979" y="3956210"/>
                <a:ext cx="167277" cy="203489"/>
              </a:xfrm>
              <a:prstGeom prst="ellipse">
                <a:avLst/>
              </a:prstGeom>
              <a:solidFill>
                <a:schemeClr val="accent2">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Oval 29">
                <a:extLst>
                  <a:ext uri="{FF2B5EF4-FFF2-40B4-BE49-F238E27FC236}">
                    <a16:creationId xmlns:a16="http://schemas.microsoft.com/office/drawing/2014/main" id="{70D76C48-8C0C-954E-B494-D03CCC7EB44C}"/>
                  </a:ext>
                </a:extLst>
              </p:cNvPr>
              <p:cNvSpPr/>
              <p:nvPr/>
            </p:nvSpPr>
            <p:spPr>
              <a:xfrm>
                <a:off x="1168702" y="3751936"/>
                <a:ext cx="167277" cy="203489"/>
              </a:xfrm>
              <a:prstGeom prst="ellipse">
                <a:avLst/>
              </a:prstGeom>
              <a:solidFill>
                <a:schemeClr val="accent5">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9" name="Straight Arrow Connector 18">
                <a:extLst>
                  <a:ext uri="{FF2B5EF4-FFF2-40B4-BE49-F238E27FC236}">
                    <a16:creationId xmlns:a16="http://schemas.microsoft.com/office/drawing/2014/main" id="{D4D40224-1B92-8B44-A69A-B6D1070BA9DD}"/>
                  </a:ext>
                </a:extLst>
              </p:cNvPr>
              <p:cNvCxnSpPr>
                <a:cxnSpLocks/>
                <a:stCxn id="7" idx="6"/>
                <a:endCxn id="30" idx="2"/>
              </p:cNvCxnSpPr>
              <p:nvPr/>
            </p:nvCxnSpPr>
            <p:spPr>
              <a:xfrm flipV="1">
                <a:off x="827256" y="3853681"/>
                <a:ext cx="341446" cy="204274"/>
              </a:xfrm>
              <a:prstGeom prst="straightConnector1">
                <a:avLst/>
              </a:prstGeom>
              <a:solidFill>
                <a:srgbClr val="5B8F81"/>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7B8C8A4-912F-1847-84FD-098D314CE189}"/>
                  </a:ext>
                </a:extLst>
              </p:cNvPr>
              <p:cNvCxnSpPr>
                <a:cxnSpLocks/>
                <a:stCxn id="7" idx="6"/>
                <a:endCxn id="54" idx="2"/>
              </p:cNvCxnSpPr>
              <p:nvPr/>
            </p:nvCxnSpPr>
            <p:spPr>
              <a:xfrm>
                <a:off x="827256" y="4057955"/>
                <a:ext cx="341446" cy="209596"/>
              </a:xfrm>
              <a:prstGeom prst="straightConnector1">
                <a:avLst/>
              </a:prstGeom>
              <a:solidFill>
                <a:srgbClr val="5B8F81"/>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663ED705-1745-184C-AADB-76B20896D6FA}"/>
                  </a:ext>
                </a:extLst>
              </p:cNvPr>
              <p:cNvSpPr/>
              <p:nvPr/>
            </p:nvSpPr>
            <p:spPr>
              <a:xfrm>
                <a:off x="1168702" y="4165806"/>
                <a:ext cx="167277" cy="203489"/>
              </a:xfrm>
              <a:prstGeom prst="ellipse">
                <a:avLst/>
              </a:prstGeom>
              <a:solidFill>
                <a:schemeClr val="accent5">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 name="TextBox 2">
              <a:extLst>
                <a:ext uri="{FF2B5EF4-FFF2-40B4-BE49-F238E27FC236}">
                  <a16:creationId xmlns:a16="http://schemas.microsoft.com/office/drawing/2014/main" id="{7DF1D46E-ACB5-B340-A709-A2B43D46BEE7}"/>
                </a:ext>
              </a:extLst>
            </p:cNvPr>
            <p:cNvSpPr txBox="1"/>
            <p:nvPr/>
          </p:nvSpPr>
          <p:spPr>
            <a:xfrm>
              <a:off x="1303715" y="2192654"/>
              <a:ext cx="715260" cy="369332"/>
            </a:xfrm>
            <a:prstGeom prst="rect">
              <a:avLst/>
            </a:prstGeom>
            <a:noFill/>
          </p:spPr>
          <p:txBody>
            <a:bodyPr wrap="none" rtlCol="0">
              <a:spAutoFit/>
            </a:bodyPr>
            <a:lstStyle/>
            <a:p>
              <a:r>
                <a:rPr lang="en-US" dirty="0"/>
                <a:t>chart</a:t>
              </a:r>
            </a:p>
          </p:txBody>
        </p:sp>
        <p:sp>
          <p:nvSpPr>
            <p:cNvPr id="33" name="TextBox 32">
              <a:extLst>
                <a:ext uri="{FF2B5EF4-FFF2-40B4-BE49-F238E27FC236}">
                  <a16:creationId xmlns:a16="http://schemas.microsoft.com/office/drawing/2014/main" id="{F0D30544-A0E2-B743-9574-EC4386FED90E}"/>
                </a:ext>
              </a:extLst>
            </p:cNvPr>
            <p:cNvSpPr txBox="1"/>
            <p:nvPr/>
          </p:nvSpPr>
          <p:spPr>
            <a:xfrm>
              <a:off x="1328520" y="3395469"/>
              <a:ext cx="595035" cy="369332"/>
            </a:xfrm>
            <a:prstGeom prst="rect">
              <a:avLst/>
            </a:prstGeom>
            <a:noFill/>
          </p:spPr>
          <p:txBody>
            <a:bodyPr wrap="none" rtlCol="0">
              <a:spAutoFit/>
            </a:bodyPr>
            <a:lstStyle/>
            <a:p>
              <a:r>
                <a:rPr lang="en-US" dirty="0"/>
                <a:t>pair</a:t>
              </a:r>
            </a:p>
          </p:txBody>
        </p:sp>
        <p:sp>
          <p:nvSpPr>
            <p:cNvPr id="34" name="TextBox 33">
              <a:extLst>
                <a:ext uri="{FF2B5EF4-FFF2-40B4-BE49-F238E27FC236}">
                  <a16:creationId xmlns:a16="http://schemas.microsoft.com/office/drawing/2014/main" id="{164B0B50-1AD1-3E4D-8D13-BC9FD63F58D4}"/>
                </a:ext>
              </a:extLst>
            </p:cNvPr>
            <p:cNvSpPr txBox="1"/>
            <p:nvPr/>
          </p:nvSpPr>
          <p:spPr>
            <a:xfrm>
              <a:off x="1244426" y="4557247"/>
              <a:ext cx="736099" cy="369332"/>
            </a:xfrm>
            <a:prstGeom prst="rect">
              <a:avLst/>
            </a:prstGeom>
            <a:noFill/>
          </p:spPr>
          <p:txBody>
            <a:bodyPr wrap="none" rtlCol="0">
              <a:spAutoFit/>
            </a:bodyPr>
            <a:lstStyle/>
            <a:p>
              <a:r>
                <a:rPr lang="en-US" dirty="0"/>
                <a:t>triple</a:t>
              </a:r>
            </a:p>
          </p:txBody>
        </p:sp>
        <p:sp>
          <p:nvSpPr>
            <p:cNvPr id="35" name="TextBox 34">
              <a:extLst>
                <a:ext uri="{FF2B5EF4-FFF2-40B4-BE49-F238E27FC236}">
                  <a16:creationId xmlns:a16="http://schemas.microsoft.com/office/drawing/2014/main" id="{8C9C8871-823A-1143-B4F6-4D650C8FF039}"/>
                </a:ext>
              </a:extLst>
            </p:cNvPr>
            <p:cNvSpPr txBox="1"/>
            <p:nvPr/>
          </p:nvSpPr>
          <p:spPr>
            <a:xfrm>
              <a:off x="1263246" y="5691383"/>
              <a:ext cx="689612" cy="369332"/>
            </a:xfrm>
            <a:prstGeom prst="rect">
              <a:avLst/>
            </a:prstGeom>
            <a:noFill/>
          </p:spPr>
          <p:txBody>
            <a:bodyPr wrap="none" rtlCol="0">
              <a:spAutoFit/>
            </a:bodyPr>
            <a:lstStyle/>
            <a:p>
              <a:r>
                <a:rPr lang="en-US" dirty="0"/>
                <a:t>table</a:t>
              </a:r>
            </a:p>
          </p:txBody>
        </p:sp>
        <p:pic>
          <p:nvPicPr>
            <p:cNvPr id="12" name="Picture 11" descr="Text&#10;&#10;Description automatically generated with low confidence">
              <a:extLst>
                <a:ext uri="{FF2B5EF4-FFF2-40B4-BE49-F238E27FC236}">
                  <a16:creationId xmlns:a16="http://schemas.microsoft.com/office/drawing/2014/main" id="{72E49F12-105C-554F-88D7-F48B2EFC6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9714" y="5017684"/>
              <a:ext cx="720001" cy="720001"/>
            </a:xfrm>
            <a:prstGeom prst="rect">
              <a:avLst/>
            </a:prstGeom>
          </p:spPr>
        </p:pic>
      </p:grpSp>
      <p:grpSp>
        <p:nvGrpSpPr>
          <p:cNvPr id="9" name="Group 8">
            <a:extLst>
              <a:ext uri="{FF2B5EF4-FFF2-40B4-BE49-F238E27FC236}">
                <a16:creationId xmlns:a16="http://schemas.microsoft.com/office/drawing/2014/main" id="{58983DD7-851D-C64E-81CC-30D0A3E2D88B}"/>
              </a:ext>
            </a:extLst>
          </p:cNvPr>
          <p:cNvGrpSpPr/>
          <p:nvPr/>
        </p:nvGrpSpPr>
        <p:grpSpPr>
          <a:xfrm>
            <a:off x="3243072" y="1036385"/>
            <a:ext cx="1425089" cy="5020736"/>
            <a:chOff x="3243072" y="1036385"/>
            <a:chExt cx="1425089" cy="5020736"/>
          </a:xfrm>
        </p:grpSpPr>
        <p:sp>
          <p:nvSpPr>
            <p:cNvPr id="38" name="TextBox 37">
              <a:extLst>
                <a:ext uri="{FF2B5EF4-FFF2-40B4-BE49-F238E27FC236}">
                  <a16:creationId xmlns:a16="http://schemas.microsoft.com/office/drawing/2014/main" id="{90C3167C-D8E6-9B49-921D-3397D43A4F1C}"/>
                </a:ext>
              </a:extLst>
            </p:cNvPr>
            <p:cNvSpPr txBox="1"/>
            <p:nvPr/>
          </p:nvSpPr>
          <p:spPr>
            <a:xfrm>
              <a:off x="3243072" y="1036385"/>
              <a:ext cx="1425089" cy="369332"/>
            </a:xfrm>
            <a:prstGeom prst="rect">
              <a:avLst/>
            </a:prstGeom>
            <a:solidFill>
              <a:schemeClr val="accent4">
                <a:lumMod val="20000"/>
                <a:lumOff val="80000"/>
              </a:schemeClr>
            </a:solidFill>
          </p:spPr>
          <p:txBody>
            <a:bodyPr wrap="square" rtlCol="0">
              <a:spAutoFit/>
            </a:bodyPr>
            <a:lstStyle/>
            <a:p>
              <a:pPr algn="ctr"/>
              <a:r>
                <a:rPr lang="en-US" dirty="0"/>
                <a:t>Text</a:t>
              </a:r>
            </a:p>
          </p:txBody>
        </p:sp>
        <p:pic>
          <p:nvPicPr>
            <p:cNvPr id="9218" name="Picture 2">
              <a:extLst>
                <a:ext uri="{FF2B5EF4-FFF2-40B4-BE49-F238E27FC236}">
                  <a16:creationId xmlns:a16="http://schemas.microsoft.com/office/drawing/2014/main" id="{41351085-4383-0C4E-8E35-85C0E2BA9B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7429" y="1485975"/>
              <a:ext cx="704604" cy="704604"/>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7C31395-79F3-F745-A91D-BD2B93D2C74B}"/>
                </a:ext>
              </a:extLst>
            </p:cNvPr>
            <p:cNvSpPr txBox="1"/>
            <p:nvPr/>
          </p:nvSpPr>
          <p:spPr>
            <a:xfrm>
              <a:off x="3528401" y="2197141"/>
              <a:ext cx="822661" cy="369332"/>
            </a:xfrm>
            <a:prstGeom prst="rect">
              <a:avLst/>
            </a:prstGeom>
            <a:noFill/>
          </p:spPr>
          <p:txBody>
            <a:bodyPr wrap="none" rtlCol="0">
              <a:spAutoFit/>
            </a:bodyPr>
            <a:lstStyle/>
            <a:p>
              <a:r>
                <a:rPr lang="en-US" dirty="0"/>
                <a:t>report</a:t>
              </a:r>
            </a:p>
          </p:txBody>
        </p:sp>
        <p:sp>
          <p:nvSpPr>
            <p:cNvPr id="42" name="TextBox 41">
              <a:extLst>
                <a:ext uri="{FF2B5EF4-FFF2-40B4-BE49-F238E27FC236}">
                  <a16:creationId xmlns:a16="http://schemas.microsoft.com/office/drawing/2014/main" id="{F9324882-04C3-4942-9B69-65C0A701BFE8}"/>
                </a:ext>
              </a:extLst>
            </p:cNvPr>
            <p:cNvSpPr txBox="1"/>
            <p:nvPr/>
          </p:nvSpPr>
          <p:spPr>
            <a:xfrm>
              <a:off x="3525459" y="3415989"/>
              <a:ext cx="809837" cy="369332"/>
            </a:xfrm>
            <a:prstGeom prst="rect">
              <a:avLst/>
            </a:prstGeom>
            <a:noFill/>
          </p:spPr>
          <p:txBody>
            <a:bodyPr wrap="none" rtlCol="0">
              <a:spAutoFit/>
            </a:bodyPr>
            <a:lstStyle/>
            <a:p>
              <a:r>
                <a:rPr lang="en-US" dirty="0"/>
                <a:t>dialog</a:t>
              </a:r>
            </a:p>
          </p:txBody>
        </p:sp>
        <p:pic>
          <p:nvPicPr>
            <p:cNvPr id="9222" name="Picture 6" descr="Chat Dialogue Icon - 6388 - Dryicons">
              <a:extLst>
                <a:ext uri="{FF2B5EF4-FFF2-40B4-BE49-F238E27FC236}">
                  <a16:creationId xmlns:a16="http://schemas.microsoft.com/office/drawing/2014/main" id="{74F10CE1-E6DB-3D48-A952-6E1F640016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3483" y="2663559"/>
              <a:ext cx="772493" cy="772493"/>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7E1B8410-50F2-1540-866C-B8FF7EBD74A1}"/>
                </a:ext>
              </a:extLst>
            </p:cNvPr>
            <p:cNvSpPr txBox="1"/>
            <p:nvPr/>
          </p:nvSpPr>
          <p:spPr>
            <a:xfrm>
              <a:off x="3332539" y="4557247"/>
              <a:ext cx="1335622" cy="369332"/>
            </a:xfrm>
            <a:prstGeom prst="rect">
              <a:avLst/>
            </a:prstGeom>
            <a:noFill/>
          </p:spPr>
          <p:txBody>
            <a:bodyPr wrap="none" rtlCol="0">
              <a:spAutoFit/>
            </a:bodyPr>
            <a:lstStyle/>
            <a:p>
              <a:r>
                <a:rPr lang="en-US" dirty="0"/>
                <a:t>description</a:t>
              </a:r>
            </a:p>
          </p:txBody>
        </p:sp>
        <p:pic>
          <p:nvPicPr>
            <p:cNvPr id="9226" name="Picture 10" descr="Medical Icon of Colored Outline style - Available in SVG, PNG, EPS, AI &amp;  Icon fonts">
              <a:extLst>
                <a:ext uri="{FF2B5EF4-FFF2-40B4-BE49-F238E27FC236}">
                  <a16:creationId xmlns:a16="http://schemas.microsoft.com/office/drawing/2014/main" id="{D3E155C7-CF72-CB42-87EF-DEA2874A63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7503" y="3761169"/>
              <a:ext cx="891823" cy="891823"/>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AD6E1C84-0347-5F46-855C-98EE2249DC5B}"/>
                </a:ext>
              </a:extLst>
            </p:cNvPr>
            <p:cNvSpPr txBox="1"/>
            <p:nvPr/>
          </p:nvSpPr>
          <p:spPr>
            <a:xfrm>
              <a:off x="3390678" y="5687789"/>
              <a:ext cx="1215397" cy="369332"/>
            </a:xfrm>
            <a:prstGeom prst="rect">
              <a:avLst/>
            </a:prstGeom>
            <a:noFill/>
          </p:spPr>
          <p:txBody>
            <a:bodyPr wrap="none" rtlCol="0">
              <a:spAutoFit/>
            </a:bodyPr>
            <a:lstStyle/>
            <a:p>
              <a:r>
                <a:rPr lang="en-US" dirty="0"/>
                <a:t>biography</a:t>
              </a:r>
            </a:p>
          </p:txBody>
        </p:sp>
        <p:pic>
          <p:nvPicPr>
            <p:cNvPr id="9242" name="Picture 26" descr="Biography - Free education icons">
              <a:extLst>
                <a:ext uri="{FF2B5EF4-FFF2-40B4-BE49-F238E27FC236}">
                  <a16:creationId xmlns:a16="http://schemas.microsoft.com/office/drawing/2014/main" id="{C783F397-ABBC-9C4F-8D88-F9C1A6153F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6124" y="4938234"/>
              <a:ext cx="821897" cy="821897"/>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ight Arrow 56">
            <a:extLst>
              <a:ext uri="{FF2B5EF4-FFF2-40B4-BE49-F238E27FC236}">
                <a16:creationId xmlns:a16="http://schemas.microsoft.com/office/drawing/2014/main" id="{96440258-6CD3-194A-9FDB-21AE7CD767AA}"/>
              </a:ext>
            </a:extLst>
          </p:cNvPr>
          <p:cNvSpPr/>
          <p:nvPr/>
        </p:nvSpPr>
        <p:spPr>
          <a:xfrm>
            <a:off x="2685765" y="3454346"/>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F7356B5-995B-E442-B23C-09699895AAD5}"/>
              </a:ext>
            </a:extLst>
          </p:cNvPr>
          <p:cNvSpPr txBox="1"/>
          <p:nvPr/>
        </p:nvSpPr>
        <p:spPr>
          <a:xfrm>
            <a:off x="5557619" y="1036385"/>
            <a:ext cx="2109873" cy="369332"/>
          </a:xfrm>
          <a:prstGeom prst="rect">
            <a:avLst/>
          </a:prstGeom>
          <a:solidFill>
            <a:schemeClr val="accent2">
              <a:lumMod val="20000"/>
              <a:lumOff val="80000"/>
            </a:schemeClr>
          </a:solidFill>
        </p:spPr>
        <p:txBody>
          <a:bodyPr wrap="square" rtlCol="0">
            <a:spAutoFit/>
          </a:bodyPr>
          <a:lstStyle/>
          <a:p>
            <a:pPr algn="ctr"/>
            <a:r>
              <a:rPr lang="en-US" dirty="0"/>
              <a:t>Datasets</a:t>
            </a:r>
          </a:p>
        </p:txBody>
      </p:sp>
    </p:spTree>
    <p:extLst>
      <p:ext uri="{BB962C8B-B14F-4D97-AF65-F5344CB8AC3E}">
        <p14:creationId xmlns:p14="http://schemas.microsoft.com/office/powerpoint/2010/main" val="209558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blinds(horizontal)">
                                      <p:cBhvr>
                                        <p:cTn id="12" dur="500"/>
                                        <p:tgtEl>
                                          <p:spTgt spid="57"/>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9B819126-57CF-CA49-B64A-15769B0F52FE}"/>
              </a:ext>
            </a:extLst>
          </p:cNvPr>
          <p:cNvSpPr txBox="1"/>
          <p:nvPr/>
        </p:nvSpPr>
        <p:spPr>
          <a:xfrm>
            <a:off x="3630870" y="5535293"/>
            <a:ext cx="651140" cy="307777"/>
          </a:xfrm>
          <a:prstGeom prst="rect">
            <a:avLst/>
          </a:prstGeom>
          <a:noFill/>
        </p:spPr>
        <p:txBody>
          <a:bodyPr wrap="none" rtlCol="0">
            <a:spAutoFit/>
          </a:bodyPr>
          <a:lstStyle/>
          <a:p>
            <a:r>
              <a:rPr lang="en-US" sz="1400" dirty="0">
                <a:solidFill>
                  <a:schemeClr val="bg1"/>
                </a:solidFill>
              </a:rPr>
              <a:t>Lebron</a:t>
            </a:r>
          </a:p>
        </p:txBody>
      </p:sp>
      <p:sp>
        <p:nvSpPr>
          <p:cNvPr id="2" name="Slide Number Placeholder 1">
            <a:extLst>
              <a:ext uri="{FF2B5EF4-FFF2-40B4-BE49-F238E27FC236}">
                <a16:creationId xmlns:a16="http://schemas.microsoft.com/office/drawing/2014/main" id="{89A42246-9B26-BF48-8812-1AC55EB614CD}"/>
              </a:ext>
            </a:extLst>
          </p:cNvPr>
          <p:cNvSpPr>
            <a:spLocks noGrp="1"/>
          </p:cNvSpPr>
          <p:nvPr>
            <p:ph type="sldNum" sz="quarter" idx="12"/>
          </p:nvPr>
        </p:nvSpPr>
        <p:spPr/>
        <p:txBody>
          <a:bodyPr/>
          <a:lstStyle/>
          <a:p>
            <a:fld id="{4FAB73BC-B049-4115-A692-8D63A059BFB8}" type="slidenum">
              <a:rPr lang="en-US" smtClean="0"/>
              <a:t>3</a:t>
            </a:fld>
            <a:endParaRPr lang="en-US"/>
          </a:p>
        </p:txBody>
      </p:sp>
      <p:sp>
        <p:nvSpPr>
          <p:cNvPr id="3" name="Title 2">
            <a:extLst>
              <a:ext uri="{FF2B5EF4-FFF2-40B4-BE49-F238E27FC236}">
                <a16:creationId xmlns:a16="http://schemas.microsoft.com/office/drawing/2014/main" id="{5620BDD1-EDBA-0F49-A14E-7EC97B40AEBE}"/>
              </a:ext>
            </a:extLst>
          </p:cNvPr>
          <p:cNvSpPr>
            <a:spLocks noGrp="1"/>
          </p:cNvSpPr>
          <p:nvPr>
            <p:ph type="title"/>
          </p:nvPr>
        </p:nvSpPr>
        <p:spPr/>
        <p:txBody>
          <a:bodyPr/>
          <a:lstStyle/>
          <a:p>
            <a:r>
              <a:rPr lang="en-US" dirty="0"/>
              <a:t>Knowledge-Grounded Generation</a:t>
            </a:r>
          </a:p>
        </p:txBody>
      </p:sp>
      <p:sp>
        <p:nvSpPr>
          <p:cNvPr id="11" name="TextBox 10">
            <a:extLst>
              <a:ext uri="{FF2B5EF4-FFF2-40B4-BE49-F238E27FC236}">
                <a16:creationId xmlns:a16="http://schemas.microsoft.com/office/drawing/2014/main" id="{6A279104-5576-C04D-85C9-DA36FA549C5A}"/>
              </a:ext>
            </a:extLst>
          </p:cNvPr>
          <p:cNvSpPr txBox="1"/>
          <p:nvPr/>
        </p:nvSpPr>
        <p:spPr>
          <a:xfrm>
            <a:off x="784705" y="5535294"/>
            <a:ext cx="651140" cy="307777"/>
          </a:xfrm>
          <a:prstGeom prst="rect">
            <a:avLst/>
          </a:prstGeom>
          <a:noFill/>
        </p:spPr>
        <p:txBody>
          <a:bodyPr wrap="none" rtlCol="0">
            <a:spAutoFit/>
          </a:bodyPr>
          <a:lstStyle/>
          <a:p>
            <a:r>
              <a:rPr lang="en-US" sz="1400" dirty="0">
                <a:solidFill>
                  <a:schemeClr val="bg1"/>
                </a:solidFill>
              </a:rPr>
              <a:t>Lebron</a:t>
            </a:r>
          </a:p>
        </p:txBody>
      </p:sp>
      <p:graphicFrame>
        <p:nvGraphicFramePr>
          <p:cNvPr id="13" name="Table 12">
            <a:extLst>
              <a:ext uri="{FF2B5EF4-FFF2-40B4-BE49-F238E27FC236}">
                <a16:creationId xmlns:a16="http://schemas.microsoft.com/office/drawing/2014/main" id="{5267415A-2F21-8945-AD46-792B031CA9A3}"/>
              </a:ext>
            </a:extLst>
          </p:cNvPr>
          <p:cNvGraphicFramePr>
            <a:graphicFrameLocks noGrp="1"/>
          </p:cNvGraphicFramePr>
          <p:nvPr>
            <p:extLst>
              <p:ext uri="{D42A27DB-BD31-4B8C-83A1-F6EECF244321}">
                <p14:modId xmlns:p14="http://schemas.microsoft.com/office/powerpoint/2010/main" val="1408006241"/>
              </p:ext>
            </p:extLst>
          </p:nvPr>
        </p:nvGraphicFramePr>
        <p:xfrm>
          <a:off x="784705" y="4187712"/>
          <a:ext cx="3497305" cy="1676400"/>
        </p:xfrm>
        <a:graphic>
          <a:graphicData uri="http://schemas.openxmlformats.org/drawingml/2006/table">
            <a:tbl>
              <a:tblPr/>
              <a:tblGrid>
                <a:gridCol w="1286738">
                  <a:extLst>
                    <a:ext uri="{9D8B030D-6E8A-4147-A177-3AD203B41FA5}">
                      <a16:colId xmlns:a16="http://schemas.microsoft.com/office/drawing/2014/main" val="679141934"/>
                    </a:ext>
                  </a:extLst>
                </a:gridCol>
                <a:gridCol w="1464767">
                  <a:extLst>
                    <a:ext uri="{9D8B030D-6E8A-4147-A177-3AD203B41FA5}">
                      <a16:colId xmlns:a16="http://schemas.microsoft.com/office/drawing/2014/main" val="2704958263"/>
                    </a:ext>
                  </a:extLst>
                </a:gridCol>
                <a:gridCol w="745800">
                  <a:extLst>
                    <a:ext uri="{9D8B030D-6E8A-4147-A177-3AD203B41FA5}">
                      <a16:colId xmlns:a16="http://schemas.microsoft.com/office/drawing/2014/main" val="4023703833"/>
                    </a:ext>
                  </a:extLst>
                </a:gridCol>
              </a:tblGrid>
              <a:tr h="217348">
                <a:tc>
                  <a:txBody>
                    <a:bodyPr/>
                    <a:lstStyle/>
                    <a:p>
                      <a:pPr algn="ctr"/>
                      <a:r>
                        <a:rPr lang="en-US" sz="1600" dirty="0">
                          <a:solidFill>
                            <a:schemeClr val="tx1"/>
                          </a:solidFill>
                          <a:effectLst/>
                        </a:rPr>
                        <a:t>Year</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600" dirty="0">
                          <a:solidFill>
                            <a:schemeClr val="tx1"/>
                          </a:solidFill>
                          <a:effectLst/>
                        </a:rPr>
                        <a:t>Team</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600" dirty="0">
                          <a:effectLst/>
                        </a:rPr>
                        <a:t>PPG</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99279472"/>
                  </a:ext>
                </a:extLst>
              </a:tr>
              <a:tr h="2429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lumMod val="85000"/>
                            </a:schemeClr>
                          </a:solidFill>
                          <a:effectLst/>
                        </a:rPr>
                        <a:t>2016-2017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bg1">
                              <a:lumMod val="85000"/>
                            </a:schemeClr>
                          </a:solidFill>
                          <a:effectLst/>
                        </a:rPr>
                        <a:t>Cleveland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chemeClr val="bg1">
                              <a:lumMod val="85000"/>
                            </a:schemeClr>
                          </a:solidFill>
                          <a:effectLst/>
                        </a:rPr>
                        <a:t>26.4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3831615"/>
                  </a:ext>
                </a:extLst>
              </a:tr>
              <a:tr h="242962">
                <a:tc>
                  <a:txBody>
                    <a:bodyPr/>
                    <a:lstStyle/>
                    <a:p>
                      <a:pPr algn="l"/>
                      <a:r>
                        <a:rPr lang="en-US" sz="1600" dirty="0">
                          <a:solidFill>
                            <a:schemeClr val="bg1">
                              <a:lumMod val="85000"/>
                            </a:schemeClr>
                          </a:solidFill>
                          <a:effectLst/>
                        </a:rPr>
                        <a:t>2017-2018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bg1">
                              <a:lumMod val="85000"/>
                            </a:schemeClr>
                          </a:solidFill>
                          <a:effectLst/>
                        </a:rPr>
                        <a:t>Cleveland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chemeClr val="bg1">
                              <a:lumMod val="85000"/>
                            </a:schemeClr>
                          </a:solidFill>
                          <a:effectLst/>
                        </a:rPr>
                        <a:t>27.5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8626529"/>
                  </a:ext>
                </a:extLst>
              </a:tr>
              <a:tr h="242962">
                <a:tc>
                  <a:txBody>
                    <a:bodyPr/>
                    <a:lstStyle/>
                    <a:p>
                      <a:pPr algn="l"/>
                      <a:r>
                        <a:rPr lang="en-US" sz="1600" u="none" strike="noStrike" dirty="0">
                          <a:solidFill>
                            <a:schemeClr val="bg1">
                              <a:lumMod val="85000"/>
                            </a:schemeClr>
                          </a:solidFill>
                          <a:effectLst/>
                        </a:rPr>
                        <a:t>2018–2019</a:t>
                      </a:r>
                      <a:endParaRPr lang="en-US" sz="1600" dirty="0">
                        <a:solidFill>
                          <a:schemeClr val="bg1">
                            <a:lumMod val="85000"/>
                          </a:schemeClr>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u="none" strike="noStrike" dirty="0">
                          <a:solidFill>
                            <a:schemeClr val="bg1">
                              <a:lumMod val="85000"/>
                            </a:schemeClr>
                          </a:solidFill>
                          <a:effectLst/>
                        </a:rPr>
                        <a:t>L.A. Lakers</a:t>
                      </a:r>
                      <a:endParaRPr lang="en-US" sz="1600" dirty="0">
                        <a:solidFill>
                          <a:schemeClr val="bg1">
                            <a:lumMod val="85000"/>
                          </a:schemeClr>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chemeClr val="bg1">
                              <a:lumMod val="85000"/>
                            </a:schemeClr>
                          </a:solidFill>
                          <a:effectLst/>
                        </a:rPr>
                        <a:t>27.4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4661597"/>
                  </a:ext>
                </a:extLst>
              </a:tr>
              <a:tr h="242962">
                <a:tc>
                  <a:txBody>
                    <a:bodyPr/>
                    <a:lstStyle/>
                    <a:p>
                      <a:pPr algn="l"/>
                      <a:r>
                        <a:rPr lang="en-US" sz="1600" u="none" strike="noStrike" dirty="0">
                          <a:solidFill>
                            <a:srgbClr val="7030A0"/>
                          </a:solidFill>
                          <a:effectLst/>
                        </a:rPr>
                        <a:t>2019–2020</a:t>
                      </a:r>
                      <a:endParaRPr lang="en-US" sz="1600" dirty="0">
                        <a:solidFill>
                          <a:srgbClr val="7030A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u="none" strike="noStrike" dirty="0">
                          <a:solidFill>
                            <a:schemeClr val="accent2"/>
                          </a:solidFill>
                          <a:effectLst/>
                        </a:rPr>
                        <a:t>L.A. Lakers</a:t>
                      </a:r>
                      <a:endParaRPr lang="en-US" sz="1600" dirty="0">
                        <a:solidFill>
                          <a:schemeClr val="accent2"/>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u="none" dirty="0">
                          <a:solidFill>
                            <a:schemeClr val="accent2"/>
                          </a:solidFill>
                          <a:effectLst/>
                        </a:rPr>
                        <a:t>25.3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5451638"/>
                  </a:ext>
                </a:extLst>
              </a:tr>
            </a:tbl>
          </a:graphicData>
        </a:graphic>
      </p:graphicFrame>
      <p:sp>
        <p:nvSpPr>
          <p:cNvPr id="17" name="Rectangle 16">
            <a:extLst>
              <a:ext uri="{FF2B5EF4-FFF2-40B4-BE49-F238E27FC236}">
                <a16:creationId xmlns:a16="http://schemas.microsoft.com/office/drawing/2014/main" id="{EF79D188-BF5B-C44B-BF66-844D677958B7}"/>
              </a:ext>
            </a:extLst>
          </p:cNvPr>
          <p:cNvSpPr/>
          <p:nvPr/>
        </p:nvSpPr>
        <p:spPr>
          <a:xfrm>
            <a:off x="1038396" y="3849157"/>
            <a:ext cx="2989921" cy="338554"/>
          </a:xfrm>
          <a:prstGeom prst="rect">
            <a:avLst/>
          </a:prstGeom>
        </p:spPr>
        <p:txBody>
          <a:bodyPr wrap="none">
            <a:spAutoFit/>
          </a:bodyPr>
          <a:lstStyle/>
          <a:p>
            <a:pPr fontAlgn="t"/>
            <a:r>
              <a:rPr lang="en-US" sz="1600" dirty="0"/>
              <a:t>Lebron James Career Statistics </a:t>
            </a:r>
          </a:p>
        </p:txBody>
      </p:sp>
      <p:cxnSp>
        <p:nvCxnSpPr>
          <p:cNvPr id="22" name="Elbow Connector 21">
            <a:extLst>
              <a:ext uri="{FF2B5EF4-FFF2-40B4-BE49-F238E27FC236}">
                <a16:creationId xmlns:a16="http://schemas.microsoft.com/office/drawing/2014/main" id="{38247525-7BBB-EF46-AD13-27B5F0540F82}"/>
              </a:ext>
            </a:extLst>
          </p:cNvPr>
          <p:cNvCxnSpPr>
            <a:cxnSpLocks/>
            <a:stCxn id="26" idx="3"/>
            <a:endCxn id="58" idx="1"/>
          </p:cNvCxnSpPr>
          <p:nvPr/>
        </p:nvCxnSpPr>
        <p:spPr>
          <a:xfrm flipV="1">
            <a:off x="4282010" y="3603649"/>
            <a:ext cx="833675" cy="208553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F455D13A-0A96-E743-9FA5-556FC490D13A}"/>
              </a:ext>
            </a:extLst>
          </p:cNvPr>
          <p:cNvCxnSpPr>
            <a:cxnSpLocks/>
            <a:stCxn id="46" idx="3"/>
            <a:endCxn id="58" idx="1"/>
          </p:cNvCxnSpPr>
          <p:nvPr/>
        </p:nvCxnSpPr>
        <p:spPr>
          <a:xfrm>
            <a:off x="4282010" y="2195018"/>
            <a:ext cx="833675" cy="140863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2CEE4D4-9298-6143-B6EA-4ADADC6CAB29}"/>
              </a:ext>
            </a:extLst>
          </p:cNvPr>
          <p:cNvSpPr txBox="1"/>
          <p:nvPr/>
        </p:nvSpPr>
        <p:spPr>
          <a:xfrm>
            <a:off x="4569051" y="4977750"/>
            <a:ext cx="651140" cy="307777"/>
          </a:xfrm>
          <a:prstGeom prst="rect">
            <a:avLst/>
          </a:prstGeom>
          <a:noFill/>
        </p:spPr>
        <p:txBody>
          <a:bodyPr wrap="none" rtlCol="0">
            <a:spAutoFit/>
          </a:bodyPr>
          <a:lstStyle/>
          <a:p>
            <a:r>
              <a:rPr lang="en-US" sz="1400" dirty="0">
                <a:solidFill>
                  <a:schemeClr val="bg1"/>
                </a:solidFill>
              </a:rPr>
              <a:t>Lebron</a:t>
            </a:r>
          </a:p>
        </p:txBody>
      </p:sp>
      <p:sp>
        <p:nvSpPr>
          <p:cNvPr id="46" name="Rectangle 45">
            <a:extLst>
              <a:ext uri="{FF2B5EF4-FFF2-40B4-BE49-F238E27FC236}">
                <a16:creationId xmlns:a16="http://schemas.microsoft.com/office/drawing/2014/main" id="{6E36E995-2F76-D749-9A75-27A01B7967EE}"/>
              </a:ext>
            </a:extLst>
          </p:cNvPr>
          <p:cNvSpPr/>
          <p:nvPr/>
        </p:nvSpPr>
        <p:spPr>
          <a:xfrm>
            <a:off x="784705" y="1181962"/>
            <a:ext cx="3497305" cy="202611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7C96925-D98F-1648-8F51-C45CD0D91EB9}"/>
              </a:ext>
            </a:extLst>
          </p:cNvPr>
          <p:cNvSpPr/>
          <p:nvPr/>
        </p:nvSpPr>
        <p:spPr>
          <a:xfrm>
            <a:off x="784705" y="1884634"/>
            <a:ext cx="3364421" cy="1323439"/>
          </a:xfrm>
          <a:prstGeom prst="rect">
            <a:avLst/>
          </a:prstGeom>
        </p:spPr>
        <p:txBody>
          <a:bodyPr wrap="square">
            <a:spAutoFit/>
          </a:bodyPr>
          <a:lstStyle/>
          <a:p>
            <a:r>
              <a:rPr lang="en-US" sz="1600" dirty="0"/>
              <a:t>LeBron </a:t>
            </a:r>
            <a:r>
              <a:rPr lang="en-US" sz="1600" dirty="0" err="1"/>
              <a:t>Raymone</a:t>
            </a:r>
            <a:r>
              <a:rPr lang="en-US" sz="1600" dirty="0"/>
              <a:t> James Sr</a:t>
            </a:r>
            <a:r>
              <a:rPr lang="en-US" sz="1600" b="1" dirty="0"/>
              <a:t>. </a:t>
            </a:r>
            <a:r>
              <a:rPr lang="en-US" sz="1600" dirty="0"/>
              <a:t>is an American professional basketball </a:t>
            </a:r>
          </a:p>
          <a:p>
            <a:r>
              <a:rPr lang="en-US" sz="1600" dirty="0"/>
              <a:t>player for the Los Angeles Lakers of the National Basketball Association (NBA).</a:t>
            </a:r>
            <a:endParaRPr lang="en-US" sz="1400" dirty="0"/>
          </a:p>
        </p:txBody>
      </p:sp>
      <p:pic>
        <p:nvPicPr>
          <p:cNvPr id="48" name="Picture 4" descr="LeBron James | LA Lakers | National Basketball Association | Yahoo! Sports">
            <a:extLst>
              <a:ext uri="{FF2B5EF4-FFF2-40B4-BE49-F238E27FC236}">
                <a16:creationId xmlns:a16="http://schemas.microsoft.com/office/drawing/2014/main" id="{9A72A8E7-1B6B-C34A-A4CE-9A242A660A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68" r="19332"/>
          <a:stretch/>
        </p:blipFill>
        <p:spPr bwMode="auto">
          <a:xfrm>
            <a:off x="952074" y="1279847"/>
            <a:ext cx="580860" cy="606011"/>
          </a:xfrm>
          <a:prstGeom prst="rect">
            <a:avLst/>
          </a:prstGeom>
          <a:solidFill>
            <a:schemeClr val="bg1"/>
          </a:solidFill>
        </p:spPr>
      </p:pic>
      <p:graphicFrame>
        <p:nvGraphicFramePr>
          <p:cNvPr id="49" name="Table 48">
            <a:extLst>
              <a:ext uri="{FF2B5EF4-FFF2-40B4-BE49-F238E27FC236}">
                <a16:creationId xmlns:a16="http://schemas.microsoft.com/office/drawing/2014/main" id="{44271038-017A-4743-B5F7-8469F56BDF92}"/>
              </a:ext>
            </a:extLst>
          </p:cNvPr>
          <p:cNvGraphicFramePr>
            <a:graphicFrameLocks noGrp="1"/>
          </p:cNvGraphicFramePr>
          <p:nvPr>
            <p:extLst>
              <p:ext uri="{D42A27DB-BD31-4B8C-83A1-F6EECF244321}">
                <p14:modId xmlns:p14="http://schemas.microsoft.com/office/powerpoint/2010/main" val="4126999034"/>
              </p:ext>
            </p:extLst>
          </p:nvPr>
        </p:nvGraphicFramePr>
        <p:xfrm>
          <a:off x="1613154" y="1292369"/>
          <a:ext cx="2518941" cy="670560"/>
        </p:xfrm>
        <a:graphic>
          <a:graphicData uri="http://schemas.openxmlformats.org/drawingml/2006/table">
            <a:tbl>
              <a:tblPr/>
              <a:tblGrid>
                <a:gridCol w="992650">
                  <a:extLst>
                    <a:ext uri="{9D8B030D-6E8A-4147-A177-3AD203B41FA5}">
                      <a16:colId xmlns:a16="http://schemas.microsoft.com/office/drawing/2014/main" val="2520589110"/>
                    </a:ext>
                  </a:extLst>
                </a:gridCol>
                <a:gridCol w="1526291">
                  <a:extLst>
                    <a:ext uri="{9D8B030D-6E8A-4147-A177-3AD203B41FA5}">
                      <a16:colId xmlns:a16="http://schemas.microsoft.com/office/drawing/2014/main" val="1300748427"/>
                    </a:ext>
                  </a:extLst>
                </a:gridCol>
              </a:tblGrid>
              <a:tr h="0">
                <a:tc>
                  <a:txBody>
                    <a:bodyPr/>
                    <a:lstStyle/>
                    <a:p>
                      <a:pPr algn="l" fontAlgn="t"/>
                      <a:r>
                        <a:rPr lang="en-US" sz="1600" dirty="0">
                          <a:solidFill>
                            <a:schemeClr val="tx1"/>
                          </a:solidFill>
                          <a:effectLst/>
                        </a:rPr>
                        <a:t>Position</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600" u="none" strike="noStrike" dirty="0">
                          <a:solidFill>
                            <a:schemeClr val="tx1"/>
                          </a:solidFill>
                          <a:effectLst/>
                        </a:rPr>
                        <a:t>Small forward</a:t>
                      </a:r>
                      <a:r>
                        <a:rPr lang="en-US" sz="1600" dirty="0">
                          <a:solidFill>
                            <a:schemeClr val="tx1"/>
                          </a:solidFill>
                          <a:effectLst/>
                        </a:rPr>
                        <a:t> </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7239019"/>
                  </a:ext>
                </a:extLst>
              </a:tr>
              <a:tr h="0">
                <a:tc>
                  <a:txBody>
                    <a:bodyPr/>
                    <a:lstStyle/>
                    <a:p>
                      <a:pPr algn="l" fontAlgn="t"/>
                      <a:r>
                        <a:rPr lang="en-US" sz="1600" dirty="0">
                          <a:solidFill>
                            <a:schemeClr val="tx1"/>
                          </a:solidFill>
                          <a:effectLst/>
                        </a:rPr>
                        <a:t>Born</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600" u="none" strike="noStrike" dirty="0">
                          <a:solidFill>
                            <a:schemeClr val="tx1"/>
                          </a:solidFill>
                          <a:effectLst/>
                        </a:rPr>
                        <a:t>1984, Ohio</a:t>
                      </a:r>
                      <a:endParaRPr lang="en-US" sz="1600" dirty="0">
                        <a:solidFill>
                          <a:schemeClr val="tx1"/>
                        </a:solidFill>
                        <a:effectLst/>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6963472"/>
                  </a:ext>
                </a:extLst>
              </a:tr>
            </a:tbl>
          </a:graphicData>
        </a:graphic>
      </p:graphicFrame>
      <p:pic>
        <p:nvPicPr>
          <p:cNvPr id="58" name="Picture 14" descr="Blue robot Designed by FishDesigns61025 | BrandCrowd">
            <a:extLst>
              <a:ext uri="{FF2B5EF4-FFF2-40B4-BE49-F238E27FC236}">
                <a16:creationId xmlns:a16="http://schemas.microsoft.com/office/drawing/2014/main" id="{7DC79DD1-6563-1549-94B7-2442B8E86B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585" t="9585" r="24260" b="28367"/>
          <a:stretch/>
        </p:blipFill>
        <p:spPr bwMode="auto">
          <a:xfrm>
            <a:off x="5115685" y="3118168"/>
            <a:ext cx="902842" cy="970961"/>
          </a:xfrm>
          <a:prstGeom prst="rect">
            <a:avLst/>
          </a:prstGeom>
          <a:noFill/>
          <a:extLst>
            <a:ext uri="{909E8E84-426E-40DD-AFC4-6F175D3DCCD1}">
              <a14:hiddenFill xmlns:a14="http://schemas.microsoft.com/office/drawing/2010/main">
                <a:solidFill>
                  <a:srgbClr val="FFFFFF"/>
                </a:solidFill>
              </a14:hiddenFill>
            </a:ext>
          </a:extLst>
        </p:spPr>
      </p:pic>
      <p:sp>
        <p:nvSpPr>
          <p:cNvPr id="59" name="Freeform 58">
            <a:extLst>
              <a:ext uri="{FF2B5EF4-FFF2-40B4-BE49-F238E27FC236}">
                <a16:creationId xmlns:a16="http://schemas.microsoft.com/office/drawing/2014/main" id="{B3F39C54-DC3F-B245-91A0-D6A66BDB87AB}"/>
              </a:ext>
            </a:extLst>
          </p:cNvPr>
          <p:cNvSpPr/>
          <p:nvPr/>
        </p:nvSpPr>
        <p:spPr>
          <a:xfrm rot="5400000">
            <a:off x="6711110" y="2080707"/>
            <a:ext cx="970960" cy="2536432"/>
          </a:xfrm>
          <a:custGeom>
            <a:avLst/>
            <a:gdLst>
              <a:gd name="connsiteX0" fmla="*/ 0 w 969401"/>
              <a:gd name="connsiteY0" fmla="*/ 1739850 h 1877356"/>
              <a:gd name="connsiteX1" fmla="*/ 0 w 969401"/>
              <a:gd name="connsiteY1" fmla="*/ 137506 h 1877356"/>
              <a:gd name="connsiteX2" fmla="*/ 137506 w 969401"/>
              <a:gd name="connsiteY2" fmla="*/ 0 h 1877356"/>
              <a:gd name="connsiteX3" fmla="*/ 687516 w 969401"/>
              <a:gd name="connsiteY3" fmla="*/ 0 h 1877356"/>
              <a:gd name="connsiteX4" fmla="*/ 825022 w 969401"/>
              <a:gd name="connsiteY4" fmla="*/ 137506 h 1877356"/>
              <a:gd name="connsiteX5" fmla="*/ 825022 w 969401"/>
              <a:gd name="connsiteY5" fmla="*/ 1657350 h 1877356"/>
              <a:gd name="connsiteX6" fmla="*/ 969401 w 969401"/>
              <a:gd name="connsiteY6" fmla="*/ 1769872 h 1877356"/>
              <a:gd name="connsiteX7" fmla="*/ 818961 w 969401"/>
              <a:gd name="connsiteY7" fmla="*/ 1769872 h 1877356"/>
              <a:gd name="connsiteX8" fmla="*/ 814216 w 969401"/>
              <a:gd name="connsiteY8" fmla="*/ 1793373 h 1877356"/>
              <a:gd name="connsiteX9" fmla="*/ 687516 w 969401"/>
              <a:gd name="connsiteY9" fmla="*/ 1877356 h 1877356"/>
              <a:gd name="connsiteX10" fmla="*/ 137506 w 969401"/>
              <a:gd name="connsiteY10" fmla="*/ 1877356 h 1877356"/>
              <a:gd name="connsiteX11" fmla="*/ 0 w 969401"/>
              <a:gd name="connsiteY11" fmla="*/ 1739850 h 187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401" h="1877356">
                <a:moveTo>
                  <a:pt x="0" y="1739850"/>
                </a:moveTo>
                <a:lnTo>
                  <a:pt x="0" y="137506"/>
                </a:lnTo>
                <a:cubicBezTo>
                  <a:pt x="0" y="61564"/>
                  <a:pt x="61564" y="0"/>
                  <a:pt x="137506" y="0"/>
                </a:cubicBezTo>
                <a:lnTo>
                  <a:pt x="687516" y="0"/>
                </a:lnTo>
                <a:cubicBezTo>
                  <a:pt x="763458" y="0"/>
                  <a:pt x="825022" y="61564"/>
                  <a:pt x="825022" y="137506"/>
                </a:cubicBezTo>
                <a:lnTo>
                  <a:pt x="825022" y="1657350"/>
                </a:lnTo>
                <a:lnTo>
                  <a:pt x="969401" y="1769872"/>
                </a:lnTo>
                <a:lnTo>
                  <a:pt x="818961" y="1769872"/>
                </a:lnTo>
                <a:lnTo>
                  <a:pt x="814216" y="1793373"/>
                </a:lnTo>
                <a:cubicBezTo>
                  <a:pt x="793342" y="1842726"/>
                  <a:pt x="744473" y="1877356"/>
                  <a:pt x="687516" y="1877356"/>
                </a:cubicBezTo>
                <a:lnTo>
                  <a:pt x="137506" y="1877356"/>
                </a:lnTo>
                <a:cubicBezTo>
                  <a:pt x="61564" y="1877356"/>
                  <a:pt x="0" y="1815792"/>
                  <a:pt x="0" y="17398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pPr algn="ctr"/>
            <a:r>
              <a:rPr lang="en-US" sz="1400" dirty="0">
                <a:solidFill>
                  <a:srgbClr val="7030A0"/>
                </a:solidFill>
              </a:rPr>
              <a:t>Lebron James </a:t>
            </a:r>
            <a:r>
              <a:rPr lang="en-US" sz="1400" dirty="0">
                <a:solidFill>
                  <a:schemeClr val="tx1"/>
                </a:solidFill>
              </a:rPr>
              <a:t>obtained an average of </a:t>
            </a:r>
            <a:r>
              <a:rPr lang="en-US" sz="1400" dirty="0">
                <a:solidFill>
                  <a:schemeClr val="accent2"/>
                </a:solidFill>
              </a:rPr>
              <a:t>25.3</a:t>
            </a:r>
            <a:r>
              <a:rPr lang="en-US" sz="1400" dirty="0">
                <a:solidFill>
                  <a:schemeClr val="tx1"/>
                </a:solidFill>
              </a:rPr>
              <a:t> points in L.A. Lakers during </a:t>
            </a:r>
            <a:r>
              <a:rPr lang="en-US" sz="1400" dirty="0">
                <a:solidFill>
                  <a:schemeClr val="accent2"/>
                </a:solidFill>
              </a:rPr>
              <a:t>2019-20 season</a:t>
            </a:r>
            <a:r>
              <a:rPr lang="en-US" sz="1400" dirty="0">
                <a:solidFill>
                  <a:schemeClr val="tx1"/>
                </a:solidFill>
              </a:rPr>
              <a:t>.</a:t>
            </a:r>
          </a:p>
          <a:p>
            <a:pPr algn="ctr"/>
            <a:endParaRPr lang="en-US" sz="1400" dirty="0">
              <a:solidFill>
                <a:schemeClr val="tx1"/>
              </a:solidFill>
            </a:endParaRPr>
          </a:p>
        </p:txBody>
      </p:sp>
    </p:spTree>
    <p:extLst>
      <p:ext uri="{BB962C8B-B14F-4D97-AF65-F5344CB8AC3E}">
        <p14:creationId xmlns:p14="http://schemas.microsoft.com/office/powerpoint/2010/main" val="116834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par>
                                <p:cTn id="8" presetID="3" presetClass="entr" presetSubtype="1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blinds(horizontal)">
                                      <p:cBhvr>
                                        <p:cTn id="1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104FA-8F05-3C42-9F9D-BC79D192BCD1}"/>
              </a:ext>
            </a:extLst>
          </p:cNvPr>
          <p:cNvSpPr>
            <a:spLocks noGrp="1"/>
          </p:cNvSpPr>
          <p:nvPr>
            <p:ph type="title"/>
          </p:nvPr>
        </p:nvSpPr>
        <p:spPr/>
        <p:txBody>
          <a:bodyPr/>
          <a:lstStyle/>
          <a:p>
            <a:r>
              <a:rPr lang="en-US" dirty="0"/>
              <a:t>Generative Pretrained Transformer (GPT-2)</a:t>
            </a:r>
          </a:p>
        </p:txBody>
      </p:sp>
      <p:sp>
        <p:nvSpPr>
          <p:cNvPr id="4" name="Slide Number Placeholder 3">
            <a:extLst>
              <a:ext uri="{FF2B5EF4-FFF2-40B4-BE49-F238E27FC236}">
                <a16:creationId xmlns:a16="http://schemas.microsoft.com/office/drawing/2014/main" id="{15FCBA88-D93A-4F45-8E64-969B84FD7D91}"/>
              </a:ext>
            </a:extLst>
          </p:cNvPr>
          <p:cNvSpPr>
            <a:spLocks noGrp="1"/>
          </p:cNvSpPr>
          <p:nvPr>
            <p:ph type="sldNum" sz="quarter" idx="12"/>
          </p:nvPr>
        </p:nvSpPr>
        <p:spPr/>
        <p:txBody>
          <a:bodyPr/>
          <a:lstStyle/>
          <a:p>
            <a:fld id="{4FAB73BC-B049-4115-A692-8D63A059BFB8}" type="slidenum">
              <a:rPr lang="en-US" smtClean="0"/>
              <a:t>39</a:t>
            </a:fld>
            <a:endParaRPr lang="en-US" dirty="0"/>
          </a:p>
        </p:txBody>
      </p:sp>
      <p:sp>
        <p:nvSpPr>
          <p:cNvPr id="13" name="Rectangle 12">
            <a:extLst>
              <a:ext uri="{FF2B5EF4-FFF2-40B4-BE49-F238E27FC236}">
                <a16:creationId xmlns:a16="http://schemas.microsoft.com/office/drawing/2014/main" id="{E19619C2-2F1E-034F-AD78-D2889AC81A8B}"/>
              </a:ext>
            </a:extLst>
          </p:cNvPr>
          <p:cNvSpPr/>
          <p:nvPr/>
        </p:nvSpPr>
        <p:spPr>
          <a:xfrm>
            <a:off x="715617" y="1322124"/>
            <a:ext cx="7143750" cy="369332"/>
          </a:xfrm>
          <a:prstGeom prst="rect">
            <a:avLst/>
          </a:prstGeom>
        </p:spPr>
        <p:txBody>
          <a:bodyPr wrap="square">
            <a:spAutoFit/>
          </a:bodyPr>
          <a:lstStyle/>
          <a:p>
            <a:r>
              <a:rPr lang="en-US" dirty="0"/>
              <a:t>Lebron James plays as </a:t>
            </a:r>
            <a:r>
              <a:rPr lang="en-US" dirty="0">
                <a:solidFill>
                  <a:schemeClr val="accent1"/>
                </a:solidFill>
              </a:rPr>
              <a:t>power forward at L.A. Lakers.</a:t>
            </a:r>
          </a:p>
        </p:txBody>
      </p:sp>
      <p:sp>
        <p:nvSpPr>
          <p:cNvPr id="21" name="Rectangle 20">
            <a:extLst>
              <a:ext uri="{FF2B5EF4-FFF2-40B4-BE49-F238E27FC236}">
                <a16:creationId xmlns:a16="http://schemas.microsoft.com/office/drawing/2014/main" id="{438B0878-119A-0D4C-8938-72473C99DCF0}"/>
              </a:ext>
            </a:extLst>
          </p:cNvPr>
          <p:cNvSpPr/>
          <p:nvPr/>
        </p:nvSpPr>
        <p:spPr>
          <a:xfrm>
            <a:off x="2530367" y="4280086"/>
            <a:ext cx="1811714" cy="369332"/>
          </a:xfrm>
          <a:prstGeom prst="rect">
            <a:avLst/>
          </a:prstGeom>
        </p:spPr>
        <p:txBody>
          <a:bodyPr wrap="none">
            <a:spAutoFit/>
          </a:bodyPr>
          <a:lstStyle/>
          <a:p>
            <a:r>
              <a:rPr lang="en-US" dirty="0"/>
              <a:t>~1B Parameters</a:t>
            </a:r>
          </a:p>
        </p:txBody>
      </p:sp>
      <p:sp>
        <p:nvSpPr>
          <p:cNvPr id="106" name="Right Arrow 105">
            <a:extLst>
              <a:ext uri="{FF2B5EF4-FFF2-40B4-BE49-F238E27FC236}">
                <a16:creationId xmlns:a16="http://schemas.microsoft.com/office/drawing/2014/main" id="{43A1A19D-F77A-B547-8C5B-238A5B107713}"/>
              </a:ext>
            </a:extLst>
          </p:cNvPr>
          <p:cNvSpPr/>
          <p:nvPr/>
        </p:nvSpPr>
        <p:spPr>
          <a:xfrm rot="10800000">
            <a:off x="5868227" y="2908859"/>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8838AE4C-D89F-2642-94E8-AE778BEF3866}"/>
              </a:ext>
            </a:extLst>
          </p:cNvPr>
          <p:cNvSpPr txBox="1"/>
          <p:nvPr/>
        </p:nvSpPr>
        <p:spPr>
          <a:xfrm>
            <a:off x="5432390" y="3280397"/>
            <a:ext cx="1298753" cy="369332"/>
          </a:xfrm>
          <a:prstGeom prst="rect">
            <a:avLst/>
          </a:prstGeom>
          <a:noFill/>
        </p:spPr>
        <p:txBody>
          <a:bodyPr wrap="none" rtlCol="0">
            <a:spAutoFit/>
          </a:bodyPr>
          <a:lstStyle/>
          <a:p>
            <a:r>
              <a:rPr lang="en-US" dirty="0"/>
              <a:t>Internalize</a:t>
            </a:r>
          </a:p>
        </p:txBody>
      </p:sp>
      <p:grpSp>
        <p:nvGrpSpPr>
          <p:cNvPr id="11" name="Group 10">
            <a:extLst>
              <a:ext uri="{FF2B5EF4-FFF2-40B4-BE49-F238E27FC236}">
                <a16:creationId xmlns:a16="http://schemas.microsoft.com/office/drawing/2014/main" id="{9D917AD0-485F-0148-B135-4213FA3A64BF}"/>
              </a:ext>
            </a:extLst>
          </p:cNvPr>
          <p:cNvGrpSpPr/>
          <p:nvPr/>
        </p:nvGrpSpPr>
        <p:grpSpPr>
          <a:xfrm>
            <a:off x="6605759" y="2339311"/>
            <a:ext cx="2015295" cy="1896051"/>
            <a:chOff x="6542259" y="2620671"/>
            <a:chExt cx="2015295" cy="1896051"/>
          </a:xfrm>
        </p:grpSpPr>
        <p:pic>
          <p:nvPicPr>
            <p:cNvPr id="103" name="Picture 102">
              <a:extLst>
                <a:ext uri="{FF2B5EF4-FFF2-40B4-BE49-F238E27FC236}">
                  <a16:creationId xmlns:a16="http://schemas.microsoft.com/office/drawing/2014/main" id="{C247646B-5778-8F4E-902D-583F830DC7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99099" y="2620671"/>
              <a:ext cx="1446229" cy="1446229"/>
            </a:xfrm>
            <a:prstGeom prst="rect">
              <a:avLst/>
            </a:prstGeom>
          </p:spPr>
        </p:pic>
        <p:sp>
          <p:nvSpPr>
            <p:cNvPr id="108" name="TextBox 107">
              <a:extLst>
                <a:ext uri="{FF2B5EF4-FFF2-40B4-BE49-F238E27FC236}">
                  <a16:creationId xmlns:a16="http://schemas.microsoft.com/office/drawing/2014/main" id="{22BD9B74-4DE8-3441-AD93-E1768CB86355}"/>
                </a:ext>
              </a:extLst>
            </p:cNvPr>
            <p:cNvSpPr txBox="1"/>
            <p:nvPr/>
          </p:nvSpPr>
          <p:spPr>
            <a:xfrm>
              <a:off x="6542259" y="4147390"/>
              <a:ext cx="2015295" cy="369332"/>
            </a:xfrm>
            <a:prstGeom prst="rect">
              <a:avLst/>
            </a:prstGeom>
            <a:noFill/>
          </p:spPr>
          <p:txBody>
            <a:bodyPr wrap="none" rtlCol="0">
              <a:spAutoFit/>
            </a:bodyPr>
            <a:lstStyle/>
            <a:p>
              <a:r>
                <a:rPr lang="en-US" dirty="0"/>
                <a:t>World Knowledge</a:t>
              </a:r>
            </a:p>
          </p:txBody>
        </p:sp>
      </p:grpSp>
      <p:sp>
        <p:nvSpPr>
          <p:cNvPr id="101" name="Footer Placeholder 7">
            <a:extLst>
              <a:ext uri="{FF2B5EF4-FFF2-40B4-BE49-F238E27FC236}">
                <a16:creationId xmlns:a16="http://schemas.microsoft.com/office/drawing/2014/main" id="{91804630-7816-7544-B0AB-0564D4054D05}"/>
              </a:ext>
            </a:extLst>
          </p:cNvPr>
          <p:cNvSpPr>
            <a:spLocks noGrp="1"/>
          </p:cNvSpPr>
          <p:nvPr>
            <p:ph type="ftr" sz="quarter" idx="11"/>
          </p:nvPr>
        </p:nvSpPr>
        <p:spPr>
          <a:xfrm>
            <a:off x="628650" y="6356351"/>
            <a:ext cx="7067550" cy="365125"/>
          </a:xfrm>
        </p:spPr>
        <p:txBody>
          <a:bodyPr/>
          <a:lstStyle/>
          <a:p>
            <a:r>
              <a:rPr lang="en-US"/>
              <a:t>Radford et al. 2018, Radford et al. 2019, Brown et al. 2020</a:t>
            </a:r>
            <a:endParaRPr lang="en-US" dirty="0"/>
          </a:p>
        </p:txBody>
      </p:sp>
      <p:sp>
        <p:nvSpPr>
          <p:cNvPr id="112" name="Right Arrow 111">
            <a:extLst>
              <a:ext uri="{FF2B5EF4-FFF2-40B4-BE49-F238E27FC236}">
                <a16:creationId xmlns:a16="http://schemas.microsoft.com/office/drawing/2014/main" id="{69E29119-C4FE-6D41-B236-A33344A9A20E}"/>
              </a:ext>
            </a:extLst>
          </p:cNvPr>
          <p:cNvSpPr/>
          <p:nvPr/>
        </p:nvSpPr>
        <p:spPr>
          <a:xfrm rot="10800000">
            <a:off x="5868227" y="4997057"/>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5B3A585A-7285-4947-BD31-7A781086693D}"/>
              </a:ext>
            </a:extLst>
          </p:cNvPr>
          <p:cNvSpPr txBox="1"/>
          <p:nvPr/>
        </p:nvSpPr>
        <p:spPr>
          <a:xfrm>
            <a:off x="5587164" y="5372745"/>
            <a:ext cx="944489" cy="369332"/>
          </a:xfrm>
          <a:prstGeom prst="rect">
            <a:avLst/>
          </a:prstGeom>
          <a:noFill/>
        </p:spPr>
        <p:txBody>
          <a:bodyPr wrap="none" rtlCol="0">
            <a:spAutoFit/>
          </a:bodyPr>
          <a:lstStyle/>
          <a:p>
            <a:r>
              <a:rPr lang="en-US" dirty="0"/>
              <a:t>Sample</a:t>
            </a:r>
          </a:p>
        </p:txBody>
      </p:sp>
      <p:sp>
        <p:nvSpPr>
          <p:cNvPr id="119" name="Right Arrow 118">
            <a:extLst>
              <a:ext uri="{FF2B5EF4-FFF2-40B4-BE49-F238E27FC236}">
                <a16:creationId xmlns:a16="http://schemas.microsoft.com/office/drawing/2014/main" id="{E30CA458-CD3E-2B43-A30A-DFE491BEF2EB}"/>
              </a:ext>
            </a:extLst>
          </p:cNvPr>
          <p:cNvSpPr/>
          <p:nvPr/>
        </p:nvSpPr>
        <p:spPr>
          <a:xfrm rot="16200000">
            <a:off x="3330849" y="1853556"/>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B5A92007-C8B6-0847-B072-68755734C56B}"/>
              </a:ext>
            </a:extLst>
          </p:cNvPr>
          <p:cNvSpPr txBox="1"/>
          <p:nvPr/>
        </p:nvSpPr>
        <p:spPr>
          <a:xfrm>
            <a:off x="3758997" y="1856024"/>
            <a:ext cx="917239" cy="369332"/>
          </a:xfrm>
          <a:prstGeom prst="rect">
            <a:avLst/>
          </a:prstGeom>
          <a:noFill/>
        </p:spPr>
        <p:txBody>
          <a:bodyPr wrap="none" rtlCol="0">
            <a:spAutoFit/>
          </a:bodyPr>
          <a:lstStyle/>
          <a:p>
            <a:r>
              <a:rPr lang="en-US" dirty="0"/>
              <a:t>Predict</a:t>
            </a:r>
          </a:p>
        </p:txBody>
      </p:sp>
      <p:sp>
        <p:nvSpPr>
          <p:cNvPr id="122" name="Rectangle 121">
            <a:extLst>
              <a:ext uri="{FF2B5EF4-FFF2-40B4-BE49-F238E27FC236}">
                <a16:creationId xmlns:a16="http://schemas.microsoft.com/office/drawing/2014/main" id="{1112AB34-C21C-2B4D-9280-4787A19DCAE3}"/>
              </a:ext>
            </a:extLst>
          </p:cNvPr>
          <p:cNvSpPr/>
          <p:nvPr/>
        </p:nvSpPr>
        <p:spPr>
          <a:xfrm>
            <a:off x="713666" y="5458983"/>
            <a:ext cx="4845362" cy="369332"/>
          </a:xfrm>
          <a:prstGeom prst="rect">
            <a:avLst/>
          </a:prstGeom>
        </p:spPr>
        <p:txBody>
          <a:bodyPr wrap="square">
            <a:spAutoFit/>
          </a:bodyPr>
          <a:lstStyle/>
          <a:p>
            <a:r>
              <a:rPr lang="en-US" dirty="0"/>
              <a:t>Lebron James plays as </a:t>
            </a:r>
            <a:r>
              <a:rPr lang="en-US" dirty="0">
                <a:solidFill>
                  <a:schemeClr val="accent1"/>
                </a:solidFill>
              </a:rPr>
              <a:t>_ _ _ _ _ _.</a:t>
            </a:r>
          </a:p>
        </p:txBody>
      </p:sp>
      <p:sp>
        <p:nvSpPr>
          <p:cNvPr id="123" name="Right Arrow 122">
            <a:extLst>
              <a:ext uri="{FF2B5EF4-FFF2-40B4-BE49-F238E27FC236}">
                <a16:creationId xmlns:a16="http://schemas.microsoft.com/office/drawing/2014/main" id="{D011B1A0-F16B-6742-B465-8B2AC60E404C}"/>
              </a:ext>
            </a:extLst>
          </p:cNvPr>
          <p:cNvSpPr/>
          <p:nvPr/>
        </p:nvSpPr>
        <p:spPr>
          <a:xfrm rot="16200000">
            <a:off x="3330849" y="4865888"/>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77B644FC-7714-9B48-A7E6-0014EF02950D}"/>
              </a:ext>
            </a:extLst>
          </p:cNvPr>
          <p:cNvSpPr txBox="1"/>
          <p:nvPr/>
        </p:nvSpPr>
        <p:spPr>
          <a:xfrm>
            <a:off x="3758998" y="4867478"/>
            <a:ext cx="755335" cy="369332"/>
          </a:xfrm>
          <a:prstGeom prst="rect">
            <a:avLst/>
          </a:prstGeom>
          <a:noFill/>
        </p:spPr>
        <p:txBody>
          <a:bodyPr wrap="none" rtlCol="0">
            <a:spAutoFit/>
          </a:bodyPr>
          <a:lstStyle/>
          <a:p>
            <a:r>
              <a:rPr lang="en-US" dirty="0"/>
              <a:t>Input</a:t>
            </a:r>
          </a:p>
        </p:txBody>
      </p:sp>
      <p:grpSp>
        <p:nvGrpSpPr>
          <p:cNvPr id="17" name="Group 16">
            <a:extLst>
              <a:ext uri="{FF2B5EF4-FFF2-40B4-BE49-F238E27FC236}">
                <a16:creationId xmlns:a16="http://schemas.microsoft.com/office/drawing/2014/main" id="{027C456C-CD57-6146-B2F8-6065E37A1EED}"/>
              </a:ext>
            </a:extLst>
          </p:cNvPr>
          <p:cNvGrpSpPr/>
          <p:nvPr/>
        </p:nvGrpSpPr>
        <p:grpSpPr>
          <a:xfrm>
            <a:off x="6976421" y="4604829"/>
            <a:ext cx="1213238" cy="1544643"/>
            <a:chOff x="6912921" y="4689237"/>
            <a:chExt cx="1213238" cy="1544643"/>
          </a:xfrm>
        </p:grpSpPr>
        <p:pic>
          <p:nvPicPr>
            <p:cNvPr id="1050" name="Picture 26" descr="Image result for website icon">
              <a:extLst>
                <a:ext uri="{FF2B5EF4-FFF2-40B4-BE49-F238E27FC236}">
                  <a16:creationId xmlns:a16="http://schemas.microsoft.com/office/drawing/2014/main" id="{72BA01BB-AAE6-914B-809B-70D76C64C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2921" y="4689237"/>
              <a:ext cx="1213238" cy="1213238"/>
            </a:xfrm>
            <a:prstGeom prst="rect">
              <a:avLst/>
            </a:prstGeom>
            <a:noFill/>
            <a:extLst>
              <a:ext uri="{909E8E84-426E-40DD-AFC4-6F175D3DCCD1}">
                <a14:hiddenFill xmlns:a14="http://schemas.microsoft.com/office/drawing/2010/main">
                  <a:solidFill>
                    <a:srgbClr val="FFFFFF"/>
                  </a:solidFill>
                </a14:hiddenFill>
              </a:ext>
            </a:extLst>
          </p:spPr>
        </p:pic>
        <p:sp>
          <p:nvSpPr>
            <p:cNvPr id="130" name="TextBox 129">
              <a:extLst>
                <a:ext uri="{FF2B5EF4-FFF2-40B4-BE49-F238E27FC236}">
                  <a16:creationId xmlns:a16="http://schemas.microsoft.com/office/drawing/2014/main" id="{59947715-5152-1041-AD5B-522D37344273}"/>
                </a:ext>
              </a:extLst>
            </p:cNvPr>
            <p:cNvSpPr txBox="1"/>
            <p:nvPr/>
          </p:nvSpPr>
          <p:spPr>
            <a:xfrm>
              <a:off x="6939894" y="5864548"/>
              <a:ext cx="1159292" cy="369332"/>
            </a:xfrm>
            <a:prstGeom prst="rect">
              <a:avLst/>
            </a:prstGeom>
            <a:noFill/>
          </p:spPr>
          <p:txBody>
            <a:bodyPr wrap="none" rtlCol="0">
              <a:spAutoFit/>
            </a:bodyPr>
            <a:lstStyle/>
            <a:p>
              <a:r>
                <a:rPr lang="en-US" dirty="0"/>
                <a:t>Web Text</a:t>
              </a:r>
            </a:p>
          </p:txBody>
        </p:sp>
      </p:grpSp>
      <p:grpSp>
        <p:nvGrpSpPr>
          <p:cNvPr id="19" name="Group 18">
            <a:extLst>
              <a:ext uri="{FF2B5EF4-FFF2-40B4-BE49-F238E27FC236}">
                <a16:creationId xmlns:a16="http://schemas.microsoft.com/office/drawing/2014/main" id="{74460E74-CCD9-D646-903C-BD8A3AA47B48}"/>
              </a:ext>
            </a:extLst>
          </p:cNvPr>
          <p:cNvGrpSpPr/>
          <p:nvPr/>
        </p:nvGrpSpPr>
        <p:grpSpPr>
          <a:xfrm>
            <a:off x="2156444" y="2541161"/>
            <a:ext cx="2559559" cy="1589696"/>
            <a:chOff x="2156444" y="2541161"/>
            <a:chExt cx="2559559" cy="1589696"/>
          </a:xfrm>
        </p:grpSpPr>
        <p:grpSp>
          <p:nvGrpSpPr>
            <p:cNvPr id="100" name="Group 99">
              <a:extLst>
                <a:ext uri="{FF2B5EF4-FFF2-40B4-BE49-F238E27FC236}">
                  <a16:creationId xmlns:a16="http://schemas.microsoft.com/office/drawing/2014/main" id="{AE39E975-ADBE-BA46-B5A2-A19611309B4E}"/>
                </a:ext>
              </a:extLst>
            </p:cNvPr>
            <p:cNvGrpSpPr/>
            <p:nvPr/>
          </p:nvGrpSpPr>
          <p:grpSpPr>
            <a:xfrm>
              <a:off x="2156444" y="2541161"/>
              <a:ext cx="2559559" cy="1589696"/>
              <a:chOff x="2639521" y="1988843"/>
              <a:chExt cx="2559559" cy="1589696"/>
            </a:xfrm>
          </p:grpSpPr>
          <p:grpSp>
            <p:nvGrpSpPr>
              <p:cNvPr id="98" name="Group 97">
                <a:extLst>
                  <a:ext uri="{FF2B5EF4-FFF2-40B4-BE49-F238E27FC236}">
                    <a16:creationId xmlns:a16="http://schemas.microsoft.com/office/drawing/2014/main" id="{6B445C60-D56B-DE46-9652-48CA26E5A82B}"/>
                  </a:ext>
                </a:extLst>
              </p:cNvPr>
              <p:cNvGrpSpPr/>
              <p:nvPr/>
            </p:nvGrpSpPr>
            <p:grpSpPr>
              <a:xfrm>
                <a:off x="2691275" y="1988843"/>
                <a:ext cx="2450797" cy="659655"/>
                <a:chOff x="2691275" y="1856323"/>
                <a:chExt cx="2450797" cy="659655"/>
              </a:xfrm>
            </p:grpSpPr>
            <p:sp>
              <p:nvSpPr>
                <p:cNvPr id="26" name="Oval 25">
                  <a:extLst>
                    <a:ext uri="{FF2B5EF4-FFF2-40B4-BE49-F238E27FC236}">
                      <a16:creationId xmlns:a16="http://schemas.microsoft.com/office/drawing/2014/main" id="{0CBBD6DD-C226-4A42-B9B4-396680A46332}"/>
                    </a:ext>
                  </a:extLst>
                </p:cNvPr>
                <p:cNvSpPr/>
                <p:nvPr/>
              </p:nvSpPr>
              <p:spPr>
                <a:xfrm>
                  <a:off x="2691275" y="186140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1133572-04CF-8B47-9CA5-8010DA22C04F}"/>
                    </a:ext>
                  </a:extLst>
                </p:cNvPr>
                <p:cNvSpPr/>
                <p:nvPr/>
              </p:nvSpPr>
              <p:spPr>
                <a:xfrm>
                  <a:off x="3124222" y="186140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C2CE4D6-D90C-A042-8E64-AD94BF62071B}"/>
                    </a:ext>
                  </a:extLst>
                </p:cNvPr>
                <p:cNvSpPr/>
                <p:nvPr/>
              </p:nvSpPr>
              <p:spPr>
                <a:xfrm>
                  <a:off x="3564904" y="186541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B390804-A25A-AB44-B2AF-786783BCF4EC}"/>
                    </a:ext>
                  </a:extLst>
                </p:cNvPr>
                <p:cNvSpPr/>
                <p:nvPr/>
              </p:nvSpPr>
              <p:spPr>
                <a:xfrm>
                  <a:off x="4002330" y="186140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3DEABEFE-FB2E-4B4F-B974-A991EB066172}"/>
                    </a:ext>
                  </a:extLst>
                </p:cNvPr>
                <p:cNvCxnSpPr>
                  <a:cxnSpLocks/>
                  <a:stCxn id="59" idx="0"/>
                  <a:endCxn id="27" idx="4"/>
                </p:cNvCxnSpPr>
                <p:nvPr/>
              </p:nvCxnSpPr>
              <p:spPr>
                <a:xfrm flipV="1">
                  <a:off x="2826668" y="2063112"/>
                  <a:ext cx="42689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11C45B8-2A79-7347-A234-A2FCDC4EBF65}"/>
                    </a:ext>
                  </a:extLst>
                </p:cNvPr>
                <p:cNvCxnSpPr>
                  <a:cxnSpLocks/>
                  <a:stCxn id="59" idx="0"/>
                  <a:endCxn id="26" idx="4"/>
                </p:cNvCxnSpPr>
                <p:nvPr/>
              </p:nvCxnSpPr>
              <p:spPr>
                <a:xfrm flipV="1">
                  <a:off x="2820612" y="2063112"/>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83671B-4822-194B-ACC3-2B75B1EF7AE6}"/>
                    </a:ext>
                  </a:extLst>
                </p:cNvPr>
                <p:cNvCxnSpPr>
                  <a:cxnSpLocks/>
                  <a:stCxn id="60" idx="0"/>
                  <a:endCxn id="27" idx="4"/>
                </p:cNvCxnSpPr>
                <p:nvPr/>
              </p:nvCxnSpPr>
              <p:spPr>
                <a:xfrm flipV="1">
                  <a:off x="3247503" y="2063112"/>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4840E54-9ACE-CB43-A402-AB3164699859}"/>
                    </a:ext>
                  </a:extLst>
                </p:cNvPr>
                <p:cNvCxnSpPr>
                  <a:cxnSpLocks/>
                  <a:stCxn id="61" idx="0"/>
                  <a:endCxn id="29" idx="4"/>
                </p:cNvCxnSpPr>
                <p:nvPr/>
              </p:nvCxnSpPr>
              <p:spPr>
                <a:xfrm flipV="1">
                  <a:off x="3694241" y="2063112"/>
                  <a:ext cx="437426"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2ACC19E-DCEC-7248-BE20-507A018AE1F5}"/>
                    </a:ext>
                  </a:extLst>
                </p:cNvPr>
                <p:cNvCxnSpPr>
                  <a:cxnSpLocks/>
                  <a:stCxn id="62" idx="0"/>
                  <a:endCxn id="29" idx="4"/>
                </p:cNvCxnSpPr>
                <p:nvPr/>
              </p:nvCxnSpPr>
              <p:spPr>
                <a:xfrm flipV="1">
                  <a:off x="4125611" y="2063112"/>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6A7049-A2C2-5549-A238-E2D85993F20B}"/>
                    </a:ext>
                  </a:extLst>
                </p:cNvPr>
                <p:cNvCxnSpPr>
                  <a:cxnSpLocks/>
                  <a:stCxn id="61" idx="0"/>
                  <a:endCxn id="28" idx="4"/>
                </p:cNvCxnSpPr>
                <p:nvPr/>
              </p:nvCxnSpPr>
              <p:spPr>
                <a:xfrm flipV="1">
                  <a:off x="3688185" y="2067115"/>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CB6766B7-0764-3A4B-A955-D2A0257BC121}"/>
                    </a:ext>
                  </a:extLst>
                </p:cNvPr>
                <p:cNvSpPr/>
                <p:nvPr/>
              </p:nvSpPr>
              <p:spPr>
                <a:xfrm>
                  <a:off x="4446644" y="186032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213526D-361F-B349-8E22-0DA443E50EA0}"/>
                    </a:ext>
                  </a:extLst>
                </p:cNvPr>
                <p:cNvSpPr/>
                <p:nvPr/>
              </p:nvSpPr>
              <p:spPr>
                <a:xfrm>
                  <a:off x="4883399" y="185632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592D69A1-CCE3-E942-B5AC-DAD650E9C40F}"/>
                    </a:ext>
                  </a:extLst>
                </p:cNvPr>
                <p:cNvCxnSpPr>
                  <a:cxnSpLocks/>
                  <a:stCxn id="63" idx="0"/>
                  <a:endCxn id="39" idx="4"/>
                </p:cNvCxnSpPr>
                <p:nvPr/>
              </p:nvCxnSpPr>
              <p:spPr>
                <a:xfrm flipV="1">
                  <a:off x="4575981" y="2058028"/>
                  <a:ext cx="43675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EA930C5-9206-F849-AE33-C385AF1081C9}"/>
                    </a:ext>
                  </a:extLst>
                </p:cNvPr>
                <p:cNvCxnSpPr>
                  <a:cxnSpLocks/>
                  <a:stCxn id="64" idx="0"/>
                  <a:endCxn id="39" idx="4"/>
                </p:cNvCxnSpPr>
                <p:nvPr/>
              </p:nvCxnSpPr>
              <p:spPr>
                <a:xfrm flipV="1">
                  <a:off x="5006680" y="2058028"/>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26E2C6F-B7FD-7448-8AC9-BC342A8936B6}"/>
                    </a:ext>
                  </a:extLst>
                </p:cNvPr>
                <p:cNvCxnSpPr>
                  <a:cxnSpLocks/>
                  <a:stCxn id="63" idx="0"/>
                  <a:endCxn id="38" idx="4"/>
                </p:cNvCxnSpPr>
                <p:nvPr/>
              </p:nvCxnSpPr>
              <p:spPr>
                <a:xfrm flipV="1">
                  <a:off x="4569925" y="2062031"/>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4F9A4EE-0CB6-B347-AF75-D0881D4968FA}"/>
                    </a:ext>
                  </a:extLst>
                </p:cNvPr>
                <p:cNvCxnSpPr>
                  <a:cxnSpLocks/>
                  <a:stCxn id="59" idx="0"/>
                  <a:endCxn id="28" idx="4"/>
                </p:cNvCxnSpPr>
                <p:nvPr/>
              </p:nvCxnSpPr>
              <p:spPr>
                <a:xfrm flipV="1">
                  <a:off x="2826668" y="2067115"/>
                  <a:ext cx="867573"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3B1FF70-E5D3-DA4A-A857-E47DD51AF4B4}"/>
                    </a:ext>
                  </a:extLst>
                </p:cNvPr>
                <p:cNvCxnSpPr>
                  <a:cxnSpLocks/>
                  <a:stCxn id="59" idx="0"/>
                  <a:endCxn id="29" idx="4"/>
                </p:cNvCxnSpPr>
                <p:nvPr/>
              </p:nvCxnSpPr>
              <p:spPr>
                <a:xfrm flipV="1">
                  <a:off x="2826668" y="2063112"/>
                  <a:ext cx="130499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7C3FB4C-64C1-C34D-9210-5E55D12EF1D6}"/>
                    </a:ext>
                  </a:extLst>
                </p:cNvPr>
                <p:cNvCxnSpPr>
                  <a:cxnSpLocks/>
                  <a:stCxn id="59" idx="0"/>
                  <a:endCxn id="38" idx="4"/>
                </p:cNvCxnSpPr>
                <p:nvPr/>
              </p:nvCxnSpPr>
              <p:spPr>
                <a:xfrm flipV="1">
                  <a:off x="2826668" y="2062031"/>
                  <a:ext cx="1749313"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B993D6E-1B54-4E4C-B073-622F0421C83E}"/>
                    </a:ext>
                  </a:extLst>
                </p:cNvPr>
                <p:cNvCxnSpPr>
                  <a:cxnSpLocks/>
                  <a:stCxn id="59" idx="0"/>
                  <a:endCxn id="39" idx="4"/>
                </p:cNvCxnSpPr>
                <p:nvPr/>
              </p:nvCxnSpPr>
              <p:spPr>
                <a:xfrm flipV="1">
                  <a:off x="2826668" y="2058028"/>
                  <a:ext cx="2186068"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C274DD4-3F55-1342-B40A-CD70DAAF1943}"/>
                    </a:ext>
                  </a:extLst>
                </p:cNvPr>
                <p:cNvCxnSpPr>
                  <a:cxnSpLocks/>
                  <a:stCxn id="60" idx="0"/>
                  <a:endCxn id="28" idx="4"/>
                </p:cNvCxnSpPr>
                <p:nvPr/>
              </p:nvCxnSpPr>
              <p:spPr>
                <a:xfrm flipV="1">
                  <a:off x="3253559" y="2067115"/>
                  <a:ext cx="440682"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C0088C7-F26D-2640-AE29-DE24949DBC72}"/>
                    </a:ext>
                  </a:extLst>
                </p:cNvPr>
                <p:cNvCxnSpPr>
                  <a:cxnSpLocks/>
                  <a:stCxn id="60" idx="0"/>
                  <a:endCxn id="29" idx="4"/>
                </p:cNvCxnSpPr>
                <p:nvPr/>
              </p:nvCxnSpPr>
              <p:spPr>
                <a:xfrm flipV="1">
                  <a:off x="3253559" y="2063112"/>
                  <a:ext cx="87810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7A33CBC-B083-5444-80F1-BE8E51AFC422}"/>
                    </a:ext>
                  </a:extLst>
                </p:cNvPr>
                <p:cNvCxnSpPr>
                  <a:cxnSpLocks/>
                  <a:stCxn id="60" idx="0"/>
                  <a:endCxn id="38" idx="4"/>
                </p:cNvCxnSpPr>
                <p:nvPr/>
              </p:nvCxnSpPr>
              <p:spPr>
                <a:xfrm flipV="1">
                  <a:off x="3253559" y="2062031"/>
                  <a:ext cx="1322422"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0171C35-A917-9745-B6C6-184E67E251FB}"/>
                    </a:ext>
                  </a:extLst>
                </p:cNvPr>
                <p:cNvCxnSpPr>
                  <a:cxnSpLocks/>
                  <a:stCxn id="62" idx="0"/>
                  <a:endCxn id="38" idx="4"/>
                </p:cNvCxnSpPr>
                <p:nvPr/>
              </p:nvCxnSpPr>
              <p:spPr>
                <a:xfrm flipV="1">
                  <a:off x="4131667" y="2062031"/>
                  <a:ext cx="444314"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C72CCBB-5AAE-E34B-8463-0AFA13433CDA}"/>
                    </a:ext>
                  </a:extLst>
                </p:cNvPr>
                <p:cNvCxnSpPr>
                  <a:cxnSpLocks/>
                  <a:stCxn id="62" idx="0"/>
                  <a:endCxn id="39" idx="4"/>
                </p:cNvCxnSpPr>
                <p:nvPr/>
              </p:nvCxnSpPr>
              <p:spPr>
                <a:xfrm flipV="1">
                  <a:off x="4131667" y="2058028"/>
                  <a:ext cx="881069"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242AA977-84B8-FA4C-9E9E-048F55932A99}"/>
                    </a:ext>
                  </a:extLst>
                </p:cNvPr>
                <p:cNvSpPr/>
                <p:nvPr/>
              </p:nvSpPr>
              <p:spPr>
                <a:xfrm>
                  <a:off x="2697331" y="231027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6C770F7-392D-424C-ADC7-E9031D72DC1A}"/>
                    </a:ext>
                  </a:extLst>
                </p:cNvPr>
                <p:cNvSpPr/>
                <p:nvPr/>
              </p:nvSpPr>
              <p:spPr>
                <a:xfrm>
                  <a:off x="3124222" y="231027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F59E2EB-521E-0F4F-9A2F-18E61DC69AC8}"/>
                    </a:ext>
                  </a:extLst>
                </p:cNvPr>
                <p:cNvSpPr/>
                <p:nvPr/>
              </p:nvSpPr>
              <p:spPr>
                <a:xfrm>
                  <a:off x="3564904" y="231427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5959465-DD4F-C940-8090-75388B677ACA}"/>
                    </a:ext>
                  </a:extLst>
                </p:cNvPr>
                <p:cNvSpPr/>
                <p:nvPr/>
              </p:nvSpPr>
              <p:spPr>
                <a:xfrm>
                  <a:off x="4002330" y="231027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197DD34-3477-274E-A63A-80FFB91766CF}"/>
                    </a:ext>
                  </a:extLst>
                </p:cNvPr>
                <p:cNvSpPr/>
                <p:nvPr/>
              </p:nvSpPr>
              <p:spPr>
                <a:xfrm>
                  <a:off x="4446644" y="2309189"/>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0F49551-49B3-CA4C-8E6A-3CD12F4AB201}"/>
                    </a:ext>
                  </a:extLst>
                </p:cNvPr>
                <p:cNvSpPr/>
                <p:nvPr/>
              </p:nvSpPr>
              <p:spPr>
                <a:xfrm>
                  <a:off x="4883399" y="230518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0D0E4791-0AAD-4649-B63D-BA12041E5CD3}"/>
                  </a:ext>
                </a:extLst>
              </p:cNvPr>
              <p:cNvGrpSpPr/>
              <p:nvPr/>
            </p:nvGrpSpPr>
            <p:grpSpPr>
              <a:xfrm>
                <a:off x="2691275" y="2909797"/>
                <a:ext cx="2450797" cy="668742"/>
                <a:chOff x="2691275" y="2801263"/>
                <a:chExt cx="2450797" cy="668742"/>
              </a:xfrm>
            </p:grpSpPr>
            <p:sp>
              <p:nvSpPr>
                <p:cNvPr id="18" name="Oval 17">
                  <a:extLst>
                    <a:ext uri="{FF2B5EF4-FFF2-40B4-BE49-F238E27FC236}">
                      <a16:creationId xmlns:a16="http://schemas.microsoft.com/office/drawing/2014/main" id="{E8CE7CE1-90BE-344A-A6A1-B57F0A2E88D2}"/>
                    </a:ext>
                  </a:extLst>
                </p:cNvPr>
                <p:cNvSpPr/>
                <p:nvPr/>
              </p:nvSpPr>
              <p:spPr>
                <a:xfrm>
                  <a:off x="2697331" y="326429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A6FCAA6-C87D-B340-BF78-B5FB2514708F}"/>
                    </a:ext>
                  </a:extLst>
                </p:cNvPr>
                <p:cNvSpPr/>
                <p:nvPr/>
              </p:nvSpPr>
              <p:spPr>
                <a:xfrm>
                  <a:off x="3124222" y="326429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0DB3CD4-66BB-5A44-824C-B05E33C0FB36}"/>
                    </a:ext>
                  </a:extLst>
                </p:cNvPr>
                <p:cNvSpPr/>
                <p:nvPr/>
              </p:nvSpPr>
              <p:spPr>
                <a:xfrm>
                  <a:off x="3564904" y="326830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5BA8C97-EBA3-0847-8431-50B8F6CA72AB}"/>
                    </a:ext>
                  </a:extLst>
                </p:cNvPr>
                <p:cNvSpPr/>
                <p:nvPr/>
              </p:nvSpPr>
              <p:spPr>
                <a:xfrm>
                  <a:off x="4002330" y="326429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F1EF900-0853-BE41-A32D-A73C68E323BB}"/>
                    </a:ext>
                  </a:extLst>
                </p:cNvPr>
                <p:cNvSpPr/>
                <p:nvPr/>
              </p:nvSpPr>
              <p:spPr>
                <a:xfrm>
                  <a:off x="4446644" y="326321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ACC5CF7-8ED6-DB4F-87C7-22E15D1AB844}"/>
                    </a:ext>
                  </a:extLst>
                </p:cNvPr>
                <p:cNvSpPr/>
                <p:nvPr/>
              </p:nvSpPr>
              <p:spPr>
                <a:xfrm>
                  <a:off x="4883399" y="325921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B0ED2671-6CE5-0C4D-A476-3D0CA301ABB2}"/>
                    </a:ext>
                  </a:extLst>
                </p:cNvPr>
                <p:cNvCxnSpPr>
                  <a:cxnSpLocks/>
                </p:cNvCxnSpPr>
                <p:nvPr/>
              </p:nvCxnSpPr>
              <p:spPr>
                <a:xfrm flipV="1">
                  <a:off x="2856064" y="3017139"/>
                  <a:ext cx="36611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A8541FD-0A0A-814A-83C6-81B645CA2586}"/>
                    </a:ext>
                  </a:extLst>
                </p:cNvPr>
                <p:cNvCxnSpPr>
                  <a:cxnSpLocks/>
                </p:cNvCxnSpPr>
                <p:nvPr/>
              </p:nvCxnSpPr>
              <p:spPr>
                <a:xfrm flipV="1">
                  <a:off x="2856064" y="301713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EA99A8F-5885-484A-88FE-7816CDD6CEF5}"/>
                    </a:ext>
                  </a:extLst>
                </p:cNvPr>
                <p:cNvCxnSpPr>
                  <a:cxnSpLocks/>
                </p:cNvCxnSpPr>
                <p:nvPr/>
              </p:nvCxnSpPr>
              <p:spPr>
                <a:xfrm flipV="1">
                  <a:off x="3240563" y="301713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4570A99-B273-7245-8E5F-4966016F8BED}"/>
                    </a:ext>
                  </a:extLst>
                </p:cNvPr>
                <p:cNvCxnSpPr>
                  <a:cxnSpLocks/>
                </p:cNvCxnSpPr>
                <p:nvPr/>
              </p:nvCxnSpPr>
              <p:spPr>
                <a:xfrm flipV="1">
                  <a:off x="3665498" y="3017139"/>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45C0897-40FB-D542-8D5E-3436ED96496C}"/>
                    </a:ext>
                  </a:extLst>
                </p:cNvPr>
                <p:cNvCxnSpPr>
                  <a:cxnSpLocks/>
                </p:cNvCxnSpPr>
                <p:nvPr/>
              </p:nvCxnSpPr>
              <p:spPr>
                <a:xfrm flipV="1">
                  <a:off x="4118671" y="301713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52062D6-E909-3E4B-91BB-E1047F0DAA17}"/>
                    </a:ext>
                  </a:extLst>
                </p:cNvPr>
                <p:cNvCxnSpPr>
                  <a:cxnSpLocks/>
                </p:cNvCxnSpPr>
                <p:nvPr/>
              </p:nvCxnSpPr>
              <p:spPr>
                <a:xfrm flipV="1">
                  <a:off x="3681245" y="3021142"/>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958897E-9098-6F47-BD1A-8CE3499CD0EC}"/>
                    </a:ext>
                  </a:extLst>
                </p:cNvPr>
                <p:cNvCxnSpPr>
                  <a:cxnSpLocks/>
                </p:cNvCxnSpPr>
                <p:nvPr/>
              </p:nvCxnSpPr>
              <p:spPr>
                <a:xfrm flipV="1">
                  <a:off x="4562985" y="3012055"/>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E70B69-C596-F84A-BFB5-1D5D371CEC68}"/>
                    </a:ext>
                  </a:extLst>
                </p:cNvPr>
                <p:cNvCxnSpPr>
                  <a:cxnSpLocks/>
                </p:cNvCxnSpPr>
                <p:nvPr/>
              </p:nvCxnSpPr>
              <p:spPr>
                <a:xfrm flipV="1">
                  <a:off x="4999740" y="3012055"/>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34564E1-3D56-5E4F-B00D-FF8CCEFB9FC5}"/>
                    </a:ext>
                  </a:extLst>
                </p:cNvPr>
                <p:cNvCxnSpPr>
                  <a:cxnSpLocks/>
                </p:cNvCxnSpPr>
                <p:nvPr/>
              </p:nvCxnSpPr>
              <p:spPr>
                <a:xfrm flipV="1">
                  <a:off x="4562985" y="3016058"/>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312136F-7DED-FB41-9B72-E6C0A16DA6E5}"/>
                    </a:ext>
                  </a:extLst>
                </p:cNvPr>
                <p:cNvCxnSpPr>
                  <a:cxnSpLocks/>
                </p:cNvCxnSpPr>
                <p:nvPr/>
              </p:nvCxnSpPr>
              <p:spPr>
                <a:xfrm flipV="1">
                  <a:off x="2856064" y="3021142"/>
                  <a:ext cx="809434"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F20AFD7-C074-684B-BE05-ABA1C2E8DB30}"/>
                    </a:ext>
                  </a:extLst>
                </p:cNvPr>
                <p:cNvCxnSpPr>
                  <a:cxnSpLocks/>
                </p:cNvCxnSpPr>
                <p:nvPr/>
              </p:nvCxnSpPr>
              <p:spPr>
                <a:xfrm flipV="1">
                  <a:off x="2856064" y="3017139"/>
                  <a:ext cx="122946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5977E86-772E-714C-866A-FFF0CBA91292}"/>
                    </a:ext>
                  </a:extLst>
                </p:cNvPr>
                <p:cNvCxnSpPr>
                  <a:cxnSpLocks/>
                </p:cNvCxnSpPr>
                <p:nvPr/>
              </p:nvCxnSpPr>
              <p:spPr>
                <a:xfrm flipV="1">
                  <a:off x="2856064" y="3016058"/>
                  <a:ext cx="1701345"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78A2A94-7578-C849-86F3-7B50AFE7BA35}"/>
                    </a:ext>
                  </a:extLst>
                </p:cNvPr>
                <p:cNvCxnSpPr>
                  <a:cxnSpLocks/>
                </p:cNvCxnSpPr>
                <p:nvPr/>
              </p:nvCxnSpPr>
              <p:spPr>
                <a:xfrm flipV="1">
                  <a:off x="2856064" y="3012055"/>
                  <a:ext cx="2121372"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002279F-7B51-374C-BBBB-F9E8B2F8283C}"/>
                    </a:ext>
                  </a:extLst>
                </p:cNvPr>
                <p:cNvCxnSpPr>
                  <a:cxnSpLocks/>
                </p:cNvCxnSpPr>
                <p:nvPr/>
              </p:nvCxnSpPr>
              <p:spPr>
                <a:xfrm flipV="1">
                  <a:off x="3222183" y="3021142"/>
                  <a:ext cx="443315"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16795D9C-7BF7-8146-A970-F5A9B76A094E}"/>
                    </a:ext>
                  </a:extLst>
                </p:cNvPr>
                <p:cNvCxnSpPr>
                  <a:cxnSpLocks/>
                </p:cNvCxnSpPr>
                <p:nvPr/>
              </p:nvCxnSpPr>
              <p:spPr>
                <a:xfrm flipV="1">
                  <a:off x="3222183" y="3017139"/>
                  <a:ext cx="86334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38AD109-BFE7-FF44-A187-47F326259BE4}"/>
                    </a:ext>
                  </a:extLst>
                </p:cNvPr>
                <p:cNvCxnSpPr>
                  <a:cxnSpLocks/>
                </p:cNvCxnSpPr>
                <p:nvPr/>
              </p:nvCxnSpPr>
              <p:spPr>
                <a:xfrm flipV="1">
                  <a:off x="3222183" y="3016058"/>
                  <a:ext cx="1335226"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2D42F6E-E05F-FA41-A429-E256BC8A6804}"/>
                    </a:ext>
                  </a:extLst>
                </p:cNvPr>
                <p:cNvCxnSpPr>
                  <a:cxnSpLocks/>
                  <a:stCxn id="23" idx="0"/>
                </p:cNvCxnSpPr>
                <p:nvPr/>
              </p:nvCxnSpPr>
              <p:spPr>
                <a:xfrm flipV="1">
                  <a:off x="4131667" y="3016059"/>
                  <a:ext cx="425742" cy="248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97F7371-6FE2-C040-9732-0ED8A3CDB13E}"/>
                    </a:ext>
                  </a:extLst>
                </p:cNvPr>
                <p:cNvCxnSpPr>
                  <a:cxnSpLocks/>
                  <a:stCxn id="23" idx="0"/>
                </p:cNvCxnSpPr>
                <p:nvPr/>
              </p:nvCxnSpPr>
              <p:spPr>
                <a:xfrm flipV="1">
                  <a:off x="4131667" y="3012055"/>
                  <a:ext cx="845769"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2A3C5E01-9197-E649-AEE2-1CB529A5D32B}"/>
                    </a:ext>
                  </a:extLst>
                </p:cNvPr>
                <p:cNvSpPr/>
                <p:nvPr/>
              </p:nvSpPr>
              <p:spPr>
                <a:xfrm>
                  <a:off x="2691275" y="280634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486C51E-14BA-2A45-8191-176ABD01C08E}"/>
                    </a:ext>
                  </a:extLst>
                </p:cNvPr>
                <p:cNvSpPr/>
                <p:nvPr/>
              </p:nvSpPr>
              <p:spPr>
                <a:xfrm>
                  <a:off x="3118166" y="280634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320665B1-1497-7643-84DF-B1B706C6A1E1}"/>
                    </a:ext>
                  </a:extLst>
                </p:cNvPr>
                <p:cNvSpPr/>
                <p:nvPr/>
              </p:nvSpPr>
              <p:spPr>
                <a:xfrm>
                  <a:off x="3558848" y="281035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DD4EAF18-947F-0D4E-90B7-731A71425517}"/>
                    </a:ext>
                  </a:extLst>
                </p:cNvPr>
                <p:cNvSpPr/>
                <p:nvPr/>
              </p:nvSpPr>
              <p:spPr>
                <a:xfrm>
                  <a:off x="3996274" y="280634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A35ECBCE-34E5-D641-BDD5-866AC45B5D91}"/>
                    </a:ext>
                  </a:extLst>
                </p:cNvPr>
                <p:cNvSpPr/>
                <p:nvPr/>
              </p:nvSpPr>
              <p:spPr>
                <a:xfrm>
                  <a:off x="4440588" y="280526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807E8B9-0B35-904F-9267-857ACD3893F0}"/>
                    </a:ext>
                  </a:extLst>
                </p:cNvPr>
                <p:cNvSpPr/>
                <p:nvPr/>
              </p:nvSpPr>
              <p:spPr>
                <a:xfrm>
                  <a:off x="4877343" y="280126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240EFABE-BC8B-8149-B037-6215FD8E3EE3}"/>
                      </a:ext>
                    </a:extLst>
                  </p:cNvPr>
                  <p:cNvSpPr/>
                  <p:nvPr/>
                </p:nvSpPr>
                <p:spPr>
                  <a:xfrm>
                    <a:off x="2639521" y="2590137"/>
                    <a:ext cx="2559559" cy="36933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OpenAI</a:t>
                    </a:r>
                    <a:r>
                      <a:rPr lang="en-US" dirty="0">
                        <a:solidFill>
                          <a:schemeClr val="tx1"/>
                        </a:solidFill>
                      </a:rPr>
                      <a:t> GPT-2</a:t>
                    </a:r>
                  </a:p>
                </p:txBody>
              </p:sp>
            </mc:Choice>
            <mc:Fallback xmlns="">
              <p:sp>
                <p:nvSpPr>
                  <p:cNvPr id="99" name="Rectangle 98">
                    <a:extLst>
                      <a:ext uri="{FF2B5EF4-FFF2-40B4-BE49-F238E27FC236}">
                        <a16:creationId xmlns:a16="http://schemas.microsoft.com/office/drawing/2014/main" id="{240EFABE-BC8B-8149-B037-6215FD8E3EE3}"/>
                      </a:ext>
                    </a:extLst>
                  </p:cNvPr>
                  <p:cNvSpPr>
                    <a:spLocks noRot="1" noChangeAspect="1" noMove="1" noResize="1" noEditPoints="1" noAdjustHandles="1" noChangeArrowheads="1" noChangeShapeType="1" noTextEdit="1"/>
                  </p:cNvSpPr>
                  <p:nvPr/>
                </p:nvSpPr>
                <p:spPr>
                  <a:xfrm>
                    <a:off x="2639521" y="2590137"/>
                    <a:ext cx="2559559" cy="369332"/>
                  </a:xfrm>
                  <a:prstGeom prst="rect">
                    <a:avLst/>
                  </a:prstGeom>
                  <a:blipFill>
                    <a:blip r:embed="rId5"/>
                    <a:stretch>
                      <a:fillRect t="-3226" b="-25806"/>
                    </a:stretch>
                  </a:blipFill>
                  <a:ln>
                    <a:solidFill>
                      <a:schemeClr val="tx1"/>
                    </a:solidFill>
                  </a:ln>
                </p:spPr>
                <p:txBody>
                  <a:bodyPr/>
                  <a:lstStyle/>
                  <a:p>
                    <a:r>
                      <a:rPr lang="en-US">
                        <a:noFill/>
                      </a:rPr>
                      <a:t> </a:t>
                    </a:r>
                  </a:p>
                </p:txBody>
              </p:sp>
            </mc:Fallback>
          </mc:AlternateContent>
        </p:grpSp>
        <p:cxnSp>
          <p:nvCxnSpPr>
            <p:cNvPr id="110" name="Straight Arrow Connector 109">
              <a:extLst>
                <a:ext uri="{FF2B5EF4-FFF2-40B4-BE49-F238E27FC236}">
                  <a16:creationId xmlns:a16="http://schemas.microsoft.com/office/drawing/2014/main" id="{37212752-0883-6F44-8ED6-2C83F209D681}"/>
                </a:ext>
              </a:extLst>
            </p:cNvPr>
            <p:cNvCxnSpPr>
              <a:cxnSpLocks/>
              <a:stCxn id="22" idx="0"/>
              <a:endCxn id="96" idx="4"/>
            </p:cNvCxnSpPr>
            <p:nvPr/>
          </p:nvCxnSpPr>
          <p:spPr>
            <a:xfrm flipV="1">
              <a:off x="3211164" y="3667823"/>
              <a:ext cx="875684" cy="261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B81F9D93-20CC-714A-B47F-23E24C33F3C8}"/>
                </a:ext>
              </a:extLst>
            </p:cNvPr>
            <p:cNvCxnSpPr>
              <a:cxnSpLocks/>
              <a:stCxn id="20" idx="0"/>
            </p:cNvCxnSpPr>
            <p:nvPr/>
          </p:nvCxnSpPr>
          <p:spPr>
            <a:xfrm flipV="1">
              <a:off x="2770482" y="3681994"/>
              <a:ext cx="1723877"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E763B9D-FE1A-A141-8100-372C79F7DBD2}"/>
                </a:ext>
              </a:extLst>
            </p:cNvPr>
            <p:cNvCxnSpPr>
              <a:cxnSpLocks/>
              <a:stCxn id="61" idx="0"/>
              <a:endCxn id="39" idx="4"/>
            </p:cNvCxnSpPr>
            <p:nvPr/>
          </p:nvCxnSpPr>
          <p:spPr>
            <a:xfrm flipV="1">
              <a:off x="3211164" y="2742866"/>
              <a:ext cx="1318495" cy="256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AC5A704A-C2C4-1646-9513-CD96AAED4823}"/>
                </a:ext>
              </a:extLst>
            </p:cNvPr>
            <p:cNvCxnSpPr>
              <a:cxnSpLocks/>
              <a:stCxn id="60" idx="0"/>
              <a:endCxn id="39" idx="4"/>
            </p:cNvCxnSpPr>
            <p:nvPr/>
          </p:nvCxnSpPr>
          <p:spPr>
            <a:xfrm flipV="1">
              <a:off x="2770482" y="2742866"/>
              <a:ext cx="1759177"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232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blinds(horizontal)">
                                      <p:cBhvr>
                                        <p:cTn id="12" dur="500"/>
                                        <p:tgtEl>
                                          <p:spTgt spid="11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3"/>
                                        </p:tgtEl>
                                        <p:attrNameLst>
                                          <p:attrName>style.visibility</p:attrName>
                                        </p:attrNameLst>
                                      </p:cBhvr>
                                      <p:to>
                                        <p:strVal val="visible"/>
                                      </p:to>
                                    </p:set>
                                    <p:animEffect transition="in" filter="blinds(horizontal)">
                                      <p:cBhvr>
                                        <p:cTn id="15" dur="500"/>
                                        <p:tgtEl>
                                          <p:spTgt spid="11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2"/>
                                        </p:tgtEl>
                                        <p:attrNameLst>
                                          <p:attrName>style.visibility</p:attrName>
                                        </p:attrNameLst>
                                      </p:cBhvr>
                                      <p:to>
                                        <p:strVal val="visible"/>
                                      </p:to>
                                    </p:set>
                                    <p:animEffect transition="in" filter="blinds(horizontal)">
                                      <p:cBhvr>
                                        <p:cTn id="18" dur="500"/>
                                        <p:tgtEl>
                                          <p:spTgt spid="12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blinds(horizontal)">
                                      <p:cBhvr>
                                        <p:cTn id="21" dur="500"/>
                                        <p:tgtEl>
                                          <p:spTgt spid="12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24"/>
                                        </p:tgtEl>
                                        <p:attrNameLst>
                                          <p:attrName>style.visibility</p:attrName>
                                        </p:attrNameLst>
                                      </p:cBhvr>
                                      <p:to>
                                        <p:strVal val="visible"/>
                                      </p:to>
                                    </p:set>
                                    <p:animEffect transition="in" filter="blinds(horizontal)">
                                      <p:cBhvr>
                                        <p:cTn id="24" dur="500"/>
                                        <p:tgtEl>
                                          <p:spTgt spid="12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9"/>
                                        </p:tgtEl>
                                        <p:attrNameLst>
                                          <p:attrName>style.visibility</p:attrName>
                                        </p:attrNameLst>
                                      </p:cBhvr>
                                      <p:to>
                                        <p:strVal val="visible"/>
                                      </p:to>
                                    </p:set>
                                    <p:animEffect transition="in" filter="blinds(horizontal)">
                                      <p:cBhvr>
                                        <p:cTn id="29" dur="500"/>
                                        <p:tgtEl>
                                          <p:spTgt spid="11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21"/>
                                        </p:tgtEl>
                                        <p:attrNameLst>
                                          <p:attrName>style.visibility</p:attrName>
                                        </p:attrNameLst>
                                      </p:cBhvr>
                                      <p:to>
                                        <p:strVal val="visible"/>
                                      </p:to>
                                    </p:set>
                                    <p:animEffect transition="in" filter="blinds(horizontal)">
                                      <p:cBhvr>
                                        <p:cTn id="32" dur="500"/>
                                        <p:tgtEl>
                                          <p:spTgt spid="121"/>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06"/>
                                        </p:tgtEl>
                                        <p:attrNameLst>
                                          <p:attrName>style.visibility</p:attrName>
                                        </p:attrNameLst>
                                      </p:cBhvr>
                                      <p:to>
                                        <p:strVal val="visible"/>
                                      </p:to>
                                    </p:set>
                                    <p:animEffect transition="in" filter="blinds(horizontal)">
                                      <p:cBhvr>
                                        <p:cTn id="40" dur="500"/>
                                        <p:tgtEl>
                                          <p:spTgt spid="106"/>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04"/>
                                        </p:tgtEl>
                                        <p:attrNameLst>
                                          <p:attrName>style.visibility</p:attrName>
                                        </p:attrNameLst>
                                      </p:cBhvr>
                                      <p:to>
                                        <p:strVal val="visible"/>
                                      </p:to>
                                    </p:set>
                                    <p:animEffect transition="in" filter="blinds(horizontal)">
                                      <p:cBhvr>
                                        <p:cTn id="43" dur="500"/>
                                        <p:tgtEl>
                                          <p:spTgt spid="104"/>
                                        </p:tgtEl>
                                      </p:cBhvr>
                                    </p:animEffect>
                                  </p:childTnLst>
                                </p:cTn>
                              </p:par>
                              <p:par>
                                <p:cTn id="44" presetID="3" presetClass="entr" presetSubtype="1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linds(horizontal)">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6" grpId="0" animBg="1"/>
      <p:bldP spid="104" grpId="0"/>
      <p:bldP spid="112" grpId="0" animBg="1"/>
      <p:bldP spid="113" grpId="0"/>
      <p:bldP spid="119" grpId="0" animBg="1"/>
      <p:bldP spid="121" grpId="0"/>
      <p:bldP spid="122" grpId="0"/>
      <p:bldP spid="123" grpId="0" animBg="1"/>
      <p:bldP spid="12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D9A84-7DE3-0A4E-81DF-C3B41A17EAB6}"/>
              </a:ext>
            </a:extLst>
          </p:cNvPr>
          <p:cNvSpPr>
            <a:spLocks noGrp="1"/>
          </p:cNvSpPr>
          <p:nvPr>
            <p:ph type="title"/>
          </p:nvPr>
        </p:nvSpPr>
        <p:spPr/>
        <p:txBody>
          <a:bodyPr/>
          <a:lstStyle/>
          <a:p>
            <a:r>
              <a:rPr lang="en-US" dirty="0"/>
              <a:t>Promise and Perils of GPT-2</a:t>
            </a:r>
          </a:p>
        </p:txBody>
      </p:sp>
      <p:sp>
        <p:nvSpPr>
          <p:cNvPr id="5" name="Slide Number Placeholder 4">
            <a:extLst>
              <a:ext uri="{FF2B5EF4-FFF2-40B4-BE49-F238E27FC236}">
                <a16:creationId xmlns:a16="http://schemas.microsoft.com/office/drawing/2014/main" id="{7EF82A6D-E96E-A148-B38A-EC23841C589A}"/>
              </a:ext>
            </a:extLst>
          </p:cNvPr>
          <p:cNvSpPr>
            <a:spLocks noGrp="1"/>
          </p:cNvSpPr>
          <p:nvPr>
            <p:ph type="sldNum" sz="quarter" idx="12"/>
          </p:nvPr>
        </p:nvSpPr>
        <p:spPr/>
        <p:txBody>
          <a:bodyPr/>
          <a:lstStyle/>
          <a:p>
            <a:fld id="{4FAB73BC-B049-4115-A692-8D63A059BFB8}" type="slidenum">
              <a:rPr lang="en-US" smtClean="0"/>
              <a:t>40</a:t>
            </a:fld>
            <a:endParaRPr lang="en-US"/>
          </a:p>
        </p:txBody>
      </p:sp>
      <p:sp>
        <p:nvSpPr>
          <p:cNvPr id="6" name="TextBox 5">
            <a:extLst>
              <a:ext uri="{FF2B5EF4-FFF2-40B4-BE49-F238E27FC236}">
                <a16:creationId xmlns:a16="http://schemas.microsoft.com/office/drawing/2014/main" id="{F9BF9688-0161-3248-A082-028371CEE83C}"/>
              </a:ext>
            </a:extLst>
          </p:cNvPr>
          <p:cNvSpPr txBox="1"/>
          <p:nvPr/>
        </p:nvSpPr>
        <p:spPr>
          <a:xfrm>
            <a:off x="628650" y="1205520"/>
            <a:ext cx="2747868" cy="369332"/>
          </a:xfrm>
          <a:prstGeom prst="rect">
            <a:avLst/>
          </a:prstGeom>
          <a:noFill/>
          <a:ln>
            <a:noFill/>
          </a:ln>
        </p:spPr>
        <p:txBody>
          <a:bodyPr wrap="none" rtlCol="0">
            <a:spAutoFit/>
          </a:bodyPr>
          <a:lstStyle/>
          <a:p>
            <a:r>
              <a:rPr lang="en-US" dirty="0"/>
              <a:t>Human-Written Prompt:</a:t>
            </a:r>
          </a:p>
        </p:txBody>
      </p:sp>
      <p:sp>
        <p:nvSpPr>
          <p:cNvPr id="7" name="TextBox 6">
            <a:extLst>
              <a:ext uri="{FF2B5EF4-FFF2-40B4-BE49-F238E27FC236}">
                <a16:creationId xmlns:a16="http://schemas.microsoft.com/office/drawing/2014/main" id="{A99EAAB6-37A0-7642-A69F-AA7D0E8C6BAD}"/>
              </a:ext>
            </a:extLst>
          </p:cNvPr>
          <p:cNvSpPr txBox="1"/>
          <p:nvPr/>
        </p:nvSpPr>
        <p:spPr>
          <a:xfrm>
            <a:off x="1238983" y="1656524"/>
            <a:ext cx="6748963" cy="646331"/>
          </a:xfrm>
          <a:prstGeom prst="rect">
            <a:avLst/>
          </a:prstGeom>
          <a:solidFill>
            <a:schemeClr val="accent3">
              <a:lumMod val="20000"/>
              <a:lumOff val="80000"/>
            </a:schemeClr>
          </a:solidFill>
        </p:spPr>
        <p:txBody>
          <a:bodyPr wrap="square" rtlCol="0">
            <a:spAutoFit/>
          </a:bodyPr>
          <a:lstStyle/>
          <a:p>
            <a:r>
              <a:rPr lang="en-US" dirty="0"/>
              <a:t>A train carriage containing controlled nuclear materials</a:t>
            </a:r>
          </a:p>
          <a:p>
            <a:r>
              <a:rPr lang="en-US" dirty="0"/>
              <a:t>was stolen in Cincinnati today. Its whereabouts are unknown.</a:t>
            </a:r>
          </a:p>
        </p:txBody>
      </p:sp>
      <p:sp>
        <p:nvSpPr>
          <p:cNvPr id="9" name="TextBox 8">
            <a:extLst>
              <a:ext uri="{FF2B5EF4-FFF2-40B4-BE49-F238E27FC236}">
                <a16:creationId xmlns:a16="http://schemas.microsoft.com/office/drawing/2014/main" id="{984A7E6D-69D7-884A-9116-F46217C84E51}"/>
              </a:ext>
            </a:extLst>
          </p:cNvPr>
          <p:cNvSpPr txBox="1"/>
          <p:nvPr/>
        </p:nvSpPr>
        <p:spPr>
          <a:xfrm>
            <a:off x="628651" y="3623172"/>
            <a:ext cx="2246128" cy="369332"/>
          </a:xfrm>
          <a:prstGeom prst="rect">
            <a:avLst/>
          </a:prstGeom>
          <a:noFill/>
          <a:ln>
            <a:noFill/>
          </a:ln>
        </p:spPr>
        <p:txBody>
          <a:bodyPr wrap="none" rtlCol="0">
            <a:spAutoFit/>
          </a:bodyPr>
          <a:lstStyle/>
          <a:p>
            <a:r>
              <a:rPr lang="en-US" dirty="0"/>
              <a:t>System Completion:</a:t>
            </a:r>
          </a:p>
        </p:txBody>
      </p:sp>
      <p:sp>
        <p:nvSpPr>
          <p:cNvPr id="10" name="TextBox 9">
            <a:extLst>
              <a:ext uri="{FF2B5EF4-FFF2-40B4-BE49-F238E27FC236}">
                <a16:creationId xmlns:a16="http://schemas.microsoft.com/office/drawing/2014/main" id="{062B0099-6C74-CE46-9FC1-76A0D417229F}"/>
              </a:ext>
            </a:extLst>
          </p:cNvPr>
          <p:cNvSpPr txBox="1"/>
          <p:nvPr/>
        </p:nvSpPr>
        <p:spPr>
          <a:xfrm>
            <a:off x="1238983" y="4075021"/>
            <a:ext cx="6748963" cy="1754326"/>
          </a:xfrm>
          <a:prstGeom prst="rect">
            <a:avLst/>
          </a:prstGeom>
          <a:solidFill>
            <a:schemeClr val="accent3">
              <a:lumMod val="20000"/>
              <a:lumOff val="80000"/>
            </a:schemeClr>
          </a:solidFill>
        </p:spPr>
        <p:txBody>
          <a:bodyPr wrap="square" rtlCol="0">
            <a:spAutoFit/>
          </a:bodyPr>
          <a:lstStyle/>
          <a:p>
            <a:r>
              <a:rPr lang="en-US" dirty="0"/>
              <a:t>The incident occurred on the downtown train line, which runs from Covington and Ashland stations.</a:t>
            </a:r>
          </a:p>
          <a:p>
            <a:endParaRPr lang="en-US" dirty="0"/>
          </a:p>
          <a:p>
            <a:r>
              <a:rPr lang="en-US" dirty="0"/>
              <a:t>In an email to Ohio news outlets, the U.S. Department of Energy</a:t>
            </a:r>
          </a:p>
          <a:p>
            <a:r>
              <a:rPr lang="en-US" dirty="0"/>
              <a:t>said it is working with Federal Railroad Administration to find </a:t>
            </a:r>
          </a:p>
          <a:p>
            <a:r>
              <a:rPr lang="en-US" dirty="0"/>
              <a:t>the thief.</a:t>
            </a:r>
          </a:p>
        </p:txBody>
      </p:sp>
      <p:pic>
        <p:nvPicPr>
          <p:cNvPr id="16" name="Picture 15" descr="Icon&#10;&#10;Description automatically generated">
            <a:extLst>
              <a:ext uri="{FF2B5EF4-FFF2-40B4-BE49-F238E27FC236}">
                <a16:creationId xmlns:a16="http://schemas.microsoft.com/office/drawing/2014/main" id="{A3377816-9492-8F42-9DB3-7C0D8B148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4772" y="2464901"/>
            <a:ext cx="785638" cy="1082342"/>
          </a:xfrm>
          <a:prstGeom prst="rect">
            <a:avLst/>
          </a:prstGeom>
        </p:spPr>
      </p:pic>
      <p:sp>
        <p:nvSpPr>
          <p:cNvPr id="12" name="TextBox 11">
            <a:extLst>
              <a:ext uri="{FF2B5EF4-FFF2-40B4-BE49-F238E27FC236}">
                <a16:creationId xmlns:a16="http://schemas.microsoft.com/office/drawing/2014/main" id="{97264E74-19FB-2F48-A8C5-10E9258BA1B9}"/>
              </a:ext>
            </a:extLst>
          </p:cNvPr>
          <p:cNvSpPr txBox="1"/>
          <p:nvPr/>
        </p:nvSpPr>
        <p:spPr>
          <a:xfrm>
            <a:off x="1238983" y="4074247"/>
            <a:ext cx="6748963" cy="1754326"/>
          </a:xfrm>
          <a:prstGeom prst="rect">
            <a:avLst/>
          </a:prstGeom>
          <a:solidFill>
            <a:schemeClr val="accent3">
              <a:lumMod val="20000"/>
              <a:lumOff val="80000"/>
            </a:schemeClr>
          </a:solidFill>
        </p:spPr>
        <p:txBody>
          <a:bodyPr wrap="square" rtlCol="0">
            <a:spAutoFit/>
          </a:bodyPr>
          <a:lstStyle/>
          <a:p>
            <a:r>
              <a:rPr lang="en-US" dirty="0"/>
              <a:t>The incident occurred on the downtown train line, which runs from </a:t>
            </a:r>
            <a:r>
              <a:rPr lang="en-US" dirty="0">
                <a:solidFill>
                  <a:schemeClr val="accent2"/>
                </a:solidFill>
              </a:rPr>
              <a:t>Covington and Ashland stations</a:t>
            </a:r>
            <a:r>
              <a:rPr lang="en-US" dirty="0"/>
              <a:t>.</a:t>
            </a:r>
          </a:p>
          <a:p>
            <a:endParaRPr lang="en-US" dirty="0"/>
          </a:p>
          <a:p>
            <a:r>
              <a:rPr lang="en-US" dirty="0"/>
              <a:t>In an email to Ohio news outlets, the U.S. Department of Energy</a:t>
            </a:r>
          </a:p>
          <a:p>
            <a:r>
              <a:rPr lang="en-US" dirty="0"/>
              <a:t>said it is working with Federal Railroad Administration to find </a:t>
            </a:r>
          </a:p>
          <a:p>
            <a:r>
              <a:rPr lang="en-US" dirty="0"/>
              <a:t>the thief.</a:t>
            </a:r>
          </a:p>
        </p:txBody>
      </p:sp>
      <p:sp>
        <p:nvSpPr>
          <p:cNvPr id="3" name="TextBox 2">
            <a:extLst>
              <a:ext uri="{FF2B5EF4-FFF2-40B4-BE49-F238E27FC236}">
                <a16:creationId xmlns:a16="http://schemas.microsoft.com/office/drawing/2014/main" id="{16270351-547D-B843-B23A-CF3776A4B5D9}"/>
              </a:ext>
            </a:extLst>
          </p:cNvPr>
          <p:cNvSpPr txBox="1"/>
          <p:nvPr/>
        </p:nvSpPr>
        <p:spPr>
          <a:xfrm>
            <a:off x="3673944" y="5828573"/>
            <a:ext cx="1587294" cy="369332"/>
          </a:xfrm>
          <a:prstGeom prst="rect">
            <a:avLst/>
          </a:prstGeom>
          <a:noFill/>
        </p:spPr>
        <p:txBody>
          <a:bodyPr wrap="none" rtlCol="0">
            <a:spAutoFit/>
          </a:bodyPr>
          <a:lstStyle/>
          <a:p>
            <a:r>
              <a:rPr lang="en-US" dirty="0"/>
              <a:t>Hallucination</a:t>
            </a:r>
          </a:p>
        </p:txBody>
      </p:sp>
      <p:sp>
        <p:nvSpPr>
          <p:cNvPr id="13" name="Footer Placeholder 7">
            <a:extLst>
              <a:ext uri="{FF2B5EF4-FFF2-40B4-BE49-F238E27FC236}">
                <a16:creationId xmlns:a16="http://schemas.microsoft.com/office/drawing/2014/main" id="{106E1C37-25AD-A64E-AF89-2D98C2AD719D}"/>
              </a:ext>
            </a:extLst>
          </p:cNvPr>
          <p:cNvSpPr>
            <a:spLocks noGrp="1"/>
          </p:cNvSpPr>
          <p:nvPr>
            <p:ph type="ftr" sz="quarter" idx="11"/>
          </p:nvPr>
        </p:nvSpPr>
        <p:spPr>
          <a:xfrm>
            <a:off x="628650" y="6356351"/>
            <a:ext cx="7067550" cy="365125"/>
          </a:xfrm>
        </p:spPr>
        <p:txBody>
          <a:bodyPr/>
          <a:lstStyle/>
          <a:p>
            <a:r>
              <a:rPr lang="en-US"/>
              <a:t>Radford et al. 2018, Radford et al. 2019, Brown et al. 2020</a:t>
            </a:r>
            <a:endParaRPr lang="en-US" dirty="0"/>
          </a:p>
        </p:txBody>
      </p:sp>
    </p:spTree>
    <p:extLst>
      <p:ext uri="{BB962C8B-B14F-4D97-AF65-F5344CB8AC3E}">
        <p14:creationId xmlns:p14="http://schemas.microsoft.com/office/powerpoint/2010/main" val="211492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0" grpId="0" animBg="1"/>
      <p:bldP spid="12" grpId="0" animBg="1"/>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E4A31-6979-3246-9575-21D079017644}"/>
              </a:ext>
            </a:extLst>
          </p:cNvPr>
          <p:cNvSpPr>
            <a:spLocks noGrp="1"/>
          </p:cNvSpPr>
          <p:nvPr>
            <p:ph type="title"/>
          </p:nvPr>
        </p:nvSpPr>
        <p:spPr/>
        <p:txBody>
          <a:bodyPr/>
          <a:lstStyle/>
          <a:p>
            <a:r>
              <a:rPr lang="en-US" dirty="0"/>
              <a:t>Hallucination[1]: Mis-Memorization</a:t>
            </a:r>
          </a:p>
        </p:txBody>
      </p:sp>
      <p:sp>
        <p:nvSpPr>
          <p:cNvPr id="5" name="Slide Number Placeholder 4">
            <a:extLst>
              <a:ext uri="{FF2B5EF4-FFF2-40B4-BE49-F238E27FC236}">
                <a16:creationId xmlns:a16="http://schemas.microsoft.com/office/drawing/2014/main" id="{3C85E851-E5C8-AF49-BD53-90D7AEFBAD2E}"/>
              </a:ext>
            </a:extLst>
          </p:cNvPr>
          <p:cNvSpPr>
            <a:spLocks noGrp="1"/>
          </p:cNvSpPr>
          <p:nvPr>
            <p:ph type="sldNum" sz="quarter" idx="12"/>
          </p:nvPr>
        </p:nvSpPr>
        <p:spPr/>
        <p:txBody>
          <a:bodyPr/>
          <a:lstStyle/>
          <a:p>
            <a:fld id="{4FAB73BC-B049-4115-A692-8D63A059BFB8}" type="slidenum">
              <a:rPr lang="en-US" smtClean="0"/>
              <a:t>41</a:t>
            </a:fld>
            <a:endParaRPr lang="en-US"/>
          </a:p>
        </p:txBody>
      </p:sp>
      <p:graphicFrame>
        <p:nvGraphicFramePr>
          <p:cNvPr id="24" name="Chart 23">
            <a:extLst>
              <a:ext uri="{FF2B5EF4-FFF2-40B4-BE49-F238E27FC236}">
                <a16:creationId xmlns:a16="http://schemas.microsoft.com/office/drawing/2014/main" id="{F9F23011-7B34-2141-8FA0-32BEBF5C9C0F}"/>
              </a:ext>
            </a:extLst>
          </p:cNvPr>
          <p:cNvGraphicFramePr/>
          <p:nvPr>
            <p:extLst>
              <p:ext uri="{D42A27DB-BD31-4B8C-83A1-F6EECF244321}">
                <p14:modId xmlns:p14="http://schemas.microsoft.com/office/powerpoint/2010/main" val="3015078089"/>
              </p:ext>
            </p:extLst>
          </p:nvPr>
        </p:nvGraphicFramePr>
        <p:xfrm>
          <a:off x="3780431" y="3550510"/>
          <a:ext cx="4872250" cy="2942363"/>
        </p:xfrm>
        <a:graphic>
          <a:graphicData uri="http://schemas.openxmlformats.org/drawingml/2006/chart">
            <c:chart xmlns:c="http://schemas.openxmlformats.org/drawingml/2006/chart" xmlns:r="http://schemas.openxmlformats.org/officeDocument/2006/relationships" r:id="rId3"/>
          </a:graphicData>
        </a:graphic>
      </p:graphicFrame>
      <p:sp>
        <p:nvSpPr>
          <p:cNvPr id="28" name="Rectangle 27">
            <a:extLst>
              <a:ext uri="{FF2B5EF4-FFF2-40B4-BE49-F238E27FC236}">
                <a16:creationId xmlns:a16="http://schemas.microsoft.com/office/drawing/2014/main" id="{467811AE-965F-1046-A1A8-DBB55D09E035}"/>
              </a:ext>
            </a:extLst>
          </p:cNvPr>
          <p:cNvSpPr/>
          <p:nvPr/>
        </p:nvSpPr>
        <p:spPr>
          <a:xfrm>
            <a:off x="628650" y="2892939"/>
            <a:ext cx="5486400" cy="369332"/>
          </a:xfrm>
          <a:prstGeom prst="rect">
            <a:avLst/>
          </a:prstGeom>
        </p:spPr>
        <p:txBody>
          <a:bodyPr wrap="square">
            <a:spAutoFit/>
          </a:bodyPr>
          <a:lstStyle/>
          <a:p>
            <a:endParaRPr lang="en-US" dirty="0"/>
          </a:p>
        </p:txBody>
      </p:sp>
      <p:graphicFrame>
        <p:nvGraphicFramePr>
          <p:cNvPr id="4" name="Table 5">
            <a:extLst>
              <a:ext uri="{FF2B5EF4-FFF2-40B4-BE49-F238E27FC236}">
                <a16:creationId xmlns:a16="http://schemas.microsoft.com/office/drawing/2014/main" id="{79FC5E8B-228A-4D4E-9AB9-D08D87472A73}"/>
              </a:ext>
            </a:extLst>
          </p:cNvPr>
          <p:cNvGraphicFramePr>
            <a:graphicFrameLocks noGrp="1"/>
          </p:cNvGraphicFramePr>
          <p:nvPr>
            <p:extLst>
              <p:ext uri="{D42A27DB-BD31-4B8C-83A1-F6EECF244321}">
                <p14:modId xmlns:p14="http://schemas.microsoft.com/office/powerpoint/2010/main" val="2707197940"/>
              </p:ext>
            </p:extLst>
          </p:nvPr>
        </p:nvGraphicFramePr>
        <p:xfrm>
          <a:off x="935298" y="990190"/>
          <a:ext cx="7321598" cy="2194560"/>
        </p:xfrm>
        <a:graphic>
          <a:graphicData uri="http://schemas.openxmlformats.org/drawingml/2006/table">
            <a:tbl>
              <a:tblPr firstRow="1" bandRow="1">
                <a:tableStyleId>{2D5ABB26-0587-4C30-8999-92F81FD0307C}</a:tableStyleId>
              </a:tblPr>
              <a:tblGrid>
                <a:gridCol w="5431344">
                  <a:extLst>
                    <a:ext uri="{9D8B030D-6E8A-4147-A177-3AD203B41FA5}">
                      <a16:colId xmlns:a16="http://schemas.microsoft.com/office/drawing/2014/main" val="3087683331"/>
                    </a:ext>
                  </a:extLst>
                </a:gridCol>
                <a:gridCol w="1890254">
                  <a:extLst>
                    <a:ext uri="{9D8B030D-6E8A-4147-A177-3AD203B41FA5}">
                      <a16:colId xmlns:a16="http://schemas.microsoft.com/office/drawing/2014/main" val="3439537800"/>
                    </a:ext>
                  </a:extLst>
                </a:gridCol>
              </a:tblGrid>
              <a:tr h="325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Prefix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Completion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28295453"/>
                  </a:ext>
                </a:extLst>
              </a:tr>
              <a:tr h="325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Taylor Swift was born in the year of</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1859</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752889"/>
                  </a:ext>
                </a:extLst>
              </a:tr>
              <a:tr h="325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Microsoft was founded by</a:t>
                      </a:r>
                      <a:endParaRPr lang="en-US" b="0" dirty="0"/>
                    </a:p>
                  </a:txBody>
                  <a:tcPr>
                    <a:lnT w="12700" cap="flat" cmpd="sng" algn="ctr">
                      <a:no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F0000"/>
                          </a:solidFill>
                        </a:rPr>
                        <a:t>John McAfee</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865689604"/>
                  </a:ext>
                </a:extLst>
              </a:tr>
              <a:tr h="325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Christmas is in the month of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October</a:t>
                      </a:r>
                    </a:p>
                  </a:txBody>
                  <a:tcPr/>
                </a:tc>
                <a:extLst>
                  <a:ext uri="{0D108BD9-81ED-4DB2-BD59-A6C34878D82A}">
                    <a16:rowId xmlns:a16="http://schemas.microsoft.com/office/drawing/2014/main" val="94129921"/>
                  </a:ext>
                </a:extLst>
              </a:tr>
              <a:tr h="325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California is located in the country of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India</a:t>
                      </a:r>
                    </a:p>
                  </a:txBody>
                  <a:tcPr/>
                </a:tc>
                <a:extLst>
                  <a:ext uri="{0D108BD9-81ED-4DB2-BD59-A6C34878D82A}">
                    <a16:rowId xmlns:a16="http://schemas.microsoft.com/office/drawing/2014/main" val="3207156427"/>
                  </a:ext>
                </a:extLst>
              </a:tr>
              <a:tr h="325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Tea was invented in</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Russia</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5273627"/>
                  </a:ext>
                </a:extLst>
              </a:tr>
            </a:tbl>
          </a:graphicData>
        </a:graphic>
      </p:graphicFrame>
      <p:grpSp>
        <p:nvGrpSpPr>
          <p:cNvPr id="14" name="Group 13">
            <a:extLst>
              <a:ext uri="{FF2B5EF4-FFF2-40B4-BE49-F238E27FC236}">
                <a16:creationId xmlns:a16="http://schemas.microsoft.com/office/drawing/2014/main" id="{1D767EC3-1712-9641-AA00-2560FAACA093}"/>
              </a:ext>
            </a:extLst>
          </p:cNvPr>
          <p:cNvGrpSpPr/>
          <p:nvPr/>
        </p:nvGrpSpPr>
        <p:grpSpPr>
          <a:xfrm>
            <a:off x="935298" y="3777709"/>
            <a:ext cx="3395481" cy="2336008"/>
            <a:chOff x="935298" y="3777709"/>
            <a:chExt cx="3395481" cy="2336008"/>
          </a:xfrm>
        </p:grpSpPr>
        <p:sp>
          <p:nvSpPr>
            <p:cNvPr id="6" name="TextBox 5">
              <a:extLst>
                <a:ext uri="{FF2B5EF4-FFF2-40B4-BE49-F238E27FC236}">
                  <a16:creationId xmlns:a16="http://schemas.microsoft.com/office/drawing/2014/main" id="{2BC943FB-AD3C-DD44-A4D4-4E48DA776225}"/>
                </a:ext>
              </a:extLst>
            </p:cNvPr>
            <p:cNvSpPr txBox="1"/>
            <p:nvPr/>
          </p:nvSpPr>
          <p:spPr>
            <a:xfrm>
              <a:off x="935298" y="3777709"/>
              <a:ext cx="3395481" cy="369332"/>
            </a:xfrm>
            <a:prstGeom prst="rect">
              <a:avLst/>
            </a:prstGeom>
            <a:noFill/>
          </p:spPr>
          <p:txBody>
            <a:bodyPr wrap="none" rtlCol="0">
              <a:spAutoFit/>
            </a:bodyPr>
            <a:lstStyle/>
            <a:p>
              <a:r>
                <a:rPr lang="en-US" dirty="0"/>
                <a:t>100 frequent factual knowledge</a:t>
              </a:r>
            </a:p>
          </p:txBody>
        </p:sp>
        <p:sp>
          <p:nvSpPr>
            <p:cNvPr id="32" name="Right Arrow 31">
              <a:extLst>
                <a:ext uri="{FF2B5EF4-FFF2-40B4-BE49-F238E27FC236}">
                  <a16:creationId xmlns:a16="http://schemas.microsoft.com/office/drawing/2014/main" id="{5D6078F8-3E91-F449-B002-1A982647E41C}"/>
                </a:ext>
              </a:extLst>
            </p:cNvPr>
            <p:cNvSpPr/>
            <p:nvPr/>
          </p:nvSpPr>
          <p:spPr>
            <a:xfrm rot="5400000">
              <a:off x="2469991" y="4460215"/>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Icon&#10;&#10;Description automatically generated">
              <a:extLst>
                <a:ext uri="{FF2B5EF4-FFF2-40B4-BE49-F238E27FC236}">
                  <a16:creationId xmlns:a16="http://schemas.microsoft.com/office/drawing/2014/main" id="{0B0B0D6E-4F8B-F74A-8B2E-04D766969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0217" y="5031375"/>
              <a:ext cx="785638" cy="1082342"/>
            </a:xfrm>
            <a:prstGeom prst="rect">
              <a:avLst/>
            </a:prstGeom>
          </p:spPr>
        </p:pic>
        <p:sp>
          <p:nvSpPr>
            <p:cNvPr id="7" name="TextBox 6">
              <a:extLst>
                <a:ext uri="{FF2B5EF4-FFF2-40B4-BE49-F238E27FC236}">
                  <a16:creationId xmlns:a16="http://schemas.microsoft.com/office/drawing/2014/main" id="{5C07F02B-42A6-C046-A4A3-7BB12F801B09}"/>
                </a:ext>
              </a:extLst>
            </p:cNvPr>
            <p:cNvSpPr txBox="1"/>
            <p:nvPr/>
          </p:nvSpPr>
          <p:spPr>
            <a:xfrm>
              <a:off x="1569061" y="4434509"/>
              <a:ext cx="777777" cy="369332"/>
            </a:xfrm>
            <a:prstGeom prst="rect">
              <a:avLst/>
            </a:prstGeom>
            <a:noFill/>
          </p:spPr>
          <p:txBody>
            <a:bodyPr wrap="none" rtlCol="0">
              <a:spAutoFit/>
            </a:bodyPr>
            <a:lstStyle/>
            <a:p>
              <a:r>
                <a:rPr lang="en-US" dirty="0"/>
                <a:t>probe</a:t>
              </a:r>
            </a:p>
          </p:txBody>
        </p:sp>
      </p:grpSp>
    </p:spTree>
    <p:extLst>
      <p:ext uri="{BB962C8B-B14F-4D97-AF65-F5344CB8AC3E}">
        <p14:creationId xmlns:p14="http://schemas.microsoft.com/office/powerpoint/2010/main" val="103752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19DB3-6CA5-8447-A754-631776EF9CE1}"/>
              </a:ext>
            </a:extLst>
          </p:cNvPr>
          <p:cNvSpPr>
            <a:spLocks noGrp="1"/>
          </p:cNvSpPr>
          <p:nvPr>
            <p:ph type="title"/>
          </p:nvPr>
        </p:nvSpPr>
        <p:spPr/>
        <p:txBody>
          <a:bodyPr/>
          <a:lstStyle/>
          <a:p>
            <a:r>
              <a:rPr lang="en-US" dirty="0"/>
              <a:t>Hallucination[2]: Stale-Memorization</a:t>
            </a:r>
          </a:p>
        </p:txBody>
      </p:sp>
      <p:sp>
        <p:nvSpPr>
          <p:cNvPr id="4" name="Slide Number Placeholder 3">
            <a:extLst>
              <a:ext uri="{FF2B5EF4-FFF2-40B4-BE49-F238E27FC236}">
                <a16:creationId xmlns:a16="http://schemas.microsoft.com/office/drawing/2014/main" id="{63DACC9D-5A34-F045-B683-8578524C2611}"/>
              </a:ext>
            </a:extLst>
          </p:cNvPr>
          <p:cNvSpPr>
            <a:spLocks noGrp="1"/>
          </p:cNvSpPr>
          <p:nvPr>
            <p:ph type="sldNum" sz="quarter" idx="12"/>
          </p:nvPr>
        </p:nvSpPr>
        <p:spPr/>
        <p:txBody>
          <a:bodyPr/>
          <a:lstStyle/>
          <a:p>
            <a:fld id="{4FAB73BC-B049-4115-A692-8D63A059BFB8}" type="slidenum">
              <a:rPr lang="en-US" smtClean="0"/>
              <a:t>42</a:t>
            </a:fld>
            <a:endParaRPr lang="en-US"/>
          </a:p>
        </p:txBody>
      </p:sp>
      <p:sp>
        <p:nvSpPr>
          <p:cNvPr id="3" name="TextBox 2">
            <a:extLst>
              <a:ext uri="{FF2B5EF4-FFF2-40B4-BE49-F238E27FC236}">
                <a16:creationId xmlns:a16="http://schemas.microsoft.com/office/drawing/2014/main" id="{A78C0AC5-3BBC-EE4D-8056-3C9951F49E1E}"/>
              </a:ext>
            </a:extLst>
          </p:cNvPr>
          <p:cNvSpPr txBox="1"/>
          <p:nvPr/>
        </p:nvSpPr>
        <p:spPr>
          <a:xfrm>
            <a:off x="1994439" y="3059668"/>
            <a:ext cx="1455848" cy="369332"/>
          </a:xfrm>
          <a:prstGeom prst="rect">
            <a:avLst/>
          </a:prstGeom>
          <a:noFill/>
        </p:spPr>
        <p:txBody>
          <a:bodyPr wrap="none" rtlCol="0">
            <a:spAutoFit/>
          </a:bodyPr>
          <a:lstStyle/>
          <a:p>
            <a:r>
              <a:rPr lang="en-US" dirty="0"/>
              <a:t>2017 Corpus</a:t>
            </a:r>
          </a:p>
        </p:txBody>
      </p:sp>
      <p:grpSp>
        <p:nvGrpSpPr>
          <p:cNvPr id="12" name="Group 11">
            <a:extLst>
              <a:ext uri="{FF2B5EF4-FFF2-40B4-BE49-F238E27FC236}">
                <a16:creationId xmlns:a16="http://schemas.microsoft.com/office/drawing/2014/main" id="{7A15F75D-111F-C846-836F-92146BE12CDB}"/>
              </a:ext>
            </a:extLst>
          </p:cNvPr>
          <p:cNvGrpSpPr/>
          <p:nvPr/>
        </p:nvGrpSpPr>
        <p:grpSpPr>
          <a:xfrm>
            <a:off x="851312" y="3652202"/>
            <a:ext cx="3673645" cy="2456977"/>
            <a:chOff x="851312" y="3652202"/>
            <a:chExt cx="3673645" cy="2456977"/>
          </a:xfrm>
        </p:grpSpPr>
        <p:sp>
          <p:nvSpPr>
            <p:cNvPr id="5" name="TextBox 4">
              <a:extLst>
                <a:ext uri="{FF2B5EF4-FFF2-40B4-BE49-F238E27FC236}">
                  <a16:creationId xmlns:a16="http://schemas.microsoft.com/office/drawing/2014/main" id="{501BB743-BF8C-2D47-9B8C-69EDD5319B09}"/>
                </a:ext>
              </a:extLst>
            </p:cNvPr>
            <p:cNvSpPr txBox="1"/>
            <p:nvPr/>
          </p:nvSpPr>
          <p:spPr>
            <a:xfrm>
              <a:off x="851312" y="3652202"/>
              <a:ext cx="3673644" cy="923330"/>
            </a:xfrm>
            <a:prstGeom prst="rect">
              <a:avLst/>
            </a:prstGeom>
            <a:noFill/>
            <a:ln w="12700">
              <a:solidFill>
                <a:schemeClr val="tx1"/>
              </a:solidFill>
            </a:ln>
          </p:spPr>
          <p:txBody>
            <a:bodyPr wrap="square" rtlCol="0">
              <a:spAutoFit/>
            </a:bodyPr>
            <a:lstStyle/>
            <a:p>
              <a:r>
                <a:rPr lang="en-US" dirty="0"/>
                <a:t>The final MVP </a:t>
              </a:r>
              <a:r>
                <a:rPr lang="en-US" dirty="0">
                  <a:solidFill>
                    <a:schemeClr val="accent1"/>
                  </a:solidFill>
                </a:rPr>
                <a:t>Lebron James</a:t>
              </a:r>
            </a:p>
            <a:p>
              <a:r>
                <a:rPr lang="en-US" dirty="0"/>
                <a:t>led his team </a:t>
              </a:r>
              <a:r>
                <a:rPr lang="en-US" dirty="0">
                  <a:solidFill>
                    <a:schemeClr val="accent1"/>
                  </a:solidFill>
                </a:rPr>
                <a:t>Cleveland Cavaliers </a:t>
              </a:r>
              <a:r>
                <a:rPr lang="en-US" dirty="0"/>
                <a:t>with a strong comeback ….</a:t>
              </a:r>
            </a:p>
          </p:txBody>
        </p:sp>
        <p:sp>
          <p:nvSpPr>
            <p:cNvPr id="24" name="TextBox 23">
              <a:extLst>
                <a:ext uri="{FF2B5EF4-FFF2-40B4-BE49-F238E27FC236}">
                  <a16:creationId xmlns:a16="http://schemas.microsoft.com/office/drawing/2014/main" id="{CCAB6189-D5C4-024C-86E7-11B02AE13834}"/>
                </a:ext>
              </a:extLst>
            </p:cNvPr>
            <p:cNvSpPr txBox="1"/>
            <p:nvPr/>
          </p:nvSpPr>
          <p:spPr>
            <a:xfrm>
              <a:off x="851312" y="4675854"/>
              <a:ext cx="3673645" cy="646331"/>
            </a:xfrm>
            <a:prstGeom prst="rect">
              <a:avLst/>
            </a:prstGeom>
            <a:noFill/>
            <a:ln w="12700">
              <a:solidFill>
                <a:schemeClr val="tx1"/>
              </a:solidFill>
            </a:ln>
          </p:spPr>
          <p:txBody>
            <a:bodyPr wrap="square" rtlCol="0">
              <a:spAutoFit/>
            </a:bodyPr>
            <a:lstStyle/>
            <a:p>
              <a:r>
                <a:rPr lang="en-US" dirty="0">
                  <a:solidFill>
                    <a:schemeClr val="accent1"/>
                  </a:solidFill>
                </a:rPr>
                <a:t>Lebron James </a:t>
              </a:r>
              <a:r>
                <a:rPr lang="en-US" dirty="0"/>
                <a:t>was drafted as the first place by </a:t>
              </a:r>
              <a:r>
                <a:rPr lang="en-US" dirty="0">
                  <a:solidFill>
                    <a:schemeClr val="accent1"/>
                  </a:solidFill>
                </a:rPr>
                <a:t>Cleveland Cavaliers.</a:t>
              </a:r>
            </a:p>
          </p:txBody>
        </p:sp>
        <p:sp>
          <p:nvSpPr>
            <p:cNvPr id="25" name="TextBox 24">
              <a:extLst>
                <a:ext uri="{FF2B5EF4-FFF2-40B4-BE49-F238E27FC236}">
                  <a16:creationId xmlns:a16="http://schemas.microsoft.com/office/drawing/2014/main" id="{343BA794-8E9A-9640-9392-BD199B58A309}"/>
                </a:ext>
              </a:extLst>
            </p:cNvPr>
            <p:cNvSpPr txBox="1"/>
            <p:nvPr/>
          </p:nvSpPr>
          <p:spPr>
            <a:xfrm>
              <a:off x="851312" y="5462848"/>
              <a:ext cx="3673644" cy="646331"/>
            </a:xfrm>
            <a:prstGeom prst="rect">
              <a:avLst/>
            </a:prstGeom>
            <a:noFill/>
            <a:ln w="12700">
              <a:solidFill>
                <a:schemeClr val="tx1"/>
              </a:solidFill>
            </a:ln>
          </p:spPr>
          <p:txBody>
            <a:bodyPr wrap="square" rtlCol="0">
              <a:spAutoFit/>
            </a:bodyPr>
            <a:lstStyle/>
            <a:p>
              <a:r>
                <a:rPr lang="en-US" dirty="0">
                  <a:solidFill>
                    <a:schemeClr val="accent1"/>
                  </a:solidFill>
                </a:rPr>
                <a:t>Lebron James </a:t>
              </a:r>
              <a:r>
                <a:rPr lang="en-US" dirty="0"/>
                <a:t>brought the champion to </a:t>
              </a:r>
              <a:r>
                <a:rPr lang="en-US" dirty="0">
                  <a:solidFill>
                    <a:schemeClr val="accent1"/>
                  </a:solidFill>
                </a:rPr>
                <a:t>Cleveland Cavaliers</a:t>
              </a:r>
              <a:r>
                <a:rPr lang="en-US" dirty="0"/>
                <a:t>.</a:t>
              </a:r>
            </a:p>
          </p:txBody>
        </p:sp>
      </p:grpSp>
      <p:sp>
        <p:nvSpPr>
          <p:cNvPr id="26" name="TextBox 25">
            <a:extLst>
              <a:ext uri="{FF2B5EF4-FFF2-40B4-BE49-F238E27FC236}">
                <a16:creationId xmlns:a16="http://schemas.microsoft.com/office/drawing/2014/main" id="{ABEB7F96-3E97-3649-97A0-FD69CE1EC56B}"/>
              </a:ext>
            </a:extLst>
          </p:cNvPr>
          <p:cNvSpPr txBox="1"/>
          <p:nvPr/>
        </p:nvSpPr>
        <p:spPr>
          <a:xfrm>
            <a:off x="6311471" y="3059668"/>
            <a:ext cx="681597" cy="369332"/>
          </a:xfrm>
          <a:prstGeom prst="rect">
            <a:avLst/>
          </a:prstGeom>
          <a:noFill/>
        </p:spPr>
        <p:txBody>
          <a:bodyPr wrap="none" rtlCol="0">
            <a:spAutoFit/>
          </a:bodyPr>
          <a:lstStyle/>
          <a:p>
            <a:r>
              <a:rPr lang="en-US" dirty="0"/>
              <a:t>2021</a:t>
            </a:r>
          </a:p>
        </p:txBody>
      </p:sp>
      <p:pic>
        <p:nvPicPr>
          <p:cNvPr id="2050" name="Picture 2" descr="Video: Lakers' LeBron James Narrates Nike Commercial About Coming Back From  COVID-19 Pandemic – NBC Los Angeles">
            <a:extLst>
              <a:ext uri="{FF2B5EF4-FFF2-40B4-BE49-F238E27FC236}">
                <a16:creationId xmlns:a16="http://schemas.microsoft.com/office/drawing/2014/main" id="{ED8042C4-77D7-9446-9B12-E4017D8C2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1102" y="1216184"/>
            <a:ext cx="2715887" cy="1790316"/>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7CBDF610-804B-B34E-BB18-06126AC48C93}"/>
              </a:ext>
            </a:extLst>
          </p:cNvPr>
          <p:cNvSpPr/>
          <p:nvPr/>
        </p:nvSpPr>
        <p:spPr>
          <a:xfrm>
            <a:off x="6113332" y="2286000"/>
            <a:ext cx="921414" cy="709356"/>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6993E76D-F4D5-D645-B0CE-284572A41AE4}"/>
              </a:ext>
            </a:extLst>
          </p:cNvPr>
          <p:cNvGrpSpPr/>
          <p:nvPr/>
        </p:nvGrpSpPr>
        <p:grpSpPr>
          <a:xfrm>
            <a:off x="1268924" y="1287067"/>
            <a:ext cx="2811216" cy="1631938"/>
            <a:chOff x="1035244" y="1287067"/>
            <a:chExt cx="2811216" cy="1631938"/>
          </a:xfrm>
        </p:grpSpPr>
        <p:pic>
          <p:nvPicPr>
            <p:cNvPr id="14" name="Picture 13" descr="Icon&#10;&#10;Description automatically generated">
              <a:extLst>
                <a:ext uri="{FF2B5EF4-FFF2-40B4-BE49-F238E27FC236}">
                  <a16:creationId xmlns:a16="http://schemas.microsoft.com/office/drawing/2014/main" id="{74269BB7-8C66-2B49-85BE-984AC7275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244" y="1287067"/>
              <a:ext cx="629853" cy="816841"/>
            </a:xfrm>
            <a:prstGeom prst="rect">
              <a:avLst/>
            </a:prstGeom>
            <a:solidFill>
              <a:schemeClr val="bg1"/>
            </a:solidFill>
          </p:spPr>
        </p:pic>
        <p:pic>
          <p:nvPicPr>
            <p:cNvPr id="15" name="Picture 14" descr="Icon&#10;&#10;Description automatically generated">
              <a:extLst>
                <a:ext uri="{FF2B5EF4-FFF2-40B4-BE49-F238E27FC236}">
                  <a16:creationId xmlns:a16="http://schemas.microsoft.com/office/drawing/2014/main" id="{9DEF5885-1B8D-9845-9899-6E00F64BF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365" y="1287067"/>
              <a:ext cx="629853" cy="816841"/>
            </a:xfrm>
            <a:prstGeom prst="rect">
              <a:avLst/>
            </a:prstGeom>
            <a:solidFill>
              <a:schemeClr val="bg1"/>
            </a:solidFill>
          </p:spPr>
        </p:pic>
        <p:pic>
          <p:nvPicPr>
            <p:cNvPr id="16" name="Picture 15" descr="Icon&#10;&#10;Description automatically generated">
              <a:extLst>
                <a:ext uri="{FF2B5EF4-FFF2-40B4-BE49-F238E27FC236}">
                  <a16:creationId xmlns:a16="http://schemas.microsoft.com/office/drawing/2014/main" id="{DF9BA3F0-CC33-614D-85CC-6D2B6E9499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9486" y="1287067"/>
              <a:ext cx="629853" cy="816841"/>
            </a:xfrm>
            <a:prstGeom prst="rect">
              <a:avLst/>
            </a:prstGeom>
            <a:solidFill>
              <a:schemeClr val="bg1"/>
            </a:solidFill>
          </p:spPr>
        </p:pic>
        <p:pic>
          <p:nvPicPr>
            <p:cNvPr id="17" name="Picture 16" descr="Icon&#10;&#10;Description automatically generated">
              <a:extLst>
                <a:ext uri="{FF2B5EF4-FFF2-40B4-BE49-F238E27FC236}">
                  <a16:creationId xmlns:a16="http://schemas.microsoft.com/office/drawing/2014/main" id="{93168090-D9C0-CF43-96EA-52E496D7B6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6607" y="1287067"/>
              <a:ext cx="629853" cy="816841"/>
            </a:xfrm>
            <a:prstGeom prst="rect">
              <a:avLst/>
            </a:prstGeom>
            <a:solidFill>
              <a:schemeClr val="bg1"/>
            </a:solidFill>
          </p:spPr>
        </p:pic>
        <p:pic>
          <p:nvPicPr>
            <p:cNvPr id="18" name="Picture 17" descr="Icon&#10;&#10;Description automatically generated">
              <a:extLst>
                <a:ext uri="{FF2B5EF4-FFF2-40B4-BE49-F238E27FC236}">
                  <a16:creationId xmlns:a16="http://schemas.microsoft.com/office/drawing/2014/main" id="{BDE61A95-CC51-D644-90D9-4D881EF52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244" y="2102164"/>
              <a:ext cx="629853" cy="816841"/>
            </a:xfrm>
            <a:prstGeom prst="rect">
              <a:avLst/>
            </a:prstGeom>
            <a:solidFill>
              <a:schemeClr val="bg1"/>
            </a:solidFill>
          </p:spPr>
        </p:pic>
        <p:pic>
          <p:nvPicPr>
            <p:cNvPr id="19" name="Picture 18" descr="Icon&#10;&#10;Description automatically generated">
              <a:extLst>
                <a:ext uri="{FF2B5EF4-FFF2-40B4-BE49-F238E27FC236}">
                  <a16:creationId xmlns:a16="http://schemas.microsoft.com/office/drawing/2014/main" id="{111D3816-7B93-F043-A241-2E914BCB19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365" y="2102164"/>
              <a:ext cx="629853" cy="816841"/>
            </a:xfrm>
            <a:prstGeom prst="rect">
              <a:avLst/>
            </a:prstGeom>
            <a:solidFill>
              <a:schemeClr val="bg1"/>
            </a:solidFill>
          </p:spPr>
        </p:pic>
        <p:pic>
          <p:nvPicPr>
            <p:cNvPr id="20" name="Picture 19" descr="Icon&#10;&#10;Description automatically generated">
              <a:extLst>
                <a:ext uri="{FF2B5EF4-FFF2-40B4-BE49-F238E27FC236}">
                  <a16:creationId xmlns:a16="http://schemas.microsoft.com/office/drawing/2014/main" id="{69668A7D-E9AE-6743-AAF8-E9005BE8D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9486" y="2102164"/>
              <a:ext cx="629853" cy="816841"/>
            </a:xfrm>
            <a:prstGeom prst="rect">
              <a:avLst/>
            </a:prstGeom>
            <a:solidFill>
              <a:schemeClr val="bg1"/>
            </a:solidFill>
          </p:spPr>
        </p:pic>
        <p:pic>
          <p:nvPicPr>
            <p:cNvPr id="21" name="Picture 20" descr="Icon&#10;&#10;Description automatically generated">
              <a:extLst>
                <a:ext uri="{FF2B5EF4-FFF2-40B4-BE49-F238E27FC236}">
                  <a16:creationId xmlns:a16="http://schemas.microsoft.com/office/drawing/2014/main" id="{CE1E26A2-42B6-2549-BBBA-F780A08065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6607" y="2102164"/>
              <a:ext cx="629853" cy="816841"/>
            </a:xfrm>
            <a:prstGeom prst="rect">
              <a:avLst/>
            </a:prstGeom>
            <a:solidFill>
              <a:schemeClr val="bg1"/>
            </a:solidFill>
          </p:spPr>
        </p:pic>
      </p:grpSp>
      <p:grpSp>
        <p:nvGrpSpPr>
          <p:cNvPr id="11" name="Group 10">
            <a:extLst>
              <a:ext uri="{FF2B5EF4-FFF2-40B4-BE49-F238E27FC236}">
                <a16:creationId xmlns:a16="http://schemas.microsoft.com/office/drawing/2014/main" id="{A254DDBC-C08B-E745-BC4D-2C385EB8497C}"/>
              </a:ext>
            </a:extLst>
          </p:cNvPr>
          <p:cNvGrpSpPr/>
          <p:nvPr/>
        </p:nvGrpSpPr>
        <p:grpSpPr>
          <a:xfrm>
            <a:off x="4822223" y="3652202"/>
            <a:ext cx="3673644" cy="2441794"/>
            <a:chOff x="4822223" y="3652202"/>
            <a:chExt cx="3673644" cy="2441794"/>
          </a:xfrm>
        </p:grpSpPr>
        <p:sp>
          <p:nvSpPr>
            <p:cNvPr id="29" name="TextBox 28">
              <a:extLst>
                <a:ext uri="{FF2B5EF4-FFF2-40B4-BE49-F238E27FC236}">
                  <a16:creationId xmlns:a16="http://schemas.microsoft.com/office/drawing/2014/main" id="{C0808420-240A-914F-B263-9B6E4F2397B5}"/>
                </a:ext>
              </a:extLst>
            </p:cNvPr>
            <p:cNvSpPr txBox="1"/>
            <p:nvPr/>
          </p:nvSpPr>
          <p:spPr>
            <a:xfrm>
              <a:off x="4822223" y="3652202"/>
              <a:ext cx="3673644" cy="1200329"/>
            </a:xfrm>
            <a:prstGeom prst="rect">
              <a:avLst/>
            </a:prstGeom>
            <a:noFill/>
            <a:ln w="12700">
              <a:solidFill>
                <a:schemeClr val="tx1"/>
              </a:solidFill>
            </a:ln>
          </p:spPr>
          <p:txBody>
            <a:bodyPr wrap="square" rtlCol="0">
              <a:spAutoFit/>
            </a:bodyPr>
            <a:lstStyle/>
            <a:p>
              <a:r>
                <a:rPr lang="en-US" dirty="0">
                  <a:solidFill>
                    <a:schemeClr val="accent1"/>
                  </a:solidFill>
                </a:rPr>
                <a:t>Lebron James </a:t>
              </a:r>
              <a:r>
                <a:rPr lang="en-US" dirty="0"/>
                <a:t>led his team </a:t>
              </a:r>
              <a:r>
                <a:rPr lang="en-US" dirty="0">
                  <a:solidFill>
                    <a:schemeClr val="accent2"/>
                  </a:solidFill>
                </a:rPr>
                <a:t>Cleveland Cavaliers </a:t>
              </a:r>
              <a:r>
                <a:rPr lang="en-US" dirty="0"/>
                <a:t>to win the 2020 NBA championship by defeating Miami Heat.</a:t>
              </a:r>
            </a:p>
          </p:txBody>
        </p:sp>
        <p:pic>
          <p:nvPicPr>
            <p:cNvPr id="22" name="Picture 21" descr="Icon&#10;&#10;Description automatically generated">
              <a:extLst>
                <a:ext uri="{FF2B5EF4-FFF2-40B4-BE49-F238E27FC236}">
                  <a16:creationId xmlns:a16="http://schemas.microsoft.com/office/drawing/2014/main" id="{09A24369-8D3A-5046-A660-001CFC616E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0289" y="5011654"/>
              <a:ext cx="785638" cy="1082342"/>
            </a:xfrm>
            <a:prstGeom prst="rect">
              <a:avLst/>
            </a:prstGeom>
          </p:spPr>
        </p:pic>
      </p:grpSp>
    </p:spTree>
    <p:extLst>
      <p:ext uri="{BB962C8B-B14F-4D97-AF65-F5344CB8AC3E}">
        <p14:creationId xmlns:p14="http://schemas.microsoft.com/office/powerpoint/2010/main" val="64628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linds(horizontal)">
                                      <p:cBhvr>
                                        <p:cTn id="18" dur="500"/>
                                        <p:tgtEl>
                                          <p:spTgt spid="26"/>
                                        </p:tgtEl>
                                      </p:cBhvr>
                                    </p:animEffect>
                                  </p:childTnLst>
                                </p:cTn>
                              </p:par>
                              <p:par>
                                <p:cTn id="19" presetID="3" presetClass="entr" presetSubtype="1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blinds(horizontal)">
                                      <p:cBhvr>
                                        <p:cTn id="21" dur="500"/>
                                        <p:tgtEl>
                                          <p:spTgt spid="205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AE393-BCC5-A34E-9D3F-0A573041C39B}"/>
              </a:ext>
            </a:extLst>
          </p:cNvPr>
          <p:cNvSpPr>
            <a:spLocks noGrp="1"/>
          </p:cNvSpPr>
          <p:nvPr>
            <p:ph type="title"/>
          </p:nvPr>
        </p:nvSpPr>
        <p:spPr/>
        <p:txBody>
          <a:bodyPr/>
          <a:lstStyle/>
          <a:p>
            <a:r>
              <a:rPr lang="en-US" dirty="0"/>
              <a:t>Internalizing Linguistic &amp; Factual Knowledge</a:t>
            </a:r>
          </a:p>
        </p:txBody>
      </p:sp>
      <p:sp>
        <p:nvSpPr>
          <p:cNvPr id="5" name="Slide Number Placeholder 4">
            <a:extLst>
              <a:ext uri="{FF2B5EF4-FFF2-40B4-BE49-F238E27FC236}">
                <a16:creationId xmlns:a16="http://schemas.microsoft.com/office/drawing/2014/main" id="{B2A52483-957E-0D4D-96CE-D047E170C945}"/>
              </a:ext>
            </a:extLst>
          </p:cNvPr>
          <p:cNvSpPr>
            <a:spLocks noGrp="1"/>
          </p:cNvSpPr>
          <p:nvPr>
            <p:ph type="sldNum" sz="quarter" idx="12"/>
          </p:nvPr>
        </p:nvSpPr>
        <p:spPr/>
        <p:txBody>
          <a:bodyPr/>
          <a:lstStyle/>
          <a:p>
            <a:fld id="{4FAB73BC-B049-4115-A692-8D63A059BFB8}" type="slidenum">
              <a:rPr lang="en-US" smtClean="0"/>
              <a:t>43</a:t>
            </a:fld>
            <a:endParaRPr lang="en-US"/>
          </a:p>
        </p:txBody>
      </p:sp>
      <p:grpSp>
        <p:nvGrpSpPr>
          <p:cNvPr id="28" name="Group 27">
            <a:extLst>
              <a:ext uri="{FF2B5EF4-FFF2-40B4-BE49-F238E27FC236}">
                <a16:creationId xmlns:a16="http://schemas.microsoft.com/office/drawing/2014/main" id="{0CA75A1D-C65B-CB48-885B-0E6D272552E8}"/>
              </a:ext>
            </a:extLst>
          </p:cNvPr>
          <p:cNvGrpSpPr/>
          <p:nvPr/>
        </p:nvGrpSpPr>
        <p:grpSpPr>
          <a:xfrm>
            <a:off x="4572000" y="1353177"/>
            <a:ext cx="4149970" cy="3567265"/>
            <a:chOff x="4571998" y="2541970"/>
            <a:chExt cx="4149970" cy="3567265"/>
          </a:xfrm>
        </p:grpSpPr>
        <p:sp>
          <p:nvSpPr>
            <p:cNvPr id="11" name="TextBox 10">
              <a:extLst>
                <a:ext uri="{FF2B5EF4-FFF2-40B4-BE49-F238E27FC236}">
                  <a16:creationId xmlns:a16="http://schemas.microsoft.com/office/drawing/2014/main" id="{EE1F1437-0AB1-F748-85AF-F0E7845B09DB}"/>
                </a:ext>
              </a:extLst>
            </p:cNvPr>
            <p:cNvSpPr txBox="1"/>
            <p:nvPr/>
          </p:nvSpPr>
          <p:spPr>
            <a:xfrm>
              <a:off x="4571998" y="2541970"/>
              <a:ext cx="4149970" cy="369332"/>
            </a:xfrm>
            <a:prstGeom prst="rect">
              <a:avLst/>
            </a:prstGeom>
            <a:solidFill>
              <a:schemeClr val="accent5">
                <a:lumMod val="20000"/>
                <a:lumOff val="80000"/>
              </a:schemeClr>
            </a:solidFill>
            <a:ln>
              <a:solidFill>
                <a:schemeClr val="tx1">
                  <a:lumMod val="50000"/>
                  <a:lumOff val="50000"/>
                </a:schemeClr>
              </a:solidFill>
            </a:ln>
          </p:spPr>
          <p:txBody>
            <a:bodyPr wrap="square" rtlCol="0">
              <a:spAutoFit/>
            </a:bodyPr>
            <a:lstStyle/>
            <a:p>
              <a:pPr algn="ctr"/>
              <a:r>
                <a:rPr lang="en-US" dirty="0"/>
                <a:t>Explicit Factual Knowledge</a:t>
              </a:r>
            </a:p>
          </p:txBody>
        </p:sp>
        <p:pic>
          <p:nvPicPr>
            <p:cNvPr id="4110" name="Picture 14" descr="Re-evaluation of Knowledge Graph Completion Methods | by Farahnaz Akrami |  Medium">
              <a:extLst>
                <a:ext uri="{FF2B5EF4-FFF2-40B4-BE49-F238E27FC236}">
                  <a16:creationId xmlns:a16="http://schemas.microsoft.com/office/drawing/2014/main" id="{FAB81B8A-C889-DF49-8589-87218F6B7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4942" y="3006638"/>
              <a:ext cx="3630406" cy="304789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918F16F-B26F-574D-A622-AB5DA722A029}"/>
                </a:ext>
              </a:extLst>
            </p:cNvPr>
            <p:cNvSpPr/>
            <p:nvPr/>
          </p:nvSpPr>
          <p:spPr>
            <a:xfrm>
              <a:off x="4571999" y="2911300"/>
              <a:ext cx="4149969" cy="3197935"/>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5F5F425-F2D9-114B-BB9B-3EEF5809A03C}"/>
              </a:ext>
            </a:extLst>
          </p:cNvPr>
          <p:cNvGrpSpPr/>
          <p:nvPr/>
        </p:nvGrpSpPr>
        <p:grpSpPr>
          <a:xfrm>
            <a:off x="422034" y="1353177"/>
            <a:ext cx="4149966" cy="3567266"/>
            <a:chOff x="422032" y="1540038"/>
            <a:chExt cx="4149966" cy="3567266"/>
          </a:xfrm>
        </p:grpSpPr>
        <p:grpSp>
          <p:nvGrpSpPr>
            <p:cNvPr id="7" name="Group 6">
              <a:extLst>
                <a:ext uri="{FF2B5EF4-FFF2-40B4-BE49-F238E27FC236}">
                  <a16:creationId xmlns:a16="http://schemas.microsoft.com/office/drawing/2014/main" id="{61E8B817-3B9C-B743-A612-34F78E7158F5}"/>
                </a:ext>
              </a:extLst>
            </p:cNvPr>
            <p:cNvGrpSpPr/>
            <p:nvPr/>
          </p:nvGrpSpPr>
          <p:grpSpPr>
            <a:xfrm>
              <a:off x="422032" y="1540038"/>
              <a:ext cx="4149966" cy="3567266"/>
              <a:chOff x="422032" y="2541970"/>
              <a:chExt cx="4149966" cy="3567266"/>
            </a:xfrm>
          </p:grpSpPr>
          <p:grpSp>
            <p:nvGrpSpPr>
              <p:cNvPr id="26" name="Group 25">
                <a:extLst>
                  <a:ext uri="{FF2B5EF4-FFF2-40B4-BE49-F238E27FC236}">
                    <a16:creationId xmlns:a16="http://schemas.microsoft.com/office/drawing/2014/main" id="{09409353-4CC3-8444-891E-9F63B8992D61}"/>
                  </a:ext>
                </a:extLst>
              </p:cNvPr>
              <p:cNvGrpSpPr/>
              <p:nvPr/>
            </p:nvGrpSpPr>
            <p:grpSpPr>
              <a:xfrm>
                <a:off x="422032" y="2541970"/>
                <a:ext cx="4149966" cy="3567266"/>
                <a:chOff x="422032" y="2541970"/>
                <a:chExt cx="4149966" cy="3567266"/>
              </a:xfrm>
            </p:grpSpPr>
            <p:sp>
              <p:nvSpPr>
                <p:cNvPr id="10" name="TextBox 9">
                  <a:extLst>
                    <a:ext uri="{FF2B5EF4-FFF2-40B4-BE49-F238E27FC236}">
                      <a16:creationId xmlns:a16="http://schemas.microsoft.com/office/drawing/2014/main" id="{A668B918-1334-374E-B6AD-D77D9B689C5E}"/>
                    </a:ext>
                  </a:extLst>
                </p:cNvPr>
                <p:cNvSpPr txBox="1"/>
                <p:nvPr/>
              </p:nvSpPr>
              <p:spPr>
                <a:xfrm>
                  <a:off x="422032" y="2541970"/>
                  <a:ext cx="4149966" cy="369332"/>
                </a:xfrm>
                <a:prstGeom prst="rect">
                  <a:avLst/>
                </a:prstGeom>
                <a:solidFill>
                  <a:schemeClr val="accent2">
                    <a:lumMod val="20000"/>
                    <a:lumOff val="80000"/>
                  </a:schemeClr>
                </a:solidFill>
                <a:ln>
                  <a:solidFill>
                    <a:schemeClr val="tx1">
                      <a:lumMod val="50000"/>
                      <a:lumOff val="50000"/>
                    </a:schemeClr>
                  </a:solidFill>
                </a:ln>
              </p:spPr>
              <p:txBody>
                <a:bodyPr wrap="square" rtlCol="0">
                  <a:spAutoFit/>
                </a:bodyPr>
                <a:lstStyle/>
                <a:p>
                  <a:pPr algn="ctr"/>
                  <a:r>
                    <a:rPr lang="en-US" dirty="0"/>
                    <a:t>Implicit Linguistic Knowledge</a:t>
                  </a:r>
                </a:p>
              </p:txBody>
            </p:sp>
            <p:sp>
              <p:nvSpPr>
                <p:cNvPr id="12" name="Rectangle 11">
                  <a:extLst>
                    <a:ext uri="{FF2B5EF4-FFF2-40B4-BE49-F238E27FC236}">
                      <a16:creationId xmlns:a16="http://schemas.microsoft.com/office/drawing/2014/main" id="{62D12ACC-3DFD-D44B-938D-E670A7FBEAE9}"/>
                    </a:ext>
                  </a:extLst>
                </p:cNvPr>
                <p:cNvSpPr/>
                <p:nvPr/>
              </p:nvSpPr>
              <p:spPr>
                <a:xfrm>
                  <a:off x="422032" y="2911301"/>
                  <a:ext cx="4149966" cy="3197935"/>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Image result for english grammar">
                <a:extLst>
                  <a:ext uri="{FF2B5EF4-FFF2-40B4-BE49-F238E27FC236}">
                    <a16:creationId xmlns:a16="http://schemas.microsoft.com/office/drawing/2014/main" id="{0B031275-056F-7D4A-8338-E7F3116D67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7" t="13190" r="667" b="21115"/>
              <a:stretch/>
            </p:blipFill>
            <p:spPr bwMode="auto">
              <a:xfrm>
                <a:off x="628648" y="3006638"/>
                <a:ext cx="3641005" cy="179581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82617DEC-3071-8C4E-B208-9CF0447942E3}"/>
                </a:ext>
              </a:extLst>
            </p:cNvPr>
            <p:cNvSpPr txBox="1"/>
            <p:nvPr/>
          </p:nvSpPr>
          <p:spPr>
            <a:xfrm>
              <a:off x="962876" y="4325295"/>
              <a:ext cx="1609736" cy="369332"/>
            </a:xfrm>
            <a:prstGeom prst="rect">
              <a:avLst/>
            </a:prstGeom>
            <a:noFill/>
          </p:spPr>
          <p:txBody>
            <a:bodyPr wrap="none" rtlCol="0">
              <a:spAutoFit/>
            </a:bodyPr>
            <a:lstStyle/>
            <a:p>
              <a:r>
                <a:rPr lang="en-US" dirty="0"/>
                <a:t>A ___ has fur</a:t>
              </a:r>
            </a:p>
          </p:txBody>
        </p:sp>
        <p:pic>
          <p:nvPicPr>
            <p:cNvPr id="25" name="Picture 24" descr="A picture containing mammal, cat, brown&#10;&#10;Description automatically generated">
              <a:extLst>
                <a:ext uri="{FF2B5EF4-FFF2-40B4-BE49-F238E27FC236}">
                  <a16:creationId xmlns:a16="http://schemas.microsoft.com/office/drawing/2014/main" id="{4A7E51BB-11C7-5846-887C-03F528A611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2612" y="3881727"/>
              <a:ext cx="1340474" cy="1225577"/>
            </a:xfrm>
            <a:prstGeom prst="rect">
              <a:avLst/>
            </a:prstGeom>
          </p:spPr>
        </p:pic>
      </p:grpSp>
      <p:sp>
        <p:nvSpPr>
          <p:cNvPr id="15" name="TextBox 14">
            <a:extLst>
              <a:ext uri="{FF2B5EF4-FFF2-40B4-BE49-F238E27FC236}">
                <a16:creationId xmlns:a16="http://schemas.microsoft.com/office/drawing/2014/main" id="{D183B0ED-3A88-114A-9291-060BEBCD4C08}"/>
              </a:ext>
            </a:extLst>
          </p:cNvPr>
          <p:cNvSpPr txBox="1"/>
          <p:nvPr/>
        </p:nvSpPr>
        <p:spPr>
          <a:xfrm>
            <a:off x="2569361" y="5573831"/>
            <a:ext cx="1431802" cy="369332"/>
          </a:xfrm>
          <a:prstGeom prst="rect">
            <a:avLst/>
          </a:prstGeom>
          <a:noFill/>
        </p:spPr>
        <p:txBody>
          <a:bodyPr wrap="none" rtlCol="0">
            <a:spAutoFit/>
          </a:bodyPr>
          <a:lstStyle/>
          <a:p>
            <a:r>
              <a:rPr lang="en-US" dirty="0"/>
              <a:t>Internalize</a:t>
            </a:r>
          </a:p>
        </p:txBody>
      </p:sp>
      <p:pic>
        <p:nvPicPr>
          <p:cNvPr id="34" name="Picture 33" descr="Icon&#10;&#10;Description automatically generated">
            <a:extLst>
              <a:ext uri="{FF2B5EF4-FFF2-40B4-BE49-F238E27FC236}">
                <a16:creationId xmlns:a16="http://schemas.microsoft.com/office/drawing/2014/main" id="{A20898DC-EED7-6D4A-9763-57F4D2A1E4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1081" y="5032660"/>
            <a:ext cx="785638" cy="1082342"/>
          </a:xfrm>
          <a:prstGeom prst="rect">
            <a:avLst/>
          </a:prstGeom>
        </p:spPr>
      </p:pic>
      <p:cxnSp>
        <p:nvCxnSpPr>
          <p:cNvPr id="44" name="Elbow Connector 43">
            <a:extLst>
              <a:ext uri="{FF2B5EF4-FFF2-40B4-BE49-F238E27FC236}">
                <a16:creationId xmlns:a16="http://schemas.microsoft.com/office/drawing/2014/main" id="{2BCED8A0-5F17-EC45-8C55-B8D01CCBCAB8}"/>
              </a:ext>
            </a:extLst>
          </p:cNvPr>
          <p:cNvCxnSpPr>
            <a:stCxn id="12" idx="2"/>
            <a:endCxn id="34" idx="1"/>
          </p:cNvCxnSpPr>
          <p:nvPr/>
        </p:nvCxnSpPr>
        <p:spPr>
          <a:xfrm rot="16200000" flipH="1">
            <a:off x="2992355" y="4425105"/>
            <a:ext cx="653388" cy="1644064"/>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EAF27DFC-2B45-CC42-9AF8-7095A9FD8A7F}"/>
              </a:ext>
            </a:extLst>
          </p:cNvPr>
          <p:cNvCxnSpPr>
            <a:cxnSpLocks/>
            <a:stCxn id="27" idx="2"/>
            <a:endCxn id="34" idx="3"/>
          </p:cNvCxnSpPr>
          <p:nvPr/>
        </p:nvCxnSpPr>
        <p:spPr>
          <a:xfrm rot="5400000">
            <a:off x="5460159" y="4387003"/>
            <a:ext cx="653389" cy="1720267"/>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246F739-BC60-C64A-85A1-911AC6444923}"/>
              </a:ext>
            </a:extLst>
          </p:cNvPr>
          <p:cNvSpPr txBox="1"/>
          <p:nvPr/>
        </p:nvSpPr>
        <p:spPr>
          <a:xfrm>
            <a:off x="5177910" y="5573831"/>
            <a:ext cx="1431802" cy="369332"/>
          </a:xfrm>
          <a:prstGeom prst="rect">
            <a:avLst/>
          </a:prstGeom>
          <a:noFill/>
        </p:spPr>
        <p:txBody>
          <a:bodyPr wrap="none" rtlCol="0">
            <a:spAutoFit/>
          </a:bodyPr>
          <a:lstStyle/>
          <a:p>
            <a:r>
              <a:rPr lang="en-US" dirty="0"/>
              <a:t>Internalize</a:t>
            </a:r>
          </a:p>
        </p:txBody>
      </p:sp>
    </p:spTree>
    <p:extLst>
      <p:ext uri="{BB962C8B-B14F-4D97-AF65-F5344CB8AC3E}">
        <p14:creationId xmlns:p14="http://schemas.microsoft.com/office/powerpoint/2010/main" val="181910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linds(horizont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blinds(horizontal)">
                                      <p:cBhvr>
                                        <p:cTn id="17" dur="500"/>
                                        <p:tgtEl>
                                          <p:spTgt spid="4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cTn>
                              </p:par>
                              <p:par>
                                <p:cTn id="21" presetID="3" presetClass="entr" presetSubtype="1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blinds(horizontal)">
                                      <p:cBhvr>
                                        <p:cTn id="23" dur="500"/>
                                        <p:tgtEl>
                                          <p:spTgt spid="4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blinds(horizontal)">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AE393-BCC5-A34E-9D3F-0A573041C39B}"/>
              </a:ext>
            </a:extLst>
          </p:cNvPr>
          <p:cNvSpPr>
            <a:spLocks noGrp="1"/>
          </p:cNvSpPr>
          <p:nvPr>
            <p:ph type="title"/>
          </p:nvPr>
        </p:nvSpPr>
        <p:spPr/>
        <p:txBody>
          <a:bodyPr/>
          <a:lstStyle/>
          <a:p>
            <a:r>
              <a:rPr lang="en-US" dirty="0"/>
              <a:t>Externalizing Factual Knowledge</a:t>
            </a:r>
          </a:p>
        </p:txBody>
      </p:sp>
      <p:sp>
        <p:nvSpPr>
          <p:cNvPr id="5" name="Slide Number Placeholder 4">
            <a:extLst>
              <a:ext uri="{FF2B5EF4-FFF2-40B4-BE49-F238E27FC236}">
                <a16:creationId xmlns:a16="http://schemas.microsoft.com/office/drawing/2014/main" id="{B2A52483-957E-0D4D-96CE-D047E170C945}"/>
              </a:ext>
            </a:extLst>
          </p:cNvPr>
          <p:cNvSpPr>
            <a:spLocks noGrp="1"/>
          </p:cNvSpPr>
          <p:nvPr>
            <p:ph type="sldNum" sz="quarter" idx="12"/>
          </p:nvPr>
        </p:nvSpPr>
        <p:spPr/>
        <p:txBody>
          <a:bodyPr/>
          <a:lstStyle/>
          <a:p>
            <a:fld id="{4FAB73BC-B049-4115-A692-8D63A059BFB8}" type="slidenum">
              <a:rPr lang="en-US" smtClean="0"/>
              <a:t>44</a:t>
            </a:fld>
            <a:endParaRPr lang="en-US"/>
          </a:p>
        </p:txBody>
      </p:sp>
      <p:grpSp>
        <p:nvGrpSpPr>
          <p:cNvPr id="28" name="Group 27">
            <a:extLst>
              <a:ext uri="{FF2B5EF4-FFF2-40B4-BE49-F238E27FC236}">
                <a16:creationId xmlns:a16="http://schemas.microsoft.com/office/drawing/2014/main" id="{0CA75A1D-C65B-CB48-885B-0E6D272552E8}"/>
              </a:ext>
            </a:extLst>
          </p:cNvPr>
          <p:cNvGrpSpPr/>
          <p:nvPr/>
        </p:nvGrpSpPr>
        <p:grpSpPr>
          <a:xfrm>
            <a:off x="4572000" y="1353177"/>
            <a:ext cx="4149970" cy="3567265"/>
            <a:chOff x="4571998" y="2541970"/>
            <a:chExt cx="4149970" cy="3567265"/>
          </a:xfrm>
        </p:grpSpPr>
        <p:sp>
          <p:nvSpPr>
            <p:cNvPr id="11" name="TextBox 10">
              <a:extLst>
                <a:ext uri="{FF2B5EF4-FFF2-40B4-BE49-F238E27FC236}">
                  <a16:creationId xmlns:a16="http://schemas.microsoft.com/office/drawing/2014/main" id="{EE1F1437-0AB1-F748-85AF-F0E7845B09DB}"/>
                </a:ext>
              </a:extLst>
            </p:cNvPr>
            <p:cNvSpPr txBox="1"/>
            <p:nvPr/>
          </p:nvSpPr>
          <p:spPr>
            <a:xfrm>
              <a:off x="4571998" y="2541970"/>
              <a:ext cx="4149970" cy="369332"/>
            </a:xfrm>
            <a:prstGeom prst="rect">
              <a:avLst/>
            </a:prstGeom>
            <a:solidFill>
              <a:schemeClr val="accent5">
                <a:lumMod val="20000"/>
                <a:lumOff val="80000"/>
              </a:schemeClr>
            </a:solidFill>
            <a:ln>
              <a:solidFill>
                <a:schemeClr val="tx1">
                  <a:lumMod val="50000"/>
                  <a:lumOff val="50000"/>
                </a:schemeClr>
              </a:solidFill>
            </a:ln>
          </p:spPr>
          <p:txBody>
            <a:bodyPr wrap="square" rtlCol="0">
              <a:spAutoFit/>
            </a:bodyPr>
            <a:lstStyle/>
            <a:p>
              <a:pPr algn="ctr"/>
              <a:r>
                <a:rPr lang="en-US" dirty="0"/>
                <a:t>Explicit Factual Knowledge</a:t>
              </a:r>
            </a:p>
          </p:txBody>
        </p:sp>
        <p:pic>
          <p:nvPicPr>
            <p:cNvPr id="4110" name="Picture 14" descr="Re-evaluation of Knowledge Graph Completion Methods | by Farahnaz Akrami |  Medium">
              <a:extLst>
                <a:ext uri="{FF2B5EF4-FFF2-40B4-BE49-F238E27FC236}">
                  <a16:creationId xmlns:a16="http://schemas.microsoft.com/office/drawing/2014/main" id="{FAB81B8A-C889-DF49-8589-87218F6B7C40}"/>
                </a:ext>
              </a:extLst>
            </p:cNvPr>
            <p:cNvPicPr>
              <a:picLocks noChangeAspect="1" noChangeArrowheads="1"/>
            </p:cNvPicPr>
            <p:nvPr/>
          </p:nvPicPr>
          <p:blipFill>
            <a:blip r:embed="rId3">
              <a:alphaModFix amt="23000"/>
              <a:extLst>
                <a:ext uri="{28A0092B-C50C-407E-A947-70E740481C1C}">
                  <a14:useLocalDpi xmlns:a14="http://schemas.microsoft.com/office/drawing/2010/main" val="0"/>
                </a:ext>
              </a:extLst>
            </a:blip>
            <a:srcRect/>
            <a:stretch>
              <a:fillRect/>
            </a:stretch>
          </p:blipFill>
          <p:spPr bwMode="auto">
            <a:xfrm>
              <a:off x="4884942" y="3006638"/>
              <a:ext cx="3630406" cy="304789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918F16F-B26F-574D-A622-AB5DA722A029}"/>
                </a:ext>
              </a:extLst>
            </p:cNvPr>
            <p:cNvSpPr/>
            <p:nvPr/>
          </p:nvSpPr>
          <p:spPr>
            <a:xfrm>
              <a:off x="4571999" y="2911300"/>
              <a:ext cx="4149969" cy="3197935"/>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5F5F425-F2D9-114B-BB9B-3EEF5809A03C}"/>
              </a:ext>
            </a:extLst>
          </p:cNvPr>
          <p:cNvGrpSpPr/>
          <p:nvPr/>
        </p:nvGrpSpPr>
        <p:grpSpPr>
          <a:xfrm>
            <a:off x="422034" y="1353177"/>
            <a:ext cx="4149966" cy="3567266"/>
            <a:chOff x="422032" y="1540038"/>
            <a:chExt cx="4149966" cy="3567266"/>
          </a:xfrm>
        </p:grpSpPr>
        <p:grpSp>
          <p:nvGrpSpPr>
            <p:cNvPr id="7" name="Group 6">
              <a:extLst>
                <a:ext uri="{FF2B5EF4-FFF2-40B4-BE49-F238E27FC236}">
                  <a16:creationId xmlns:a16="http://schemas.microsoft.com/office/drawing/2014/main" id="{61E8B817-3B9C-B743-A612-34F78E7158F5}"/>
                </a:ext>
              </a:extLst>
            </p:cNvPr>
            <p:cNvGrpSpPr/>
            <p:nvPr/>
          </p:nvGrpSpPr>
          <p:grpSpPr>
            <a:xfrm>
              <a:off x="422032" y="1540038"/>
              <a:ext cx="4149966" cy="3567266"/>
              <a:chOff x="422032" y="2541970"/>
              <a:chExt cx="4149966" cy="3567266"/>
            </a:xfrm>
          </p:grpSpPr>
          <p:grpSp>
            <p:nvGrpSpPr>
              <p:cNvPr id="26" name="Group 25">
                <a:extLst>
                  <a:ext uri="{FF2B5EF4-FFF2-40B4-BE49-F238E27FC236}">
                    <a16:creationId xmlns:a16="http://schemas.microsoft.com/office/drawing/2014/main" id="{09409353-4CC3-8444-891E-9F63B8992D61}"/>
                  </a:ext>
                </a:extLst>
              </p:cNvPr>
              <p:cNvGrpSpPr/>
              <p:nvPr/>
            </p:nvGrpSpPr>
            <p:grpSpPr>
              <a:xfrm>
                <a:off x="422032" y="2541970"/>
                <a:ext cx="4149966" cy="3567266"/>
                <a:chOff x="422032" y="2541970"/>
                <a:chExt cx="4149966" cy="3567266"/>
              </a:xfrm>
            </p:grpSpPr>
            <p:sp>
              <p:nvSpPr>
                <p:cNvPr id="10" name="TextBox 9">
                  <a:extLst>
                    <a:ext uri="{FF2B5EF4-FFF2-40B4-BE49-F238E27FC236}">
                      <a16:creationId xmlns:a16="http://schemas.microsoft.com/office/drawing/2014/main" id="{A668B918-1334-374E-B6AD-D77D9B689C5E}"/>
                    </a:ext>
                  </a:extLst>
                </p:cNvPr>
                <p:cNvSpPr txBox="1"/>
                <p:nvPr/>
              </p:nvSpPr>
              <p:spPr>
                <a:xfrm>
                  <a:off x="422032" y="2541970"/>
                  <a:ext cx="4149966" cy="369332"/>
                </a:xfrm>
                <a:prstGeom prst="rect">
                  <a:avLst/>
                </a:prstGeom>
                <a:solidFill>
                  <a:schemeClr val="accent2">
                    <a:lumMod val="20000"/>
                    <a:lumOff val="80000"/>
                  </a:schemeClr>
                </a:solidFill>
                <a:ln>
                  <a:solidFill>
                    <a:schemeClr val="tx1">
                      <a:lumMod val="50000"/>
                      <a:lumOff val="50000"/>
                    </a:schemeClr>
                  </a:solidFill>
                </a:ln>
              </p:spPr>
              <p:txBody>
                <a:bodyPr wrap="square" rtlCol="0">
                  <a:spAutoFit/>
                </a:bodyPr>
                <a:lstStyle/>
                <a:p>
                  <a:pPr algn="ctr"/>
                  <a:r>
                    <a:rPr lang="en-US" dirty="0"/>
                    <a:t>Implicit Linguistic Knowledge</a:t>
                  </a:r>
                </a:p>
              </p:txBody>
            </p:sp>
            <p:sp>
              <p:nvSpPr>
                <p:cNvPr id="12" name="Rectangle 11">
                  <a:extLst>
                    <a:ext uri="{FF2B5EF4-FFF2-40B4-BE49-F238E27FC236}">
                      <a16:creationId xmlns:a16="http://schemas.microsoft.com/office/drawing/2014/main" id="{62D12ACC-3DFD-D44B-938D-E670A7FBEAE9}"/>
                    </a:ext>
                  </a:extLst>
                </p:cNvPr>
                <p:cNvSpPr/>
                <p:nvPr/>
              </p:nvSpPr>
              <p:spPr>
                <a:xfrm>
                  <a:off x="422032" y="2911301"/>
                  <a:ext cx="4149966" cy="3197935"/>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Image result for english grammar">
                <a:extLst>
                  <a:ext uri="{FF2B5EF4-FFF2-40B4-BE49-F238E27FC236}">
                    <a16:creationId xmlns:a16="http://schemas.microsoft.com/office/drawing/2014/main" id="{0B031275-056F-7D4A-8338-E7F3116D67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7" t="13190" r="667" b="21115"/>
              <a:stretch/>
            </p:blipFill>
            <p:spPr bwMode="auto">
              <a:xfrm>
                <a:off x="628648" y="3006638"/>
                <a:ext cx="3641005" cy="179581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82617DEC-3071-8C4E-B208-9CF0447942E3}"/>
                </a:ext>
              </a:extLst>
            </p:cNvPr>
            <p:cNvSpPr txBox="1"/>
            <p:nvPr/>
          </p:nvSpPr>
          <p:spPr>
            <a:xfrm>
              <a:off x="962876" y="4325295"/>
              <a:ext cx="1609736" cy="369332"/>
            </a:xfrm>
            <a:prstGeom prst="rect">
              <a:avLst/>
            </a:prstGeom>
            <a:noFill/>
          </p:spPr>
          <p:txBody>
            <a:bodyPr wrap="none" rtlCol="0">
              <a:spAutoFit/>
            </a:bodyPr>
            <a:lstStyle/>
            <a:p>
              <a:r>
                <a:rPr lang="en-US" dirty="0"/>
                <a:t>A ___ has fur</a:t>
              </a:r>
            </a:p>
          </p:txBody>
        </p:sp>
        <p:pic>
          <p:nvPicPr>
            <p:cNvPr id="25" name="Picture 24" descr="A picture containing mammal, cat, brown&#10;&#10;Description automatically generated">
              <a:extLst>
                <a:ext uri="{FF2B5EF4-FFF2-40B4-BE49-F238E27FC236}">
                  <a16:creationId xmlns:a16="http://schemas.microsoft.com/office/drawing/2014/main" id="{4A7E51BB-11C7-5846-887C-03F528A611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2612" y="3881727"/>
              <a:ext cx="1340474" cy="1225577"/>
            </a:xfrm>
            <a:prstGeom prst="rect">
              <a:avLst/>
            </a:prstGeom>
          </p:spPr>
        </p:pic>
      </p:grpSp>
      <p:sp>
        <p:nvSpPr>
          <p:cNvPr id="15" name="TextBox 14">
            <a:extLst>
              <a:ext uri="{FF2B5EF4-FFF2-40B4-BE49-F238E27FC236}">
                <a16:creationId xmlns:a16="http://schemas.microsoft.com/office/drawing/2014/main" id="{D183B0ED-3A88-114A-9291-060BEBCD4C08}"/>
              </a:ext>
            </a:extLst>
          </p:cNvPr>
          <p:cNvSpPr txBox="1"/>
          <p:nvPr/>
        </p:nvSpPr>
        <p:spPr>
          <a:xfrm>
            <a:off x="2569361" y="5573831"/>
            <a:ext cx="1298753" cy="369332"/>
          </a:xfrm>
          <a:prstGeom prst="rect">
            <a:avLst/>
          </a:prstGeom>
          <a:noFill/>
        </p:spPr>
        <p:txBody>
          <a:bodyPr wrap="none" rtlCol="0">
            <a:spAutoFit/>
          </a:bodyPr>
          <a:lstStyle/>
          <a:p>
            <a:r>
              <a:rPr lang="en-US" dirty="0"/>
              <a:t>Internalize</a:t>
            </a:r>
          </a:p>
        </p:txBody>
      </p:sp>
      <p:pic>
        <p:nvPicPr>
          <p:cNvPr id="34" name="Picture 33" descr="Icon&#10;&#10;Description automatically generated">
            <a:extLst>
              <a:ext uri="{FF2B5EF4-FFF2-40B4-BE49-F238E27FC236}">
                <a16:creationId xmlns:a16="http://schemas.microsoft.com/office/drawing/2014/main" id="{A20898DC-EED7-6D4A-9763-57F4D2A1E4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1081" y="5032660"/>
            <a:ext cx="785638" cy="1082342"/>
          </a:xfrm>
          <a:prstGeom prst="rect">
            <a:avLst/>
          </a:prstGeom>
        </p:spPr>
      </p:pic>
      <p:cxnSp>
        <p:nvCxnSpPr>
          <p:cNvPr id="44" name="Elbow Connector 43">
            <a:extLst>
              <a:ext uri="{FF2B5EF4-FFF2-40B4-BE49-F238E27FC236}">
                <a16:creationId xmlns:a16="http://schemas.microsoft.com/office/drawing/2014/main" id="{2BCED8A0-5F17-EC45-8C55-B8D01CCBCAB8}"/>
              </a:ext>
            </a:extLst>
          </p:cNvPr>
          <p:cNvCxnSpPr>
            <a:stCxn id="12" idx="2"/>
            <a:endCxn id="34" idx="1"/>
          </p:cNvCxnSpPr>
          <p:nvPr/>
        </p:nvCxnSpPr>
        <p:spPr>
          <a:xfrm rot="16200000" flipH="1">
            <a:off x="2992355" y="4425105"/>
            <a:ext cx="653388" cy="1644064"/>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EAF27DFC-2B45-CC42-9AF8-7095A9FD8A7F}"/>
              </a:ext>
            </a:extLst>
          </p:cNvPr>
          <p:cNvCxnSpPr>
            <a:cxnSpLocks/>
            <a:stCxn id="27" idx="2"/>
            <a:endCxn id="34" idx="3"/>
          </p:cNvCxnSpPr>
          <p:nvPr/>
        </p:nvCxnSpPr>
        <p:spPr>
          <a:xfrm rot="5400000">
            <a:off x="5460159" y="4387003"/>
            <a:ext cx="653389" cy="1720267"/>
          </a:xfrm>
          <a:prstGeom prst="bentConnector2">
            <a:avLst/>
          </a:prstGeom>
          <a:ln w="12700">
            <a:solidFill>
              <a:schemeClr val="tx1">
                <a:lumMod val="50000"/>
                <a:lumOff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BF9B8A8-9429-5F4D-90F2-8A71FDF12AE6}"/>
              </a:ext>
            </a:extLst>
          </p:cNvPr>
          <p:cNvSpPr txBox="1"/>
          <p:nvPr/>
        </p:nvSpPr>
        <p:spPr>
          <a:xfrm>
            <a:off x="5177910" y="5573831"/>
            <a:ext cx="1340432" cy="369332"/>
          </a:xfrm>
          <a:prstGeom prst="rect">
            <a:avLst/>
          </a:prstGeom>
          <a:noFill/>
        </p:spPr>
        <p:txBody>
          <a:bodyPr wrap="none" rtlCol="0">
            <a:spAutoFit/>
          </a:bodyPr>
          <a:lstStyle/>
          <a:p>
            <a:r>
              <a:rPr lang="en-US" dirty="0"/>
              <a:t>Externalize</a:t>
            </a:r>
          </a:p>
        </p:txBody>
      </p:sp>
    </p:spTree>
    <p:extLst>
      <p:ext uri="{BB962C8B-B14F-4D97-AF65-F5344CB8AC3E}">
        <p14:creationId xmlns:p14="http://schemas.microsoft.com/office/powerpoint/2010/main" val="3285240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104FA-8F05-3C42-9F9D-BC79D192BCD1}"/>
              </a:ext>
            </a:extLst>
          </p:cNvPr>
          <p:cNvSpPr>
            <a:spLocks noGrp="1"/>
          </p:cNvSpPr>
          <p:nvPr>
            <p:ph type="title"/>
          </p:nvPr>
        </p:nvSpPr>
        <p:spPr/>
        <p:txBody>
          <a:bodyPr/>
          <a:lstStyle/>
          <a:p>
            <a:r>
              <a:rPr lang="en-US" dirty="0"/>
              <a:t>KGPT (Conditional) Pre-training</a:t>
            </a:r>
          </a:p>
        </p:txBody>
      </p:sp>
      <p:sp>
        <p:nvSpPr>
          <p:cNvPr id="4" name="Slide Number Placeholder 3">
            <a:extLst>
              <a:ext uri="{FF2B5EF4-FFF2-40B4-BE49-F238E27FC236}">
                <a16:creationId xmlns:a16="http://schemas.microsoft.com/office/drawing/2014/main" id="{15FCBA88-D93A-4F45-8E64-969B84FD7D91}"/>
              </a:ext>
            </a:extLst>
          </p:cNvPr>
          <p:cNvSpPr>
            <a:spLocks noGrp="1"/>
          </p:cNvSpPr>
          <p:nvPr>
            <p:ph type="sldNum" sz="quarter" idx="12"/>
          </p:nvPr>
        </p:nvSpPr>
        <p:spPr/>
        <p:txBody>
          <a:bodyPr/>
          <a:lstStyle/>
          <a:p>
            <a:fld id="{4FAB73BC-B049-4115-A692-8D63A059BFB8}" type="slidenum">
              <a:rPr lang="en-US" smtClean="0"/>
              <a:t>45</a:t>
            </a:fld>
            <a:endParaRPr lang="en-US"/>
          </a:p>
        </p:txBody>
      </p:sp>
      <p:grpSp>
        <p:nvGrpSpPr>
          <p:cNvPr id="3" name="Group 2">
            <a:extLst>
              <a:ext uri="{FF2B5EF4-FFF2-40B4-BE49-F238E27FC236}">
                <a16:creationId xmlns:a16="http://schemas.microsoft.com/office/drawing/2014/main" id="{7FF5D5C2-FE9B-0341-A303-977C1562009E}"/>
              </a:ext>
            </a:extLst>
          </p:cNvPr>
          <p:cNvGrpSpPr/>
          <p:nvPr/>
        </p:nvGrpSpPr>
        <p:grpSpPr>
          <a:xfrm>
            <a:off x="3726050" y="2125335"/>
            <a:ext cx="5241953" cy="2012623"/>
            <a:chOff x="3726050" y="2125335"/>
            <a:chExt cx="5241953" cy="2012623"/>
          </a:xfrm>
        </p:grpSpPr>
        <p:sp>
          <p:nvSpPr>
            <p:cNvPr id="106" name="Right Arrow 105">
              <a:extLst>
                <a:ext uri="{FF2B5EF4-FFF2-40B4-BE49-F238E27FC236}">
                  <a16:creationId xmlns:a16="http://schemas.microsoft.com/office/drawing/2014/main" id="{43A1A19D-F77A-B547-8C5B-238A5B107713}"/>
                </a:ext>
              </a:extLst>
            </p:cNvPr>
            <p:cNvSpPr/>
            <p:nvPr/>
          </p:nvSpPr>
          <p:spPr>
            <a:xfrm rot="10800000">
              <a:off x="3984976" y="2973634"/>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8838AE4C-D89F-2642-94E8-AE778BEF3866}"/>
                </a:ext>
              </a:extLst>
            </p:cNvPr>
            <p:cNvSpPr txBox="1"/>
            <p:nvPr/>
          </p:nvSpPr>
          <p:spPr>
            <a:xfrm>
              <a:off x="3726050" y="3400140"/>
              <a:ext cx="973343" cy="369332"/>
            </a:xfrm>
            <a:prstGeom prst="rect">
              <a:avLst/>
            </a:prstGeom>
            <a:noFill/>
          </p:spPr>
          <p:txBody>
            <a:bodyPr wrap="none" rtlCol="0">
              <a:spAutoFit/>
            </a:bodyPr>
            <a:lstStyle/>
            <a:p>
              <a:r>
                <a:rPr lang="en-US" dirty="0"/>
                <a:t>Ground</a:t>
              </a:r>
            </a:p>
          </p:txBody>
        </p:sp>
        <p:pic>
          <p:nvPicPr>
            <p:cNvPr id="5" name="Picture 4" descr="A picture containing text, sign&#10;&#10;Description automatically generated">
              <a:extLst>
                <a:ext uri="{FF2B5EF4-FFF2-40B4-BE49-F238E27FC236}">
                  <a16:creationId xmlns:a16="http://schemas.microsoft.com/office/drawing/2014/main" id="{FB02BBEB-C581-954E-A52A-13E0EBF3BA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286" y="2125335"/>
              <a:ext cx="2416717" cy="2012623"/>
            </a:xfrm>
            <a:prstGeom prst="rect">
              <a:avLst/>
            </a:prstGeom>
          </p:spPr>
        </p:pic>
        <p:sp>
          <p:nvSpPr>
            <p:cNvPr id="6" name="TextBox 5">
              <a:extLst>
                <a:ext uri="{FF2B5EF4-FFF2-40B4-BE49-F238E27FC236}">
                  <a16:creationId xmlns:a16="http://schemas.microsoft.com/office/drawing/2014/main" id="{3ED2C951-A354-284F-B297-AAA205513BEC}"/>
                </a:ext>
              </a:extLst>
            </p:cNvPr>
            <p:cNvSpPr txBox="1"/>
            <p:nvPr/>
          </p:nvSpPr>
          <p:spPr>
            <a:xfrm>
              <a:off x="4654953" y="2826426"/>
              <a:ext cx="1157449" cy="646331"/>
            </a:xfrm>
            <a:prstGeom prst="rect">
              <a:avLst/>
            </a:prstGeom>
            <a:solidFill>
              <a:schemeClr val="accent3">
                <a:lumMod val="20000"/>
                <a:lumOff val="80000"/>
              </a:schemeClr>
            </a:solidFill>
            <a:ln w="12700">
              <a:solidFill>
                <a:schemeClr val="tx1"/>
              </a:solidFill>
            </a:ln>
          </p:spPr>
          <p:txBody>
            <a:bodyPr wrap="square" rtlCol="0">
              <a:spAutoFit/>
            </a:bodyPr>
            <a:lstStyle/>
            <a:p>
              <a:pPr algn="ctr"/>
              <a:r>
                <a:rPr lang="en-US" dirty="0"/>
                <a:t>Graph </a:t>
              </a:r>
            </a:p>
            <a:p>
              <a:pPr algn="ctr"/>
              <a:r>
                <a:rPr lang="en-US" dirty="0"/>
                <a:t>Network</a:t>
              </a:r>
            </a:p>
          </p:txBody>
        </p:sp>
        <p:sp>
          <p:nvSpPr>
            <p:cNvPr id="101" name="Right Arrow 100">
              <a:extLst>
                <a:ext uri="{FF2B5EF4-FFF2-40B4-BE49-F238E27FC236}">
                  <a16:creationId xmlns:a16="http://schemas.microsoft.com/office/drawing/2014/main" id="{0D836898-2E28-484C-A7DA-FA4BA75F323C}"/>
                </a:ext>
              </a:extLst>
            </p:cNvPr>
            <p:cNvSpPr/>
            <p:nvPr/>
          </p:nvSpPr>
          <p:spPr>
            <a:xfrm rot="10800000">
              <a:off x="6062205" y="2963689"/>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FB33A429-00E9-A74D-A9C5-8B52B517031B}"/>
                </a:ext>
              </a:extLst>
            </p:cNvPr>
            <p:cNvSpPr txBox="1"/>
            <p:nvPr/>
          </p:nvSpPr>
          <p:spPr>
            <a:xfrm>
              <a:off x="5846395" y="3402606"/>
              <a:ext cx="946093" cy="369332"/>
            </a:xfrm>
            <a:prstGeom prst="rect">
              <a:avLst/>
            </a:prstGeom>
            <a:noFill/>
          </p:spPr>
          <p:txBody>
            <a:bodyPr wrap="none" rtlCol="0">
              <a:spAutoFit/>
            </a:bodyPr>
            <a:lstStyle/>
            <a:p>
              <a:r>
                <a:rPr lang="en-US" dirty="0"/>
                <a:t>Encode</a:t>
              </a:r>
            </a:p>
          </p:txBody>
        </p:sp>
      </p:grpSp>
      <p:sp>
        <p:nvSpPr>
          <p:cNvPr id="194" name="Right Brace 193">
            <a:extLst>
              <a:ext uri="{FF2B5EF4-FFF2-40B4-BE49-F238E27FC236}">
                <a16:creationId xmlns:a16="http://schemas.microsoft.com/office/drawing/2014/main" id="{6877450E-CD70-864C-8A61-AB4BED3A9401}"/>
              </a:ext>
            </a:extLst>
          </p:cNvPr>
          <p:cNvSpPr/>
          <p:nvPr/>
        </p:nvSpPr>
        <p:spPr>
          <a:xfrm rot="5400000">
            <a:off x="3239566" y="1811750"/>
            <a:ext cx="369332" cy="4844324"/>
          </a:xfrm>
          <a:prstGeom prst="rightBrace">
            <a:avLst>
              <a:gd name="adj1" fmla="val 29709"/>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5" name="TextBox 194">
            <a:extLst>
              <a:ext uri="{FF2B5EF4-FFF2-40B4-BE49-F238E27FC236}">
                <a16:creationId xmlns:a16="http://schemas.microsoft.com/office/drawing/2014/main" id="{AD62D29B-5D3A-3C4C-B066-C90D1C0BF9F6}"/>
              </a:ext>
            </a:extLst>
          </p:cNvPr>
          <p:cNvSpPr txBox="1"/>
          <p:nvPr/>
        </p:nvSpPr>
        <p:spPr>
          <a:xfrm>
            <a:off x="1924684" y="4438532"/>
            <a:ext cx="2848857" cy="369332"/>
          </a:xfrm>
          <a:prstGeom prst="rect">
            <a:avLst/>
          </a:prstGeom>
          <a:noFill/>
        </p:spPr>
        <p:txBody>
          <a:bodyPr wrap="none" rtlCol="0">
            <a:spAutoFit/>
          </a:bodyPr>
          <a:lstStyle/>
          <a:p>
            <a:r>
              <a:rPr lang="en-US" dirty="0"/>
              <a:t>KGPT (100M Parameters)</a:t>
            </a:r>
          </a:p>
        </p:txBody>
      </p:sp>
      <p:sp>
        <p:nvSpPr>
          <p:cNvPr id="97" name="Rectangle 96">
            <a:extLst>
              <a:ext uri="{FF2B5EF4-FFF2-40B4-BE49-F238E27FC236}">
                <a16:creationId xmlns:a16="http://schemas.microsoft.com/office/drawing/2014/main" id="{9BD801A4-3937-BB4B-A1D7-8FDCAE5D2F22}"/>
              </a:ext>
            </a:extLst>
          </p:cNvPr>
          <p:cNvSpPr/>
          <p:nvPr/>
        </p:nvSpPr>
        <p:spPr>
          <a:xfrm>
            <a:off x="713666" y="5458983"/>
            <a:ext cx="4845362" cy="369332"/>
          </a:xfrm>
          <a:prstGeom prst="rect">
            <a:avLst/>
          </a:prstGeom>
        </p:spPr>
        <p:txBody>
          <a:bodyPr wrap="square">
            <a:spAutoFit/>
          </a:bodyPr>
          <a:lstStyle/>
          <a:p>
            <a:r>
              <a:rPr lang="en-US" dirty="0"/>
              <a:t>Lebron James plays as </a:t>
            </a:r>
            <a:r>
              <a:rPr lang="en-US" dirty="0">
                <a:solidFill>
                  <a:schemeClr val="accent1"/>
                </a:solidFill>
              </a:rPr>
              <a:t>_ _ _ _ _ _.</a:t>
            </a:r>
          </a:p>
        </p:txBody>
      </p:sp>
      <p:sp>
        <p:nvSpPr>
          <p:cNvPr id="98" name="Rectangle 97">
            <a:extLst>
              <a:ext uri="{FF2B5EF4-FFF2-40B4-BE49-F238E27FC236}">
                <a16:creationId xmlns:a16="http://schemas.microsoft.com/office/drawing/2014/main" id="{AEBE8E2C-0808-9A4B-8B03-051BC5CD862B}"/>
              </a:ext>
            </a:extLst>
          </p:cNvPr>
          <p:cNvSpPr/>
          <p:nvPr/>
        </p:nvSpPr>
        <p:spPr>
          <a:xfrm>
            <a:off x="715617" y="1322124"/>
            <a:ext cx="7143750" cy="369332"/>
          </a:xfrm>
          <a:prstGeom prst="rect">
            <a:avLst/>
          </a:prstGeom>
        </p:spPr>
        <p:txBody>
          <a:bodyPr wrap="square">
            <a:spAutoFit/>
          </a:bodyPr>
          <a:lstStyle/>
          <a:p>
            <a:r>
              <a:rPr lang="en-US" dirty="0"/>
              <a:t>Lebron James plays as </a:t>
            </a:r>
            <a:r>
              <a:rPr lang="en-US" dirty="0">
                <a:solidFill>
                  <a:schemeClr val="accent1"/>
                </a:solidFill>
              </a:rPr>
              <a:t>power forward at L.A. Lakers.</a:t>
            </a:r>
          </a:p>
        </p:txBody>
      </p:sp>
      <p:sp>
        <p:nvSpPr>
          <p:cNvPr id="100" name="Right Arrow 99">
            <a:extLst>
              <a:ext uri="{FF2B5EF4-FFF2-40B4-BE49-F238E27FC236}">
                <a16:creationId xmlns:a16="http://schemas.microsoft.com/office/drawing/2014/main" id="{287A807F-E16D-3C44-98FC-70D71920C06E}"/>
              </a:ext>
            </a:extLst>
          </p:cNvPr>
          <p:cNvSpPr/>
          <p:nvPr/>
        </p:nvSpPr>
        <p:spPr>
          <a:xfrm rot="10800000">
            <a:off x="6065175" y="5137734"/>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C4458F54-F70F-D04C-9076-4FE3F6E3C0A1}"/>
              </a:ext>
            </a:extLst>
          </p:cNvPr>
          <p:cNvSpPr txBox="1"/>
          <p:nvPr/>
        </p:nvSpPr>
        <p:spPr>
          <a:xfrm>
            <a:off x="5784112" y="5513422"/>
            <a:ext cx="944489" cy="369332"/>
          </a:xfrm>
          <a:prstGeom prst="rect">
            <a:avLst/>
          </a:prstGeom>
          <a:noFill/>
        </p:spPr>
        <p:txBody>
          <a:bodyPr wrap="none" rtlCol="0">
            <a:spAutoFit/>
          </a:bodyPr>
          <a:lstStyle/>
          <a:p>
            <a:r>
              <a:rPr lang="en-US" dirty="0"/>
              <a:t>Sample</a:t>
            </a:r>
          </a:p>
        </p:txBody>
      </p:sp>
      <p:sp>
        <p:nvSpPr>
          <p:cNvPr id="110" name="Right Arrow 109">
            <a:extLst>
              <a:ext uri="{FF2B5EF4-FFF2-40B4-BE49-F238E27FC236}">
                <a16:creationId xmlns:a16="http://schemas.microsoft.com/office/drawing/2014/main" id="{307D0668-032E-494E-9C5C-D62FCDC2F28C}"/>
              </a:ext>
            </a:extLst>
          </p:cNvPr>
          <p:cNvSpPr/>
          <p:nvPr/>
        </p:nvSpPr>
        <p:spPr>
          <a:xfrm rot="16200000">
            <a:off x="1902980" y="4951232"/>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E20CA52B-9CFE-A74E-A62D-7C7F7603809A}"/>
              </a:ext>
            </a:extLst>
          </p:cNvPr>
          <p:cNvSpPr txBox="1"/>
          <p:nvPr/>
        </p:nvSpPr>
        <p:spPr>
          <a:xfrm>
            <a:off x="2324095" y="4952822"/>
            <a:ext cx="755335" cy="369332"/>
          </a:xfrm>
          <a:prstGeom prst="rect">
            <a:avLst/>
          </a:prstGeom>
          <a:noFill/>
        </p:spPr>
        <p:txBody>
          <a:bodyPr wrap="none" rtlCol="0">
            <a:spAutoFit/>
          </a:bodyPr>
          <a:lstStyle/>
          <a:p>
            <a:r>
              <a:rPr lang="en-US" dirty="0"/>
              <a:t>Input</a:t>
            </a:r>
          </a:p>
        </p:txBody>
      </p:sp>
      <p:sp>
        <p:nvSpPr>
          <p:cNvPr id="112" name="Right Arrow 111">
            <a:extLst>
              <a:ext uri="{FF2B5EF4-FFF2-40B4-BE49-F238E27FC236}">
                <a16:creationId xmlns:a16="http://schemas.microsoft.com/office/drawing/2014/main" id="{8DAFA1A3-A3BA-B340-82EF-83D873C63887}"/>
              </a:ext>
            </a:extLst>
          </p:cNvPr>
          <p:cNvSpPr/>
          <p:nvPr/>
        </p:nvSpPr>
        <p:spPr>
          <a:xfrm rot="16200000">
            <a:off x="1902980" y="1853556"/>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8BB28F7B-E721-B041-A6E9-190C43A67D1C}"/>
              </a:ext>
            </a:extLst>
          </p:cNvPr>
          <p:cNvSpPr txBox="1"/>
          <p:nvPr/>
        </p:nvSpPr>
        <p:spPr>
          <a:xfrm>
            <a:off x="2338161" y="1856024"/>
            <a:ext cx="917239" cy="369332"/>
          </a:xfrm>
          <a:prstGeom prst="rect">
            <a:avLst/>
          </a:prstGeom>
          <a:noFill/>
        </p:spPr>
        <p:txBody>
          <a:bodyPr wrap="none" rtlCol="0">
            <a:spAutoFit/>
          </a:bodyPr>
          <a:lstStyle/>
          <a:p>
            <a:r>
              <a:rPr lang="en-US" dirty="0"/>
              <a:t>Predict</a:t>
            </a:r>
          </a:p>
        </p:txBody>
      </p:sp>
      <p:pic>
        <p:nvPicPr>
          <p:cNvPr id="2050" name="Picture 2" descr="Image result for wikipedia icon">
            <a:extLst>
              <a:ext uri="{FF2B5EF4-FFF2-40B4-BE49-F238E27FC236}">
                <a16:creationId xmlns:a16="http://schemas.microsoft.com/office/drawing/2014/main" id="{DB236706-D7FE-8D43-8D5C-B5F285EAED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9682" y="4892263"/>
            <a:ext cx="1029685" cy="102968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D44DD743-6527-7E46-8B96-FA9207507D76}"/>
              </a:ext>
            </a:extLst>
          </p:cNvPr>
          <p:cNvGrpSpPr/>
          <p:nvPr/>
        </p:nvGrpSpPr>
        <p:grpSpPr>
          <a:xfrm>
            <a:off x="7357403" y="4137958"/>
            <a:ext cx="764169" cy="669906"/>
            <a:chOff x="7371471" y="4137958"/>
            <a:chExt cx="764169" cy="669906"/>
          </a:xfrm>
        </p:grpSpPr>
        <p:cxnSp>
          <p:nvCxnSpPr>
            <p:cNvPr id="8" name="Straight Connector 7">
              <a:extLst>
                <a:ext uri="{FF2B5EF4-FFF2-40B4-BE49-F238E27FC236}">
                  <a16:creationId xmlns:a16="http://schemas.microsoft.com/office/drawing/2014/main" id="{D25B77E8-B82F-544F-9618-73D93F9AA7F9}"/>
                </a:ext>
              </a:extLst>
            </p:cNvPr>
            <p:cNvCxnSpPr/>
            <p:nvPr/>
          </p:nvCxnSpPr>
          <p:spPr>
            <a:xfrm>
              <a:off x="7371471" y="4137958"/>
              <a:ext cx="0" cy="669906"/>
            </a:xfrm>
            <a:prstGeom prst="line">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2997CBC-DBDD-4A4E-A13F-692BB7842101}"/>
                </a:ext>
              </a:extLst>
            </p:cNvPr>
            <p:cNvSpPr txBox="1"/>
            <p:nvPr/>
          </p:nvSpPr>
          <p:spPr>
            <a:xfrm>
              <a:off x="7409159" y="4253866"/>
              <a:ext cx="726481" cy="369332"/>
            </a:xfrm>
            <a:prstGeom prst="rect">
              <a:avLst/>
            </a:prstGeom>
            <a:noFill/>
          </p:spPr>
          <p:txBody>
            <a:bodyPr wrap="none" rtlCol="0">
              <a:spAutoFit/>
            </a:bodyPr>
            <a:lstStyle/>
            <a:p>
              <a:r>
                <a:rPr lang="en-US" dirty="0"/>
                <a:t>Align</a:t>
              </a:r>
            </a:p>
          </p:txBody>
        </p:sp>
      </p:grpSp>
      <p:grpSp>
        <p:nvGrpSpPr>
          <p:cNvPr id="108" name="Group 107">
            <a:extLst>
              <a:ext uri="{FF2B5EF4-FFF2-40B4-BE49-F238E27FC236}">
                <a16:creationId xmlns:a16="http://schemas.microsoft.com/office/drawing/2014/main" id="{D4B51CA5-C7BF-954E-91D4-70E541295DD0}"/>
              </a:ext>
            </a:extLst>
          </p:cNvPr>
          <p:cNvGrpSpPr/>
          <p:nvPr/>
        </p:nvGrpSpPr>
        <p:grpSpPr>
          <a:xfrm>
            <a:off x="960965" y="2369436"/>
            <a:ext cx="2559559" cy="1589696"/>
            <a:chOff x="2156444" y="2541161"/>
            <a:chExt cx="2559559" cy="1589696"/>
          </a:xfrm>
        </p:grpSpPr>
        <p:grpSp>
          <p:nvGrpSpPr>
            <p:cNvPr id="109" name="Group 108">
              <a:extLst>
                <a:ext uri="{FF2B5EF4-FFF2-40B4-BE49-F238E27FC236}">
                  <a16:creationId xmlns:a16="http://schemas.microsoft.com/office/drawing/2014/main" id="{320087CC-3720-CB45-A2BB-45C98D3EE780}"/>
                </a:ext>
              </a:extLst>
            </p:cNvPr>
            <p:cNvGrpSpPr/>
            <p:nvPr/>
          </p:nvGrpSpPr>
          <p:grpSpPr>
            <a:xfrm>
              <a:off x="2156444" y="2541161"/>
              <a:ext cx="2559559" cy="1589696"/>
              <a:chOff x="2639521" y="1988843"/>
              <a:chExt cx="2559559" cy="1589696"/>
            </a:xfrm>
          </p:grpSpPr>
          <p:grpSp>
            <p:nvGrpSpPr>
              <p:cNvPr id="118" name="Group 117">
                <a:extLst>
                  <a:ext uri="{FF2B5EF4-FFF2-40B4-BE49-F238E27FC236}">
                    <a16:creationId xmlns:a16="http://schemas.microsoft.com/office/drawing/2014/main" id="{B78462E0-E876-4C46-AD8C-E4268F564B35}"/>
                  </a:ext>
                </a:extLst>
              </p:cNvPr>
              <p:cNvGrpSpPr/>
              <p:nvPr/>
            </p:nvGrpSpPr>
            <p:grpSpPr>
              <a:xfrm>
                <a:off x="2691275" y="1988843"/>
                <a:ext cx="2450797" cy="659655"/>
                <a:chOff x="2691275" y="1856323"/>
                <a:chExt cx="2450797" cy="659655"/>
              </a:xfrm>
            </p:grpSpPr>
            <p:sp>
              <p:nvSpPr>
                <p:cNvPr id="151" name="Oval 150">
                  <a:extLst>
                    <a:ext uri="{FF2B5EF4-FFF2-40B4-BE49-F238E27FC236}">
                      <a16:creationId xmlns:a16="http://schemas.microsoft.com/office/drawing/2014/main" id="{169419A9-7273-2247-AF6C-B54EC681FB6A}"/>
                    </a:ext>
                  </a:extLst>
                </p:cNvPr>
                <p:cNvSpPr/>
                <p:nvPr/>
              </p:nvSpPr>
              <p:spPr>
                <a:xfrm>
                  <a:off x="2691275" y="186140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BE827AC7-53AD-1A4E-A8FB-9421C6D97694}"/>
                    </a:ext>
                  </a:extLst>
                </p:cNvPr>
                <p:cNvSpPr/>
                <p:nvPr/>
              </p:nvSpPr>
              <p:spPr>
                <a:xfrm>
                  <a:off x="3124222" y="186140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C462DB2B-6DB0-3C42-A5D1-FE832C52190A}"/>
                    </a:ext>
                  </a:extLst>
                </p:cNvPr>
                <p:cNvSpPr/>
                <p:nvPr/>
              </p:nvSpPr>
              <p:spPr>
                <a:xfrm>
                  <a:off x="3564904" y="186541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4C10619-030A-0A41-AFA3-6175D17E8469}"/>
                    </a:ext>
                  </a:extLst>
                </p:cNvPr>
                <p:cNvSpPr/>
                <p:nvPr/>
              </p:nvSpPr>
              <p:spPr>
                <a:xfrm>
                  <a:off x="4002330" y="186140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Straight Arrow Connector 154">
                  <a:extLst>
                    <a:ext uri="{FF2B5EF4-FFF2-40B4-BE49-F238E27FC236}">
                      <a16:creationId xmlns:a16="http://schemas.microsoft.com/office/drawing/2014/main" id="{6884B33C-6D9F-F845-93A2-F75396B26CA2}"/>
                    </a:ext>
                  </a:extLst>
                </p:cNvPr>
                <p:cNvCxnSpPr>
                  <a:cxnSpLocks/>
                  <a:stCxn id="175" idx="0"/>
                  <a:endCxn id="152" idx="4"/>
                </p:cNvCxnSpPr>
                <p:nvPr/>
              </p:nvCxnSpPr>
              <p:spPr>
                <a:xfrm flipV="1">
                  <a:off x="2826668" y="2063112"/>
                  <a:ext cx="42689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A4923CCF-8040-7647-86A0-C8685C4712F3}"/>
                    </a:ext>
                  </a:extLst>
                </p:cNvPr>
                <p:cNvCxnSpPr>
                  <a:cxnSpLocks/>
                  <a:stCxn id="175" idx="0"/>
                  <a:endCxn id="151" idx="4"/>
                </p:cNvCxnSpPr>
                <p:nvPr/>
              </p:nvCxnSpPr>
              <p:spPr>
                <a:xfrm flipV="1">
                  <a:off x="2820612" y="2063112"/>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FA8B521-DE90-5840-B1AC-7E8107C8D9F2}"/>
                    </a:ext>
                  </a:extLst>
                </p:cNvPr>
                <p:cNvCxnSpPr>
                  <a:cxnSpLocks/>
                  <a:stCxn id="176" idx="0"/>
                  <a:endCxn id="152" idx="4"/>
                </p:cNvCxnSpPr>
                <p:nvPr/>
              </p:nvCxnSpPr>
              <p:spPr>
                <a:xfrm flipV="1">
                  <a:off x="3247503" y="2063112"/>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AE40B10-006F-3242-B734-5B75890C1717}"/>
                    </a:ext>
                  </a:extLst>
                </p:cNvPr>
                <p:cNvCxnSpPr>
                  <a:cxnSpLocks/>
                  <a:stCxn id="177" idx="0"/>
                  <a:endCxn id="154" idx="4"/>
                </p:cNvCxnSpPr>
                <p:nvPr/>
              </p:nvCxnSpPr>
              <p:spPr>
                <a:xfrm flipV="1">
                  <a:off x="3694241" y="2063112"/>
                  <a:ext cx="437426"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311BF221-A13F-D84A-9383-527BAF07C043}"/>
                    </a:ext>
                  </a:extLst>
                </p:cNvPr>
                <p:cNvCxnSpPr>
                  <a:cxnSpLocks/>
                  <a:stCxn id="178" idx="0"/>
                  <a:endCxn id="154" idx="4"/>
                </p:cNvCxnSpPr>
                <p:nvPr/>
              </p:nvCxnSpPr>
              <p:spPr>
                <a:xfrm flipV="1">
                  <a:off x="4125611" y="2063112"/>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76D2D0ED-3FA1-354A-A20A-749C4824FF9C}"/>
                    </a:ext>
                  </a:extLst>
                </p:cNvPr>
                <p:cNvCxnSpPr>
                  <a:cxnSpLocks/>
                  <a:stCxn id="177" idx="0"/>
                  <a:endCxn id="153" idx="4"/>
                </p:cNvCxnSpPr>
                <p:nvPr/>
              </p:nvCxnSpPr>
              <p:spPr>
                <a:xfrm flipV="1">
                  <a:off x="3688185" y="2067115"/>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76B16B-5F2F-104F-83C3-CBAEFD8B0A59}"/>
                    </a:ext>
                  </a:extLst>
                </p:cNvPr>
                <p:cNvSpPr/>
                <p:nvPr/>
              </p:nvSpPr>
              <p:spPr>
                <a:xfrm>
                  <a:off x="4446644" y="186032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3F11CD9C-4EBE-AE4F-8BB7-824A2258CD7B}"/>
                    </a:ext>
                  </a:extLst>
                </p:cNvPr>
                <p:cNvSpPr/>
                <p:nvPr/>
              </p:nvSpPr>
              <p:spPr>
                <a:xfrm>
                  <a:off x="4883399" y="185632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Arrow Connector 162">
                  <a:extLst>
                    <a:ext uri="{FF2B5EF4-FFF2-40B4-BE49-F238E27FC236}">
                      <a16:creationId xmlns:a16="http://schemas.microsoft.com/office/drawing/2014/main" id="{15D8D769-5C2F-024D-9F9C-CA6A1868ADEC}"/>
                    </a:ext>
                  </a:extLst>
                </p:cNvPr>
                <p:cNvCxnSpPr>
                  <a:cxnSpLocks/>
                  <a:stCxn id="179" idx="0"/>
                  <a:endCxn id="162" idx="4"/>
                </p:cNvCxnSpPr>
                <p:nvPr/>
              </p:nvCxnSpPr>
              <p:spPr>
                <a:xfrm flipV="1">
                  <a:off x="4575981" y="2058028"/>
                  <a:ext cx="43675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C09DBD16-60F5-834E-82EC-33C5034D2F7F}"/>
                    </a:ext>
                  </a:extLst>
                </p:cNvPr>
                <p:cNvCxnSpPr>
                  <a:cxnSpLocks/>
                  <a:stCxn id="180" idx="0"/>
                  <a:endCxn id="162" idx="4"/>
                </p:cNvCxnSpPr>
                <p:nvPr/>
              </p:nvCxnSpPr>
              <p:spPr>
                <a:xfrm flipV="1">
                  <a:off x="5006680" y="2058028"/>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CE20CB8D-5E3A-BC4C-A554-D33D3F7795D1}"/>
                    </a:ext>
                  </a:extLst>
                </p:cNvPr>
                <p:cNvCxnSpPr>
                  <a:cxnSpLocks/>
                  <a:stCxn id="179" idx="0"/>
                  <a:endCxn id="161" idx="4"/>
                </p:cNvCxnSpPr>
                <p:nvPr/>
              </p:nvCxnSpPr>
              <p:spPr>
                <a:xfrm flipV="1">
                  <a:off x="4569925" y="2062031"/>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C3F62E7-95FC-7C4A-890B-0C24BBA5E5F9}"/>
                    </a:ext>
                  </a:extLst>
                </p:cNvPr>
                <p:cNvCxnSpPr>
                  <a:cxnSpLocks/>
                  <a:stCxn id="175" idx="0"/>
                  <a:endCxn id="153" idx="4"/>
                </p:cNvCxnSpPr>
                <p:nvPr/>
              </p:nvCxnSpPr>
              <p:spPr>
                <a:xfrm flipV="1">
                  <a:off x="2826668" y="2067115"/>
                  <a:ext cx="867573"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EDCDC4D9-B5C0-684D-9F5D-13A41019614F}"/>
                    </a:ext>
                  </a:extLst>
                </p:cNvPr>
                <p:cNvCxnSpPr>
                  <a:cxnSpLocks/>
                  <a:stCxn id="175" idx="0"/>
                  <a:endCxn id="154" idx="4"/>
                </p:cNvCxnSpPr>
                <p:nvPr/>
              </p:nvCxnSpPr>
              <p:spPr>
                <a:xfrm flipV="1">
                  <a:off x="2826668" y="2063112"/>
                  <a:ext cx="130499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5D3A660-7826-0645-89A8-BEDCC1D58537}"/>
                    </a:ext>
                  </a:extLst>
                </p:cNvPr>
                <p:cNvCxnSpPr>
                  <a:cxnSpLocks/>
                  <a:stCxn id="175" idx="0"/>
                  <a:endCxn id="161" idx="4"/>
                </p:cNvCxnSpPr>
                <p:nvPr/>
              </p:nvCxnSpPr>
              <p:spPr>
                <a:xfrm flipV="1">
                  <a:off x="2826668" y="2062031"/>
                  <a:ext cx="1749313"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5FF810C-0E95-564F-A7A6-B3A647ED56E4}"/>
                    </a:ext>
                  </a:extLst>
                </p:cNvPr>
                <p:cNvCxnSpPr>
                  <a:cxnSpLocks/>
                  <a:stCxn id="175" idx="0"/>
                  <a:endCxn id="162" idx="4"/>
                </p:cNvCxnSpPr>
                <p:nvPr/>
              </p:nvCxnSpPr>
              <p:spPr>
                <a:xfrm flipV="1">
                  <a:off x="2826668" y="2058028"/>
                  <a:ext cx="2186068"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A7943038-E6AF-8B49-BFD1-C3D50D5C68D4}"/>
                    </a:ext>
                  </a:extLst>
                </p:cNvPr>
                <p:cNvCxnSpPr>
                  <a:cxnSpLocks/>
                  <a:stCxn id="176" idx="0"/>
                  <a:endCxn id="153" idx="4"/>
                </p:cNvCxnSpPr>
                <p:nvPr/>
              </p:nvCxnSpPr>
              <p:spPr>
                <a:xfrm flipV="1">
                  <a:off x="3253559" y="2067115"/>
                  <a:ext cx="440682"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0E573FF6-14B5-294B-84BF-0D62CF9617F0}"/>
                    </a:ext>
                  </a:extLst>
                </p:cNvPr>
                <p:cNvCxnSpPr>
                  <a:cxnSpLocks/>
                  <a:stCxn id="176" idx="0"/>
                  <a:endCxn id="154" idx="4"/>
                </p:cNvCxnSpPr>
                <p:nvPr/>
              </p:nvCxnSpPr>
              <p:spPr>
                <a:xfrm flipV="1">
                  <a:off x="3253559" y="2063112"/>
                  <a:ext cx="87810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6FCE8CA9-23E1-9F49-B55D-FD2AE11062A1}"/>
                    </a:ext>
                  </a:extLst>
                </p:cNvPr>
                <p:cNvCxnSpPr>
                  <a:cxnSpLocks/>
                  <a:stCxn id="176" idx="0"/>
                  <a:endCxn id="161" idx="4"/>
                </p:cNvCxnSpPr>
                <p:nvPr/>
              </p:nvCxnSpPr>
              <p:spPr>
                <a:xfrm flipV="1">
                  <a:off x="3253559" y="2062031"/>
                  <a:ext cx="1322422"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97CE3C88-4FFC-1B4E-8264-BD7EF8979D29}"/>
                    </a:ext>
                  </a:extLst>
                </p:cNvPr>
                <p:cNvCxnSpPr>
                  <a:cxnSpLocks/>
                  <a:stCxn id="178" idx="0"/>
                  <a:endCxn id="161" idx="4"/>
                </p:cNvCxnSpPr>
                <p:nvPr/>
              </p:nvCxnSpPr>
              <p:spPr>
                <a:xfrm flipV="1">
                  <a:off x="4131667" y="2062031"/>
                  <a:ext cx="444314"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F6797AA-312F-0D42-A6C9-49036C58FA02}"/>
                    </a:ext>
                  </a:extLst>
                </p:cNvPr>
                <p:cNvCxnSpPr>
                  <a:cxnSpLocks/>
                  <a:stCxn id="178" idx="0"/>
                  <a:endCxn id="162" idx="4"/>
                </p:cNvCxnSpPr>
                <p:nvPr/>
              </p:nvCxnSpPr>
              <p:spPr>
                <a:xfrm flipV="1">
                  <a:off x="4131667" y="2058028"/>
                  <a:ext cx="881069"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B2AC3700-415D-5F40-A101-A8E0951271A8}"/>
                    </a:ext>
                  </a:extLst>
                </p:cNvPr>
                <p:cNvSpPr/>
                <p:nvPr/>
              </p:nvSpPr>
              <p:spPr>
                <a:xfrm>
                  <a:off x="2697331" y="231027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F80B0A67-55C1-8D49-9ED1-16A0483AA9F4}"/>
                    </a:ext>
                  </a:extLst>
                </p:cNvPr>
                <p:cNvSpPr/>
                <p:nvPr/>
              </p:nvSpPr>
              <p:spPr>
                <a:xfrm>
                  <a:off x="3124222" y="231027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D5299168-63F6-D34E-8672-A0FA9FD1C15D}"/>
                    </a:ext>
                  </a:extLst>
                </p:cNvPr>
                <p:cNvSpPr/>
                <p:nvPr/>
              </p:nvSpPr>
              <p:spPr>
                <a:xfrm>
                  <a:off x="3564904" y="231427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540D2D12-54E8-3A46-BB9A-F700D01BCEB5}"/>
                    </a:ext>
                  </a:extLst>
                </p:cNvPr>
                <p:cNvSpPr/>
                <p:nvPr/>
              </p:nvSpPr>
              <p:spPr>
                <a:xfrm>
                  <a:off x="4002330" y="231027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96888D0F-5BCD-6745-9619-4B72A9EE8734}"/>
                    </a:ext>
                  </a:extLst>
                </p:cNvPr>
                <p:cNvSpPr/>
                <p:nvPr/>
              </p:nvSpPr>
              <p:spPr>
                <a:xfrm>
                  <a:off x="4446644" y="2309189"/>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45F7797-9D7C-B14E-9402-3C301EF0E367}"/>
                    </a:ext>
                  </a:extLst>
                </p:cNvPr>
                <p:cNvSpPr/>
                <p:nvPr/>
              </p:nvSpPr>
              <p:spPr>
                <a:xfrm>
                  <a:off x="4883399" y="230518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C5E632A8-5231-F349-8A1A-131BF44E6208}"/>
                  </a:ext>
                </a:extLst>
              </p:cNvPr>
              <p:cNvGrpSpPr/>
              <p:nvPr/>
            </p:nvGrpSpPr>
            <p:grpSpPr>
              <a:xfrm>
                <a:off x="2691275" y="2909797"/>
                <a:ext cx="2450797" cy="668742"/>
                <a:chOff x="2691275" y="2801263"/>
                <a:chExt cx="2450797" cy="668742"/>
              </a:xfrm>
            </p:grpSpPr>
            <p:sp>
              <p:nvSpPr>
                <p:cNvPr id="121" name="Oval 120">
                  <a:extLst>
                    <a:ext uri="{FF2B5EF4-FFF2-40B4-BE49-F238E27FC236}">
                      <a16:creationId xmlns:a16="http://schemas.microsoft.com/office/drawing/2014/main" id="{B3108310-AE20-CD4F-8E0D-6D76652C2AFE}"/>
                    </a:ext>
                  </a:extLst>
                </p:cNvPr>
                <p:cNvSpPr/>
                <p:nvPr/>
              </p:nvSpPr>
              <p:spPr>
                <a:xfrm>
                  <a:off x="2697331" y="326429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7951A016-3F72-794E-BBFC-7A135BE3F02E}"/>
                    </a:ext>
                  </a:extLst>
                </p:cNvPr>
                <p:cNvSpPr/>
                <p:nvPr/>
              </p:nvSpPr>
              <p:spPr>
                <a:xfrm>
                  <a:off x="3124222" y="326429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170273-98D3-154C-9530-F6D5FF499646}"/>
                    </a:ext>
                  </a:extLst>
                </p:cNvPr>
                <p:cNvSpPr/>
                <p:nvPr/>
              </p:nvSpPr>
              <p:spPr>
                <a:xfrm>
                  <a:off x="3564904" y="326830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2D84CEC5-3C6D-424D-8800-B334E85EF9D3}"/>
                    </a:ext>
                  </a:extLst>
                </p:cNvPr>
                <p:cNvSpPr/>
                <p:nvPr/>
              </p:nvSpPr>
              <p:spPr>
                <a:xfrm>
                  <a:off x="4002330" y="326429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4E84E43-4EF0-0943-96CD-8F2B886E03C2}"/>
                    </a:ext>
                  </a:extLst>
                </p:cNvPr>
                <p:cNvSpPr/>
                <p:nvPr/>
              </p:nvSpPr>
              <p:spPr>
                <a:xfrm>
                  <a:off x="4446644" y="326321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F7811348-DEBD-F047-A47A-585C19C30EC1}"/>
                    </a:ext>
                  </a:extLst>
                </p:cNvPr>
                <p:cNvSpPr/>
                <p:nvPr/>
              </p:nvSpPr>
              <p:spPr>
                <a:xfrm>
                  <a:off x="4883399" y="325921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Arrow Connector 126">
                  <a:extLst>
                    <a:ext uri="{FF2B5EF4-FFF2-40B4-BE49-F238E27FC236}">
                      <a16:creationId xmlns:a16="http://schemas.microsoft.com/office/drawing/2014/main" id="{10169C46-03B3-E64C-A307-B72A9EA8C1B0}"/>
                    </a:ext>
                  </a:extLst>
                </p:cNvPr>
                <p:cNvCxnSpPr>
                  <a:cxnSpLocks/>
                </p:cNvCxnSpPr>
                <p:nvPr/>
              </p:nvCxnSpPr>
              <p:spPr>
                <a:xfrm flipV="1">
                  <a:off x="2856064" y="3017139"/>
                  <a:ext cx="36611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8B485CD0-3E0C-F849-8372-C173DDF1D0DC}"/>
                    </a:ext>
                  </a:extLst>
                </p:cNvPr>
                <p:cNvCxnSpPr>
                  <a:cxnSpLocks/>
                </p:cNvCxnSpPr>
                <p:nvPr/>
              </p:nvCxnSpPr>
              <p:spPr>
                <a:xfrm flipV="1">
                  <a:off x="2856064" y="301713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81D7C939-A737-3A4A-BB11-4C4FC2126180}"/>
                    </a:ext>
                  </a:extLst>
                </p:cNvPr>
                <p:cNvCxnSpPr>
                  <a:cxnSpLocks/>
                </p:cNvCxnSpPr>
                <p:nvPr/>
              </p:nvCxnSpPr>
              <p:spPr>
                <a:xfrm flipV="1">
                  <a:off x="3240563" y="301713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8EB6F10D-2294-FD43-9F7E-B0B76202F829}"/>
                    </a:ext>
                  </a:extLst>
                </p:cNvPr>
                <p:cNvCxnSpPr>
                  <a:cxnSpLocks/>
                </p:cNvCxnSpPr>
                <p:nvPr/>
              </p:nvCxnSpPr>
              <p:spPr>
                <a:xfrm flipV="1">
                  <a:off x="3665498" y="3017139"/>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107FB056-DAB9-9845-B72A-F43894482458}"/>
                    </a:ext>
                  </a:extLst>
                </p:cNvPr>
                <p:cNvCxnSpPr>
                  <a:cxnSpLocks/>
                </p:cNvCxnSpPr>
                <p:nvPr/>
              </p:nvCxnSpPr>
              <p:spPr>
                <a:xfrm flipV="1">
                  <a:off x="4118671" y="301713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EB22717D-E6AB-D645-A7E2-61B04CB31CAE}"/>
                    </a:ext>
                  </a:extLst>
                </p:cNvPr>
                <p:cNvCxnSpPr>
                  <a:cxnSpLocks/>
                </p:cNvCxnSpPr>
                <p:nvPr/>
              </p:nvCxnSpPr>
              <p:spPr>
                <a:xfrm flipV="1">
                  <a:off x="3681245" y="3021142"/>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CCC49AA8-49FF-EA44-B5E1-94C5D58C8D48}"/>
                    </a:ext>
                  </a:extLst>
                </p:cNvPr>
                <p:cNvCxnSpPr>
                  <a:cxnSpLocks/>
                </p:cNvCxnSpPr>
                <p:nvPr/>
              </p:nvCxnSpPr>
              <p:spPr>
                <a:xfrm flipV="1">
                  <a:off x="4562985" y="3012055"/>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D1942BE-EDE8-5E40-B43C-425DDB4FB51D}"/>
                    </a:ext>
                  </a:extLst>
                </p:cNvPr>
                <p:cNvCxnSpPr>
                  <a:cxnSpLocks/>
                </p:cNvCxnSpPr>
                <p:nvPr/>
              </p:nvCxnSpPr>
              <p:spPr>
                <a:xfrm flipV="1">
                  <a:off x="4999740" y="3012055"/>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175526E-9E0F-2447-A875-4F0D07E94AEA}"/>
                    </a:ext>
                  </a:extLst>
                </p:cNvPr>
                <p:cNvCxnSpPr>
                  <a:cxnSpLocks/>
                </p:cNvCxnSpPr>
                <p:nvPr/>
              </p:nvCxnSpPr>
              <p:spPr>
                <a:xfrm flipV="1">
                  <a:off x="4562985" y="3016058"/>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8E02ECF0-8AC0-884C-9AEF-FF202C0840C7}"/>
                    </a:ext>
                  </a:extLst>
                </p:cNvPr>
                <p:cNvCxnSpPr>
                  <a:cxnSpLocks/>
                </p:cNvCxnSpPr>
                <p:nvPr/>
              </p:nvCxnSpPr>
              <p:spPr>
                <a:xfrm flipV="1">
                  <a:off x="2856064" y="3021142"/>
                  <a:ext cx="809434"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D2319058-0496-2F44-826E-E3CE813B3A16}"/>
                    </a:ext>
                  </a:extLst>
                </p:cNvPr>
                <p:cNvCxnSpPr>
                  <a:cxnSpLocks/>
                </p:cNvCxnSpPr>
                <p:nvPr/>
              </p:nvCxnSpPr>
              <p:spPr>
                <a:xfrm flipV="1">
                  <a:off x="2856064" y="3017139"/>
                  <a:ext cx="122946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CAEB0A17-7099-A342-A87A-DE70418DDA2E}"/>
                    </a:ext>
                  </a:extLst>
                </p:cNvPr>
                <p:cNvCxnSpPr>
                  <a:cxnSpLocks/>
                </p:cNvCxnSpPr>
                <p:nvPr/>
              </p:nvCxnSpPr>
              <p:spPr>
                <a:xfrm flipV="1">
                  <a:off x="2856064" y="3016058"/>
                  <a:ext cx="1701345"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252EEDAF-9B5F-C74C-8755-093AB8E76A78}"/>
                    </a:ext>
                  </a:extLst>
                </p:cNvPr>
                <p:cNvCxnSpPr>
                  <a:cxnSpLocks/>
                </p:cNvCxnSpPr>
                <p:nvPr/>
              </p:nvCxnSpPr>
              <p:spPr>
                <a:xfrm flipV="1">
                  <a:off x="2856064" y="3012055"/>
                  <a:ext cx="2121372"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7280F173-D12F-514D-B29A-464B1C49950F}"/>
                    </a:ext>
                  </a:extLst>
                </p:cNvPr>
                <p:cNvCxnSpPr>
                  <a:cxnSpLocks/>
                </p:cNvCxnSpPr>
                <p:nvPr/>
              </p:nvCxnSpPr>
              <p:spPr>
                <a:xfrm flipV="1">
                  <a:off x="3222183" y="3021142"/>
                  <a:ext cx="443315"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440A7E41-A6ED-3C4D-9AA9-9EB6BFA14B73}"/>
                    </a:ext>
                  </a:extLst>
                </p:cNvPr>
                <p:cNvCxnSpPr>
                  <a:cxnSpLocks/>
                </p:cNvCxnSpPr>
                <p:nvPr/>
              </p:nvCxnSpPr>
              <p:spPr>
                <a:xfrm flipV="1">
                  <a:off x="3222183" y="3017139"/>
                  <a:ext cx="86334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C57CAB7-8CD1-F648-BEF4-F2140E975A02}"/>
                    </a:ext>
                  </a:extLst>
                </p:cNvPr>
                <p:cNvCxnSpPr>
                  <a:cxnSpLocks/>
                </p:cNvCxnSpPr>
                <p:nvPr/>
              </p:nvCxnSpPr>
              <p:spPr>
                <a:xfrm flipV="1">
                  <a:off x="3222183" y="3016058"/>
                  <a:ext cx="1335226"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CBE13A33-78BD-2A48-8152-DB8EC346E61C}"/>
                    </a:ext>
                  </a:extLst>
                </p:cNvPr>
                <p:cNvCxnSpPr>
                  <a:cxnSpLocks/>
                  <a:stCxn id="124" idx="0"/>
                </p:cNvCxnSpPr>
                <p:nvPr/>
              </p:nvCxnSpPr>
              <p:spPr>
                <a:xfrm flipV="1">
                  <a:off x="4131667" y="3016059"/>
                  <a:ext cx="425742" cy="248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CE5AC4F-1D2B-FA4F-A51D-527029F902ED}"/>
                    </a:ext>
                  </a:extLst>
                </p:cNvPr>
                <p:cNvCxnSpPr>
                  <a:cxnSpLocks/>
                  <a:stCxn id="124" idx="0"/>
                </p:cNvCxnSpPr>
                <p:nvPr/>
              </p:nvCxnSpPr>
              <p:spPr>
                <a:xfrm flipV="1">
                  <a:off x="4131667" y="3012055"/>
                  <a:ext cx="845769"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371BC73A-866D-9440-B8C5-A0BAAF5ABF24}"/>
                    </a:ext>
                  </a:extLst>
                </p:cNvPr>
                <p:cNvSpPr/>
                <p:nvPr/>
              </p:nvSpPr>
              <p:spPr>
                <a:xfrm>
                  <a:off x="2691275" y="280634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4B734ECA-B859-6D4A-8EB5-0BEC77FDE787}"/>
                    </a:ext>
                  </a:extLst>
                </p:cNvPr>
                <p:cNvSpPr/>
                <p:nvPr/>
              </p:nvSpPr>
              <p:spPr>
                <a:xfrm>
                  <a:off x="3118166" y="280634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9055EDD-5278-EF4A-8B1E-E2BCE1F26FE3}"/>
                    </a:ext>
                  </a:extLst>
                </p:cNvPr>
                <p:cNvSpPr/>
                <p:nvPr/>
              </p:nvSpPr>
              <p:spPr>
                <a:xfrm>
                  <a:off x="3558848" y="281035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FB9EDAC6-625B-B548-AC72-0A38EA4EF396}"/>
                    </a:ext>
                  </a:extLst>
                </p:cNvPr>
                <p:cNvSpPr/>
                <p:nvPr/>
              </p:nvSpPr>
              <p:spPr>
                <a:xfrm>
                  <a:off x="3996274" y="280634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5340C260-D843-7241-95B6-79E02F2725EF}"/>
                    </a:ext>
                  </a:extLst>
                </p:cNvPr>
                <p:cNvSpPr/>
                <p:nvPr/>
              </p:nvSpPr>
              <p:spPr>
                <a:xfrm>
                  <a:off x="4440588" y="280526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32254F29-82FE-9B46-99D9-D5FEA00E8484}"/>
                    </a:ext>
                  </a:extLst>
                </p:cNvPr>
                <p:cNvSpPr/>
                <p:nvPr/>
              </p:nvSpPr>
              <p:spPr>
                <a:xfrm>
                  <a:off x="4877343" y="280126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B337E8E2-18B1-7C42-8227-585C5BBFB053}"/>
                      </a:ext>
                    </a:extLst>
                  </p:cNvPr>
                  <p:cNvSpPr/>
                  <p:nvPr/>
                </p:nvSpPr>
                <p:spPr>
                  <a:xfrm>
                    <a:off x="2639521" y="2590137"/>
                    <a:ext cx="2559559" cy="36933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KGPT</a:t>
                    </a:r>
                  </a:p>
                </p:txBody>
              </p:sp>
            </mc:Choice>
            <mc:Fallback xmlns="">
              <p:sp>
                <p:nvSpPr>
                  <p:cNvPr id="120" name="Rectangle 119">
                    <a:extLst>
                      <a:ext uri="{FF2B5EF4-FFF2-40B4-BE49-F238E27FC236}">
                        <a16:creationId xmlns:a16="http://schemas.microsoft.com/office/drawing/2014/main" id="{B337E8E2-18B1-7C42-8227-585C5BBFB053}"/>
                      </a:ext>
                    </a:extLst>
                  </p:cNvPr>
                  <p:cNvSpPr>
                    <a:spLocks noRot="1" noChangeAspect="1" noMove="1" noResize="1" noEditPoints="1" noAdjustHandles="1" noChangeArrowheads="1" noChangeShapeType="1" noTextEdit="1"/>
                  </p:cNvSpPr>
                  <p:nvPr/>
                </p:nvSpPr>
                <p:spPr>
                  <a:xfrm>
                    <a:off x="2639521" y="2590137"/>
                    <a:ext cx="2559559" cy="369332"/>
                  </a:xfrm>
                  <a:prstGeom prst="rect">
                    <a:avLst/>
                  </a:prstGeom>
                  <a:blipFill>
                    <a:blip r:embed="rId5"/>
                    <a:stretch>
                      <a:fillRect t="-6452" b="-22581"/>
                    </a:stretch>
                  </a:blipFill>
                  <a:ln>
                    <a:solidFill>
                      <a:schemeClr val="tx1"/>
                    </a:solidFill>
                  </a:ln>
                </p:spPr>
                <p:txBody>
                  <a:bodyPr/>
                  <a:lstStyle/>
                  <a:p>
                    <a:r>
                      <a:rPr lang="en-US">
                        <a:noFill/>
                      </a:rPr>
                      <a:t> </a:t>
                    </a:r>
                  </a:p>
                </p:txBody>
              </p:sp>
            </mc:Fallback>
          </mc:AlternateContent>
        </p:grpSp>
        <p:cxnSp>
          <p:nvCxnSpPr>
            <p:cNvPr id="114" name="Straight Arrow Connector 113">
              <a:extLst>
                <a:ext uri="{FF2B5EF4-FFF2-40B4-BE49-F238E27FC236}">
                  <a16:creationId xmlns:a16="http://schemas.microsoft.com/office/drawing/2014/main" id="{57097E76-0683-0D47-920B-999368492384}"/>
                </a:ext>
              </a:extLst>
            </p:cNvPr>
            <p:cNvCxnSpPr>
              <a:cxnSpLocks/>
              <a:stCxn id="123" idx="0"/>
              <a:endCxn id="149" idx="4"/>
            </p:cNvCxnSpPr>
            <p:nvPr/>
          </p:nvCxnSpPr>
          <p:spPr>
            <a:xfrm flipV="1">
              <a:off x="3211164" y="3667823"/>
              <a:ext cx="875684" cy="261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BCC7509-9E5F-8E49-B081-DC15099DD2E4}"/>
                </a:ext>
              </a:extLst>
            </p:cNvPr>
            <p:cNvCxnSpPr>
              <a:cxnSpLocks/>
              <a:stCxn id="122" idx="0"/>
            </p:cNvCxnSpPr>
            <p:nvPr/>
          </p:nvCxnSpPr>
          <p:spPr>
            <a:xfrm flipV="1">
              <a:off x="2770482" y="3681994"/>
              <a:ext cx="1723877"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46F2512C-664F-D94E-9E6D-D82E839C0D45}"/>
                </a:ext>
              </a:extLst>
            </p:cNvPr>
            <p:cNvCxnSpPr>
              <a:cxnSpLocks/>
              <a:stCxn id="177" idx="0"/>
              <a:endCxn id="162" idx="4"/>
            </p:cNvCxnSpPr>
            <p:nvPr/>
          </p:nvCxnSpPr>
          <p:spPr>
            <a:xfrm flipV="1">
              <a:off x="3211164" y="2742866"/>
              <a:ext cx="1318495" cy="256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6799282-205B-F74B-8845-491F1FAA4FE3}"/>
                </a:ext>
              </a:extLst>
            </p:cNvPr>
            <p:cNvCxnSpPr>
              <a:cxnSpLocks/>
              <a:stCxn id="176" idx="0"/>
              <a:endCxn id="162" idx="4"/>
            </p:cNvCxnSpPr>
            <p:nvPr/>
          </p:nvCxnSpPr>
          <p:spPr>
            <a:xfrm flipV="1">
              <a:off x="2770482" y="2742866"/>
              <a:ext cx="1759177"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286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blinds(horizontal)">
                                      <p:cBhvr>
                                        <p:cTn id="7" dur="500"/>
                                        <p:tgtEl>
                                          <p:spTgt spid="9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blinds(horizontal)">
                                      <p:cBhvr>
                                        <p:cTn id="10" dur="500"/>
                                        <p:tgtEl>
                                          <p:spTgt spid="10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blinds(horizontal)">
                                      <p:cBhvr>
                                        <p:cTn id="13" dur="500"/>
                                        <p:tgtEl>
                                          <p:spTgt spid="10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blinds(horizontal)">
                                      <p:cBhvr>
                                        <p:cTn id="16" dur="500"/>
                                        <p:tgtEl>
                                          <p:spTgt spid="11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blinds(horizontal)">
                                      <p:cBhvr>
                                        <p:cTn id="19" dur="500"/>
                                        <p:tgtEl>
                                          <p:spTgt spid="111"/>
                                        </p:tgtEl>
                                      </p:cBhvr>
                                    </p:animEffect>
                                  </p:childTnLst>
                                </p:cTn>
                              </p:par>
                              <p:par>
                                <p:cTn id="20" presetID="3" presetClass="entr" presetSubtype="10" fill="hold" nodeType="with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blinds(horizontal)">
                                      <p:cBhvr>
                                        <p:cTn id="22" dur="500"/>
                                        <p:tgtEl>
                                          <p:spTgt spid="205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blinds(horizontal)">
                                      <p:cBhvr>
                                        <p:cTn id="27" dur="500"/>
                                        <p:tgtEl>
                                          <p:spTgt spid="112"/>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blinds(horizontal)">
                                      <p:cBhvr>
                                        <p:cTn id="30" dur="500"/>
                                        <p:tgtEl>
                                          <p:spTgt spid="113"/>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blinds(horizontal)">
                                      <p:cBhvr>
                                        <p:cTn id="33" dur="500"/>
                                        <p:tgtEl>
                                          <p:spTgt spid="9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linds(horizontal)">
                                      <p:cBhvr>
                                        <p:cTn id="38" dur="500"/>
                                        <p:tgtEl>
                                          <p:spTgt spid="3"/>
                                        </p:tgtEl>
                                      </p:cBhvr>
                                    </p:animEffect>
                                  </p:childTnLst>
                                </p:cTn>
                              </p:par>
                              <p:par>
                                <p:cTn id="39" presetID="3" presetClass="entr" presetSubtype="1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linds(horizontal)">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94"/>
                                        </p:tgtEl>
                                        <p:attrNameLst>
                                          <p:attrName>style.visibility</p:attrName>
                                        </p:attrNameLst>
                                      </p:cBhvr>
                                      <p:to>
                                        <p:strVal val="visible"/>
                                      </p:to>
                                    </p:set>
                                    <p:animEffect transition="in" filter="blinds(horizontal)">
                                      <p:cBhvr>
                                        <p:cTn id="46" dur="500"/>
                                        <p:tgtEl>
                                          <p:spTgt spid="194"/>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95"/>
                                        </p:tgtEl>
                                        <p:attrNameLst>
                                          <p:attrName>style.visibility</p:attrName>
                                        </p:attrNameLst>
                                      </p:cBhvr>
                                      <p:to>
                                        <p:strVal val="visible"/>
                                      </p:to>
                                    </p:set>
                                    <p:animEffect transition="in" filter="blinds(horizontal)">
                                      <p:cBhvr>
                                        <p:cTn id="49"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p:bldP spid="97" grpId="0"/>
      <p:bldP spid="98" grpId="0"/>
      <p:bldP spid="100" grpId="0" animBg="1"/>
      <p:bldP spid="103" grpId="0"/>
      <p:bldP spid="110" grpId="0" animBg="1"/>
      <p:bldP spid="111" grpId="0"/>
      <p:bldP spid="112" grpId="0" animBg="1"/>
      <p:bldP spid="1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919BD-0FF1-5A4F-A31A-724B36C47A04}"/>
              </a:ext>
            </a:extLst>
          </p:cNvPr>
          <p:cNvSpPr>
            <a:spLocks noGrp="1"/>
          </p:cNvSpPr>
          <p:nvPr>
            <p:ph type="title"/>
          </p:nvPr>
        </p:nvSpPr>
        <p:spPr/>
        <p:txBody>
          <a:bodyPr>
            <a:noAutofit/>
          </a:bodyPr>
          <a:lstStyle/>
          <a:p>
            <a:r>
              <a:rPr lang="en-US" dirty="0"/>
              <a:t>Pre-training Corpus Construction</a:t>
            </a:r>
          </a:p>
        </p:txBody>
      </p:sp>
      <p:sp>
        <p:nvSpPr>
          <p:cNvPr id="4" name="Slide Number Placeholder 3">
            <a:extLst>
              <a:ext uri="{FF2B5EF4-FFF2-40B4-BE49-F238E27FC236}">
                <a16:creationId xmlns:a16="http://schemas.microsoft.com/office/drawing/2014/main" id="{AD93024B-5DA1-4840-969E-44846136F372}"/>
              </a:ext>
            </a:extLst>
          </p:cNvPr>
          <p:cNvSpPr>
            <a:spLocks noGrp="1"/>
          </p:cNvSpPr>
          <p:nvPr>
            <p:ph type="sldNum" sz="quarter" idx="12"/>
          </p:nvPr>
        </p:nvSpPr>
        <p:spPr/>
        <p:txBody>
          <a:bodyPr/>
          <a:lstStyle/>
          <a:p>
            <a:fld id="{E8B62189-C438-DF4C-99F6-3D6C6F99A5B9}" type="slidenum">
              <a:rPr lang="en-US" smtClean="0"/>
              <a:t>46</a:t>
            </a:fld>
            <a:endParaRPr lang="en-US"/>
          </a:p>
        </p:txBody>
      </p:sp>
      <p:sp>
        <p:nvSpPr>
          <p:cNvPr id="3" name="Rectangle 2">
            <a:extLst>
              <a:ext uri="{FF2B5EF4-FFF2-40B4-BE49-F238E27FC236}">
                <a16:creationId xmlns:a16="http://schemas.microsoft.com/office/drawing/2014/main" id="{301EFC85-C7A9-C543-83E0-5714A3BC94F7}"/>
              </a:ext>
            </a:extLst>
          </p:cNvPr>
          <p:cNvSpPr/>
          <p:nvPr/>
        </p:nvSpPr>
        <p:spPr>
          <a:xfrm>
            <a:off x="2034930" y="2272080"/>
            <a:ext cx="1327608" cy="307777"/>
          </a:xfrm>
          <a:prstGeom prst="rect">
            <a:avLst/>
          </a:prstGeom>
        </p:spPr>
        <p:txBody>
          <a:bodyPr wrap="none">
            <a:spAutoFit/>
          </a:bodyPr>
          <a:lstStyle/>
          <a:p>
            <a:r>
              <a:rPr lang="en-US" sz="1400" dirty="0">
                <a:solidFill>
                  <a:schemeClr val="accent1"/>
                </a:solidFill>
                <a:hlinkClick r:id="rId3" tooltip="Moses Malone">
                  <a:extLst>
                    <a:ext uri="{A12FA001-AC4F-418D-AE19-62706E023703}">
                      <ahyp:hlinkClr xmlns:ahyp="http://schemas.microsoft.com/office/drawing/2018/hyperlinkcolor" val="tx"/>
                    </a:ext>
                  </a:extLst>
                </a:hlinkClick>
              </a:rPr>
              <a:t>Moses Malone</a:t>
            </a:r>
            <a:endParaRPr lang="en-US" sz="1400" dirty="0">
              <a:solidFill>
                <a:schemeClr val="accent1"/>
              </a:solidFill>
            </a:endParaRPr>
          </a:p>
        </p:txBody>
      </p:sp>
      <p:sp>
        <p:nvSpPr>
          <p:cNvPr id="5" name="Rectangle 4">
            <a:extLst>
              <a:ext uri="{FF2B5EF4-FFF2-40B4-BE49-F238E27FC236}">
                <a16:creationId xmlns:a16="http://schemas.microsoft.com/office/drawing/2014/main" id="{D9E3601D-3C63-5B40-95B7-A8B97ADB5748}"/>
              </a:ext>
            </a:extLst>
          </p:cNvPr>
          <p:cNvSpPr/>
          <p:nvPr/>
        </p:nvSpPr>
        <p:spPr>
          <a:xfrm>
            <a:off x="2034930" y="2642134"/>
            <a:ext cx="1656223" cy="307777"/>
          </a:xfrm>
          <a:prstGeom prst="rect">
            <a:avLst/>
          </a:prstGeom>
        </p:spPr>
        <p:txBody>
          <a:bodyPr wrap="none">
            <a:spAutoFit/>
          </a:bodyPr>
          <a:lstStyle/>
          <a:p>
            <a:r>
              <a:rPr lang="en-US" sz="1400" dirty="0">
                <a:solidFill>
                  <a:schemeClr val="accent1"/>
                </a:solidFill>
                <a:hlinkClick r:id="rId4" tooltip="Hakeem Olajuwon">
                  <a:extLst>
                    <a:ext uri="{A12FA001-AC4F-418D-AE19-62706E023703}">
                      <ahyp:hlinkClr xmlns:ahyp="http://schemas.microsoft.com/office/drawing/2018/hyperlinkcolor" val="tx"/>
                    </a:ext>
                  </a:extLst>
                </a:hlinkClick>
              </a:rPr>
              <a:t>Hakeem Olajuwon</a:t>
            </a:r>
            <a:endParaRPr lang="en-US" sz="1400" dirty="0">
              <a:solidFill>
                <a:schemeClr val="accent1"/>
              </a:solidFill>
            </a:endParaRPr>
          </a:p>
        </p:txBody>
      </p:sp>
      <p:sp>
        <p:nvSpPr>
          <p:cNvPr id="6" name="Rectangle 5">
            <a:extLst>
              <a:ext uri="{FF2B5EF4-FFF2-40B4-BE49-F238E27FC236}">
                <a16:creationId xmlns:a16="http://schemas.microsoft.com/office/drawing/2014/main" id="{F3AA62A2-0F19-344A-A98F-64952FDFBC4F}"/>
              </a:ext>
            </a:extLst>
          </p:cNvPr>
          <p:cNvSpPr/>
          <p:nvPr/>
        </p:nvSpPr>
        <p:spPr>
          <a:xfrm>
            <a:off x="2034930" y="3043598"/>
            <a:ext cx="1380506" cy="307777"/>
          </a:xfrm>
          <a:prstGeom prst="rect">
            <a:avLst/>
          </a:prstGeom>
        </p:spPr>
        <p:txBody>
          <a:bodyPr wrap="none">
            <a:spAutoFit/>
          </a:bodyPr>
          <a:lstStyle/>
          <a:p>
            <a:r>
              <a:rPr lang="en-US" sz="1400" dirty="0">
                <a:solidFill>
                  <a:schemeClr val="accent1"/>
                </a:solidFill>
                <a:hlinkClick r:id="rId5" tooltip="James Harden">
                  <a:extLst>
                    <a:ext uri="{A12FA001-AC4F-418D-AE19-62706E023703}">
                      <ahyp:hlinkClr xmlns:ahyp="http://schemas.microsoft.com/office/drawing/2018/hyperlinkcolor" val="tx"/>
                    </a:ext>
                  </a:extLst>
                </a:hlinkClick>
              </a:rPr>
              <a:t>James Harden</a:t>
            </a:r>
            <a:r>
              <a:rPr lang="en-US" sz="1400" dirty="0">
                <a:solidFill>
                  <a:schemeClr val="accent1"/>
                </a:solidFill>
              </a:rPr>
              <a:t> </a:t>
            </a:r>
          </a:p>
        </p:txBody>
      </p:sp>
      <p:sp>
        <p:nvSpPr>
          <p:cNvPr id="7" name="Rectangle 6">
            <a:extLst>
              <a:ext uri="{FF2B5EF4-FFF2-40B4-BE49-F238E27FC236}">
                <a16:creationId xmlns:a16="http://schemas.microsoft.com/office/drawing/2014/main" id="{7F83A018-1F60-8546-9904-29EBC6C888A5}"/>
              </a:ext>
            </a:extLst>
          </p:cNvPr>
          <p:cNvSpPr/>
          <p:nvPr/>
        </p:nvSpPr>
        <p:spPr>
          <a:xfrm>
            <a:off x="2034930" y="3445062"/>
            <a:ext cx="1907895" cy="307777"/>
          </a:xfrm>
          <a:prstGeom prst="rect">
            <a:avLst/>
          </a:prstGeom>
        </p:spPr>
        <p:txBody>
          <a:bodyPr wrap="none">
            <a:spAutoFit/>
          </a:bodyPr>
          <a:lstStyle/>
          <a:p>
            <a:r>
              <a:rPr lang="en-US" sz="1400" dirty="0">
                <a:solidFill>
                  <a:schemeClr val="accent1"/>
                </a:solidFill>
                <a:hlinkClick r:id="rId6" tooltip="NBA Most Valuable Player Award">
                  <a:extLst>
                    <a:ext uri="{A12FA001-AC4F-418D-AE19-62706E023703}">
                      <ahyp:hlinkClr xmlns:ahyp="http://schemas.microsoft.com/office/drawing/2018/hyperlinkcolor" val="tx"/>
                    </a:ext>
                  </a:extLst>
                </a:hlinkClick>
              </a:rPr>
              <a:t>Most Valuable Player</a:t>
            </a:r>
            <a:r>
              <a:rPr lang="en-US" sz="1400" dirty="0">
                <a:solidFill>
                  <a:schemeClr val="accent1"/>
                </a:solidFill>
              </a:rPr>
              <a:t> </a:t>
            </a:r>
          </a:p>
        </p:txBody>
      </p:sp>
      <p:sp>
        <p:nvSpPr>
          <p:cNvPr id="15" name="TextBox 14">
            <a:extLst>
              <a:ext uri="{FF2B5EF4-FFF2-40B4-BE49-F238E27FC236}">
                <a16:creationId xmlns:a16="http://schemas.microsoft.com/office/drawing/2014/main" id="{6741176D-9E18-8043-ABCC-60E98E3714C0}"/>
              </a:ext>
            </a:extLst>
          </p:cNvPr>
          <p:cNvSpPr txBox="1"/>
          <p:nvPr/>
        </p:nvSpPr>
        <p:spPr>
          <a:xfrm>
            <a:off x="4196616" y="2642134"/>
            <a:ext cx="636713" cy="307777"/>
          </a:xfrm>
          <a:prstGeom prst="rect">
            <a:avLst/>
          </a:prstGeom>
          <a:noFill/>
        </p:spPr>
        <p:txBody>
          <a:bodyPr wrap="none" rtlCol="0">
            <a:spAutoFit/>
          </a:bodyPr>
          <a:lstStyle/>
          <a:p>
            <a:r>
              <a:rPr lang="en-US" sz="1400" dirty="0"/>
              <a:t>query</a:t>
            </a:r>
          </a:p>
        </p:txBody>
      </p:sp>
      <p:sp>
        <p:nvSpPr>
          <p:cNvPr id="18" name="Right Arrow 17">
            <a:extLst>
              <a:ext uri="{FF2B5EF4-FFF2-40B4-BE49-F238E27FC236}">
                <a16:creationId xmlns:a16="http://schemas.microsoft.com/office/drawing/2014/main" id="{326E76DF-D03A-D44E-9B28-FBF4CFD2A16F}"/>
              </a:ext>
            </a:extLst>
          </p:cNvPr>
          <p:cNvSpPr/>
          <p:nvPr/>
        </p:nvSpPr>
        <p:spPr>
          <a:xfrm>
            <a:off x="4299045" y="3026290"/>
            <a:ext cx="534284"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29FB409-3EC4-E34D-B4FC-95C6B5E2B348}"/>
              </a:ext>
            </a:extLst>
          </p:cNvPr>
          <p:cNvSpPr/>
          <p:nvPr/>
        </p:nvSpPr>
        <p:spPr>
          <a:xfrm>
            <a:off x="2034930" y="3866851"/>
            <a:ext cx="1540806" cy="307777"/>
          </a:xfrm>
          <a:prstGeom prst="rect">
            <a:avLst/>
          </a:prstGeom>
        </p:spPr>
        <p:txBody>
          <a:bodyPr wrap="none">
            <a:spAutoFit/>
          </a:bodyPr>
          <a:lstStyle/>
          <a:p>
            <a:r>
              <a:rPr lang="en-US" sz="1400" u="sng" dirty="0">
                <a:solidFill>
                  <a:schemeClr val="accent1"/>
                </a:solidFill>
              </a:rPr>
              <a:t>Houston Rockets</a:t>
            </a:r>
          </a:p>
        </p:txBody>
      </p:sp>
      <p:grpSp>
        <p:nvGrpSpPr>
          <p:cNvPr id="8" name="Group 7">
            <a:extLst>
              <a:ext uri="{FF2B5EF4-FFF2-40B4-BE49-F238E27FC236}">
                <a16:creationId xmlns:a16="http://schemas.microsoft.com/office/drawing/2014/main" id="{CC67089E-C673-D249-899E-246FF7614E69}"/>
              </a:ext>
            </a:extLst>
          </p:cNvPr>
          <p:cNvGrpSpPr/>
          <p:nvPr/>
        </p:nvGrpSpPr>
        <p:grpSpPr>
          <a:xfrm>
            <a:off x="1416316" y="924006"/>
            <a:ext cx="6326401" cy="1021953"/>
            <a:chOff x="1416316" y="924006"/>
            <a:chExt cx="6326401" cy="1021953"/>
          </a:xfrm>
        </p:grpSpPr>
        <p:grpSp>
          <p:nvGrpSpPr>
            <p:cNvPr id="39" name="Group 38">
              <a:extLst>
                <a:ext uri="{FF2B5EF4-FFF2-40B4-BE49-F238E27FC236}">
                  <a16:creationId xmlns:a16="http://schemas.microsoft.com/office/drawing/2014/main" id="{26AB9429-1C95-C945-B8D9-19F13D0B2EBD}"/>
                </a:ext>
              </a:extLst>
            </p:cNvPr>
            <p:cNvGrpSpPr/>
            <p:nvPr/>
          </p:nvGrpSpPr>
          <p:grpSpPr>
            <a:xfrm>
              <a:off x="1416316" y="924006"/>
              <a:ext cx="6326401" cy="1021953"/>
              <a:chOff x="1970931" y="766696"/>
              <a:chExt cx="6326401" cy="1021953"/>
            </a:xfrm>
          </p:grpSpPr>
          <p:sp>
            <p:nvSpPr>
              <p:cNvPr id="40" name="Rectangle 39">
                <a:extLst>
                  <a:ext uri="{FF2B5EF4-FFF2-40B4-BE49-F238E27FC236}">
                    <a16:creationId xmlns:a16="http://schemas.microsoft.com/office/drawing/2014/main" id="{87D2C04B-3D42-A84B-99BF-AFE0F624AE9A}"/>
                  </a:ext>
                </a:extLst>
              </p:cNvPr>
              <p:cNvSpPr/>
              <p:nvPr/>
            </p:nvSpPr>
            <p:spPr>
              <a:xfrm>
                <a:off x="2688020" y="1049985"/>
                <a:ext cx="5609312" cy="738664"/>
              </a:xfrm>
              <a:prstGeom prst="rect">
                <a:avLst/>
              </a:prstGeom>
              <a:noFill/>
              <a:ln>
                <a:noFill/>
                <a:prstDash val="sysDash"/>
              </a:ln>
            </p:spPr>
            <p:txBody>
              <a:bodyPr wrap="square">
                <a:spAutoFit/>
              </a:bodyPr>
              <a:lstStyle/>
              <a:p>
                <a:r>
                  <a:rPr lang="en-US" sz="1400" b="0" i="0" u="none" strike="noStrike" dirty="0">
                    <a:solidFill>
                      <a:schemeClr val="accent1"/>
                    </a:solidFill>
                    <a:effectLst/>
                    <a:latin typeface="Arial" panose="020B0604020202020204" pitchFamily="34" charset="0"/>
                    <a:hlinkClick r:id="rId3" tooltip="Moses Malone">
                      <a:extLst>
                        <a:ext uri="{A12FA001-AC4F-418D-AE19-62706E023703}">
                          <ahyp:hlinkClr xmlns:ahyp="http://schemas.microsoft.com/office/drawing/2018/hyperlinkcolor" val="tx"/>
                        </a:ext>
                      </a:extLst>
                    </a:hlinkClick>
                  </a:rPr>
                  <a:t>Moses Malone</a:t>
                </a:r>
                <a:r>
                  <a:rPr lang="en-US" sz="1400" b="0" i="0" dirty="0">
                    <a:solidFill>
                      <a:srgbClr val="202122"/>
                    </a:solidFill>
                    <a:effectLst/>
                    <a:latin typeface="Arial" panose="020B0604020202020204" pitchFamily="34" charset="0"/>
                  </a:rPr>
                  <a:t>, </a:t>
                </a:r>
                <a:r>
                  <a:rPr lang="en-US" sz="1400" b="0" i="0" u="none" strike="noStrike" dirty="0">
                    <a:solidFill>
                      <a:srgbClr val="0B0080"/>
                    </a:solidFill>
                    <a:effectLst/>
                    <a:latin typeface="Arial" panose="020B0604020202020204" pitchFamily="34" charset="0"/>
                    <a:hlinkClick r:id="rId4" tooltip="Hakeem Olajuwon"/>
                  </a:rPr>
                  <a:t>Hakeem Olajuwon</a:t>
                </a:r>
                <a:r>
                  <a:rPr lang="en-US" sz="1400" b="0" i="0" dirty="0">
                    <a:solidFill>
                      <a:srgbClr val="202122"/>
                    </a:solidFill>
                    <a:effectLst/>
                    <a:latin typeface="Arial" panose="020B0604020202020204" pitchFamily="34" charset="0"/>
                  </a:rPr>
                  <a:t>, and </a:t>
                </a:r>
                <a:r>
                  <a:rPr lang="en-US" sz="1400" b="0" i="0" u="none" strike="noStrike" dirty="0">
                    <a:solidFill>
                      <a:schemeClr val="accent1"/>
                    </a:solidFill>
                    <a:effectLst/>
                    <a:latin typeface="Arial" panose="020B0604020202020204" pitchFamily="34" charset="0"/>
                    <a:hlinkClick r:id="rId5" tooltip="James Harden">
                      <a:extLst>
                        <a:ext uri="{A12FA001-AC4F-418D-AE19-62706E023703}">
                          <ahyp:hlinkClr xmlns:ahyp="http://schemas.microsoft.com/office/drawing/2018/hyperlinkcolor" val="tx"/>
                        </a:ext>
                      </a:extLst>
                    </a:hlinkClick>
                  </a:rPr>
                  <a:t>James Harden</a:t>
                </a:r>
                <a:r>
                  <a:rPr lang="en-US" sz="1400" b="0" i="0" dirty="0">
                    <a:solidFill>
                      <a:schemeClr val="accent1"/>
                    </a:solidFill>
                    <a:effectLst/>
                    <a:latin typeface="Arial" panose="020B0604020202020204" pitchFamily="34" charset="0"/>
                  </a:rPr>
                  <a:t> </a:t>
                </a:r>
                <a:r>
                  <a:rPr lang="en-US" sz="1400" b="0" i="0" dirty="0">
                    <a:solidFill>
                      <a:srgbClr val="202122"/>
                    </a:solidFill>
                    <a:effectLst/>
                    <a:latin typeface="Arial" panose="020B0604020202020204" pitchFamily="34" charset="0"/>
                  </a:rPr>
                  <a:t>have been named the </a:t>
                </a:r>
                <a:r>
                  <a:rPr lang="en-US" sz="1400" b="0" i="0" dirty="0">
                    <a:effectLst/>
                    <a:latin typeface="Arial" panose="020B0604020202020204" pitchFamily="34" charset="0"/>
                  </a:rPr>
                  <a:t>NBA's</a:t>
                </a:r>
                <a:r>
                  <a:rPr lang="en-US" sz="1400" b="0" i="0" dirty="0">
                    <a:solidFill>
                      <a:srgbClr val="202122"/>
                    </a:solidFill>
                    <a:effectLst/>
                    <a:latin typeface="Arial" panose="020B0604020202020204" pitchFamily="34" charset="0"/>
                  </a:rPr>
                  <a:t> </a:t>
                </a:r>
                <a:r>
                  <a:rPr lang="en-US" sz="1400" b="0" i="0" u="none" strike="noStrike" dirty="0">
                    <a:solidFill>
                      <a:schemeClr val="accent1"/>
                    </a:solidFill>
                    <a:effectLst/>
                    <a:latin typeface="Arial" panose="020B0604020202020204" pitchFamily="34" charset="0"/>
                    <a:hlinkClick r:id="rId6" tooltip="NBA Most Valuable Player Award">
                      <a:extLst>
                        <a:ext uri="{A12FA001-AC4F-418D-AE19-62706E023703}">
                          <ahyp:hlinkClr xmlns:ahyp="http://schemas.microsoft.com/office/drawing/2018/hyperlinkcolor" val="tx"/>
                        </a:ext>
                      </a:extLst>
                    </a:hlinkClick>
                  </a:rPr>
                  <a:t>Most Valuable Player</a:t>
                </a:r>
                <a:r>
                  <a:rPr lang="en-US" sz="1400" b="0" i="0" dirty="0">
                    <a:solidFill>
                      <a:schemeClr val="accent1"/>
                    </a:solidFill>
                    <a:effectLst/>
                    <a:latin typeface="Arial" panose="020B0604020202020204" pitchFamily="34" charset="0"/>
                  </a:rPr>
                  <a:t> </a:t>
                </a:r>
                <a:r>
                  <a:rPr lang="en-US" sz="1400" b="0" i="0" dirty="0">
                    <a:solidFill>
                      <a:srgbClr val="202122"/>
                    </a:solidFill>
                    <a:effectLst/>
                    <a:latin typeface="Arial" panose="020B0604020202020204" pitchFamily="34" charset="0"/>
                  </a:rPr>
                  <a:t>while playing for the Rockets, for a total of </a:t>
                </a:r>
                <a:r>
                  <a:rPr lang="en-US" sz="1400" b="0" i="0" dirty="0">
                    <a:effectLst/>
                    <a:latin typeface="Arial" panose="020B0604020202020204" pitchFamily="34" charset="0"/>
                  </a:rPr>
                  <a:t>four MVP awards.</a:t>
                </a:r>
                <a:endParaRPr lang="en-US" sz="1400" dirty="0"/>
              </a:p>
            </p:txBody>
          </p:sp>
          <p:sp>
            <p:nvSpPr>
              <p:cNvPr id="41" name="TextBox 40">
                <a:extLst>
                  <a:ext uri="{FF2B5EF4-FFF2-40B4-BE49-F238E27FC236}">
                    <a16:creationId xmlns:a16="http://schemas.microsoft.com/office/drawing/2014/main" id="{FD8CD7F7-4A68-D245-9BE6-125F9316959A}"/>
                  </a:ext>
                </a:extLst>
              </p:cNvPr>
              <p:cNvSpPr txBox="1"/>
              <p:nvPr/>
            </p:nvSpPr>
            <p:spPr>
              <a:xfrm>
                <a:off x="3982532" y="766696"/>
                <a:ext cx="1606017" cy="338554"/>
              </a:xfrm>
              <a:prstGeom prst="rect">
                <a:avLst/>
              </a:prstGeom>
              <a:noFill/>
            </p:spPr>
            <p:txBody>
              <a:bodyPr wrap="none" rtlCol="0">
                <a:spAutoFit/>
              </a:bodyPr>
              <a:lstStyle/>
              <a:p>
                <a:r>
                  <a:rPr lang="en-US" sz="1600" b="1" u="sng" dirty="0">
                    <a:solidFill>
                      <a:srgbClr val="C00000"/>
                    </a:solidFill>
                  </a:rPr>
                  <a:t>Houston Rockets</a:t>
                </a:r>
              </a:p>
            </p:txBody>
          </p:sp>
          <p:sp>
            <p:nvSpPr>
              <p:cNvPr id="42" name="Rectangle 41">
                <a:extLst>
                  <a:ext uri="{FF2B5EF4-FFF2-40B4-BE49-F238E27FC236}">
                    <a16:creationId xmlns:a16="http://schemas.microsoft.com/office/drawing/2014/main" id="{4136A8ED-E24F-A942-8FF5-B6CA0B9BD649}"/>
                  </a:ext>
                </a:extLst>
              </p:cNvPr>
              <p:cNvSpPr/>
              <p:nvPr/>
            </p:nvSpPr>
            <p:spPr>
              <a:xfrm>
                <a:off x="1970931" y="796395"/>
                <a:ext cx="6038537" cy="986451"/>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3" name="Picture 42">
              <a:extLst>
                <a:ext uri="{FF2B5EF4-FFF2-40B4-BE49-F238E27FC236}">
                  <a16:creationId xmlns:a16="http://schemas.microsoft.com/office/drawing/2014/main" id="{8EA44AA8-05C9-8F46-9459-566A8A690012}"/>
                </a:ext>
              </a:extLst>
            </p:cNvPr>
            <p:cNvPicPr>
              <a:picLocks noChangeAspect="1"/>
            </p:cNvPicPr>
            <p:nvPr/>
          </p:nvPicPr>
          <p:blipFill>
            <a:blip r:embed="rId7"/>
            <a:stretch>
              <a:fillRect/>
            </a:stretch>
          </p:blipFill>
          <p:spPr>
            <a:xfrm>
              <a:off x="1512581" y="1093283"/>
              <a:ext cx="524560" cy="478224"/>
            </a:xfrm>
            <a:prstGeom prst="rect">
              <a:avLst/>
            </a:prstGeom>
          </p:spPr>
        </p:pic>
      </p:grpSp>
      <p:pic>
        <p:nvPicPr>
          <p:cNvPr id="3076" name="Picture 4">
            <a:extLst>
              <a:ext uri="{FF2B5EF4-FFF2-40B4-BE49-F238E27FC236}">
                <a16:creationId xmlns:a16="http://schemas.microsoft.com/office/drawing/2014/main" id="{5D54E24C-6B56-3747-865D-7D99710F2D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26624" y="2280327"/>
            <a:ext cx="1907896" cy="2001484"/>
          </a:xfrm>
          <a:prstGeom prst="rect">
            <a:avLst/>
          </a:prstGeom>
          <a:noFill/>
          <a:extLst>
            <a:ext uri="{909E8E84-426E-40DD-AFC4-6F175D3DCCD1}">
              <a14:hiddenFill xmlns:a14="http://schemas.microsoft.com/office/drawing/2010/main">
                <a:solidFill>
                  <a:srgbClr val="FFFFFF"/>
                </a:solidFill>
              </a14:hiddenFill>
            </a:ext>
          </a:extLst>
        </p:spPr>
      </p:pic>
      <p:sp>
        <p:nvSpPr>
          <p:cNvPr id="19" name="Footer Placeholder 8">
            <a:extLst>
              <a:ext uri="{FF2B5EF4-FFF2-40B4-BE49-F238E27FC236}">
                <a16:creationId xmlns:a16="http://schemas.microsoft.com/office/drawing/2014/main" id="{611166F5-4CF3-8244-8723-94A5F5318399}"/>
              </a:ext>
            </a:extLst>
          </p:cNvPr>
          <p:cNvSpPr>
            <a:spLocks noGrp="1"/>
          </p:cNvSpPr>
          <p:nvPr>
            <p:ph type="ftr" sz="quarter" idx="11"/>
          </p:nvPr>
        </p:nvSpPr>
        <p:spPr>
          <a:xfrm>
            <a:off x="628650" y="6356351"/>
            <a:ext cx="7067550" cy="365125"/>
          </a:xfrm>
        </p:spPr>
        <p:txBody>
          <a:bodyPr/>
          <a:lstStyle/>
          <a:p>
            <a:r>
              <a:rPr lang="en-US"/>
              <a:t>Vrandečić et al. 2014</a:t>
            </a:r>
            <a:endParaRPr lang="en-US" dirty="0"/>
          </a:p>
        </p:txBody>
      </p:sp>
    </p:spTree>
    <p:extLst>
      <p:ext uri="{BB962C8B-B14F-4D97-AF65-F5344CB8AC3E}">
        <p14:creationId xmlns:p14="http://schemas.microsoft.com/office/powerpoint/2010/main" val="76786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linds(horizontal)">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076"/>
                                        </p:tgtEl>
                                        <p:attrNameLst>
                                          <p:attrName>style.visibility</p:attrName>
                                        </p:attrNameLst>
                                      </p:cBhvr>
                                      <p:to>
                                        <p:strVal val="visible"/>
                                      </p:to>
                                    </p:set>
                                    <p:animEffect transition="in" filter="blinds(horizontal)">
                                      <p:cBhvr>
                                        <p:cTn id="30"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15" grpId="0"/>
      <p:bldP spid="18" grpId="0" animBg="1"/>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919BD-0FF1-5A4F-A31A-724B36C47A04}"/>
              </a:ext>
            </a:extLst>
          </p:cNvPr>
          <p:cNvSpPr>
            <a:spLocks noGrp="1"/>
          </p:cNvSpPr>
          <p:nvPr>
            <p:ph type="title"/>
          </p:nvPr>
        </p:nvSpPr>
        <p:spPr/>
        <p:txBody>
          <a:bodyPr>
            <a:noAutofit/>
          </a:bodyPr>
          <a:lstStyle/>
          <a:p>
            <a:r>
              <a:rPr lang="en-US" dirty="0"/>
              <a:t>Pre-training Corpus Construction</a:t>
            </a:r>
          </a:p>
        </p:txBody>
      </p:sp>
      <p:sp>
        <p:nvSpPr>
          <p:cNvPr id="4" name="Slide Number Placeholder 3">
            <a:extLst>
              <a:ext uri="{FF2B5EF4-FFF2-40B4-BE49-F238E27FC236}">
                <a16:creationId xmlns:a16="http://schemas.microsoft.com/office/drawing/2014/main" id="{AD93024B-5DA1-4840-969E-44846136F372}"/>
              </a:ext>
            </a:extLst>
          </p:cNvPr>
          <p:cNvSpPr>
            <a:spLocks noGrp="1"/>
          </p:cNvSpPr>
          <p:nvPr>
            <p:ph type="sldNum" sz="quarter" idx="12"/>
          </p:nvPr>
        </p:nvSpPr>
        <p:spPr/>
        <p:txBody>
          <a:bodyPr/>
          <a:lstStyle/>
          <a:p>
            <a:fld id="{E8B62189-C438-DF4C-99F6-3D6C6F99A5B9}" type="slidenum">
              <a:rPr lang="en-US" smtClean="0"/>
              <a:t>47</a:t>
            </a:fld>
            <a:endParaRPr lang="en-US"/>
          </a:p>
        </p:txBody>
      </p:sp>
      <p:grpSp>
        <p:nvGrpSpPr>
          <p:cNvPr id="59" name="Group 58">
            <a:extLst>
              <a:ext uri="{FF2B5EF4-FFF2-40B4-BE49-F238E27FC236}">
                <a16:creationId xmlns:a16="http://schemas.microsoft.com/office/drawing/2014/main" id="{B7E1A617-2D85-4548-BCA3-742A2C6DB6C9}"/>
              </a:ext>
            </a:extLst>
          </p:cNvPr>
          <p:cNvGrpSpPr/>
          <p:nvPr/>
        </p:nvGrpSpPr>
        <p:grpSpPr>
          <a:xfrm>
            <a:off x="1416317" y="2045505"/>
            <a:ext cx="6038536" cy="2807157"/>
            <a:chOff x="1970932" y="1839802"/>
            <a:chExt cx="6038536" cy="3402261"/>
          </a:xfrm>
        </p:grpSpPr>
        <p:sp>
          <p:nvSpPr>
            <p:cNvPr id="60" name="Rounded Rectangle 59">
              <a:extLst>
                <a:ext uri="{FF2B5EF4-FFF2-40B4-BE49-F238E27FC236}">
                  <a16:creationId xmlns:a16="http://schemas.microsoft.com/office/drawing/2014/main" id="{526E7336-C6CC-2648-92D1-3B61DF2DAD84}"/>
                </a:ext>
              </a:extLst>
            </p:cNvPr>
            <p:cNvSpPr/>
            <p:nvPr/>
          </p:nvSpPr>
          <p:spPr>
            <a:xfrm>
              <a:off x="4583824" y="4427509"/>
              <a:ext cx="908852" cy="2569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accent1"/>
                  </a:solidFill>
                </a:rPr>
                <a:t>Moses</a:t>
              </a:r>
            </a:p>
          </p:txBody>
        </p:sp>
        <p:sp>
          <p:nvSpPr>
            <p:cNvPr id="61" name="Rounded Rectangle 60">
              <a:extLst>
                <a:ext uri="{FF2B5EF4-FFF2-40B4-BE49-F238E27FC236}">
                  <a16:creationId xmlns:a16="http://schemas.microsoft.com/office/drawing/2014/main" id="{440EB4B1-1718-6146-97BB-153EC7CB9BA9}"/>
                </a:ext>
              </a:extLst>
            </p:cNvPr>
            <p:cNvSpPr/>
            <p:nvPr/>
          </p:nvSpPr>
          <p:spPr>
            <a:xfrm>
              <a:off x="4579072" y="3593171"/>
              <a:ext cx="915078" cy="3419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accent1"/>
                  </a:solidFill>
                </a:rPr>
                <a:t>MVP</a:t>
              </a:r>
            </a:p>
          </p:txBody>
        </p:sp>
        <p:sp>
          <p:nvSpPr>
            <p:cNvPr id="64" name="Rounded Rectangle 63">
              <a:extLst>
                <a:ext uri="{FF2B5EF4-FFF2-40B4-BE49-F238E27FC236}">
                  <a16:creationId xmlns:a16="http://schemas.microsoft.com/office/drawing/2014/main" id="{F7F276EE-EE9A-FF43-A19F-D20C25DBC3D3}"/>
                </a:ext>
              </a:extLst>
            </p:cNvPr>
            <p:cNvSpPr/>
            <p:nvPr/>
          </p:nvSpPr>
          <p:spPr>
            <a:xfrm>
              <a:off x="2379753" y="3824869"/>
              <a:ext cx="802656" cy="29257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NBA</a:t>
              </a:r>
            </a:p>
          </p:txBody>
        </p:sp>
        <p:cxnSp>
          <p:nvCxnSpPr>
            <p:cNvPr id="65" name="Straight Arrow Connector 64">
              <a:extLst>
                <a:ext uri="{FF2B5EF4-FFF2-40B4-BE49-F238E27FC236}">
                  <a16:creationId xmlns:a16="http://schemas.microsoft.com/office/drawing/2014/main" id="{513445BF-4787-1940-B265-599B64CC694D}"/>
                </a:ext>
              </a:extLst>
            </p:cNvPr>
            <p:cNvCxnSpPr>
              <a:cxnSpLocks/>
              <a:stCxn id="60" idx="1"/>
              <a:endCxn id="64" idx="3"/>
            </p:cNvCxnSpPr>
            <p:nvPr/>
          </p:nvCxnSpPr>
          <p:spPr>
            <a:xfrm flipH="1" flipV="1">
              <a:off x="3182409" y="3971154"/>
              <a:ext cx="1401415" cy="5848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929726AA-24E3-3D44-88F6-292608869766}"/>
                </a:ext>
              </a:extLst>
            </p:cNvPr>
            <p:cNvSpPr/>
            <p:nvPr/>
          </p:nvSpPr>
          <p:spPr>
            <a:xfrm rot="1309368">
              <a:off x="3631439" y="3894953"/>
              <a:ext cx="802656" cy="307777"/>
            </a:xfrm>
            <a:prstGeom prst="rect">
              <a:avLst/>
            </a:prstGeom>
          </p:spPr>
          <p:txBody>
            <a:bodyPr wrap="none">
              <a:spAutoFit/>
            </a:bodyPr>
            <a:lstStyle/>
            <a:p>
              <a:r>
                <a:rPr lang="en-US" sz="1400" dirty="0"/>
                <a:t>plays for</a:t>
              </a:r>
            </a:p>
          </p:txBody>
        </p:sp>
        <p:cxnSp>
          <p:nvCxnSpPr>
            <p:cNvPr id="67" name="Straight Arrow Connector 66">
              <a:extLst>
                <a:ext uri="{FF2B5EF4-FFF2-40B4-BE49-F238E27FC236}">
                  <a16:creationId xmlns:a16="http://schemas.microsoft.com/office/drawing/2014/main" id="{C2445420-F3A1-7743-8ED3-17FD1C5F17C1}"/>
                </a:ext>
              </a:extLst>
            </p:cNvPr>
            <p:cNvCxnSpPr>
              <a:cxnSpLocks/>
              <a:stCxn id="60" idx="0"/>
              <a:endCxn id="61" idx="2"/>
            </p:cNvCxnSpPr>
            <p:nvPr/>
          </p:nvCxnSpPr>
          <p:spPr>
            <a:xfrm flipH="1" flipV="1">
              <a:off x="5036611" y="3935103"/>
              <a:ext cx="1639" cy="492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6F3D07F6-06A7-1645-9DE6-9B4DAD78B446}"/>
                </a:ext>
              </a:extLst>
            </p:cNvPr>
            <p:cNvSpPr/>
            <p:nvPr/>
          </p:nvSpPr>
          <p:spPr>
            <a:xfrm>
              <a:off x="5023127" y="3996258"/>
              <a:ext cx="821828" cy="307777"/>
            </a:xfrm>
            <a:prstGeom prst="rect">
              <a:avLst/>
            </a:prstGeom>
          </p:spPr>
          <p:txBody>
            <a:bodyPr wrap="none">
              <a:spAutoFit/>
            </a:bodyPr>
            <a:lstStyle/>
            <a:p>
              <a:r>
                <a:rPr lang="en-US" sz="1400" dirty="0"/>
                <a:t>awarded</a:t>
              </a:r>
            </a:p>
          </p:txBody>
        </p:sp>
        <p:cxnSp>
          <p:nvCxnSpPr>
            <p:cNvPr id="72" name="Straight Arrow Connector 71">
              <a:extLst>
                <a:ext uri="{FF2B5EF4-FFF2-40B4-BE49-F238E27FC236}">
                  <a16:creationId xmlns:a16="http://schemas.microsoft.com/office/drawing/2014/main" id="{E396F090-879B-734C-A807-BF6A694F13E9}"/>
                </a:ext>
              </a:extLst>
            </p:cNvPr>
            <p:cNvCxnSpPr>
              <a:cxnSpLocks/>
              <a:stCxn id="60" idx="1"/>
              <a:endCxn id="74" idx="3"/>
            </p:cNvCxnSpPr>
            <p:nvPr/>
          </p:nvCxnSpPr>
          <p:spPr>
            <a:xfrm flipH="1">
              <a:off x="3481708" y="4555965"/>
              <a:ext cx="1102116" cy="17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1515158B-B76B-A74A-A54F-9706217BBFD4}"/>
                </a:ext>
              </a:extLst>
            </p:cNvPr>
            <p:cNvSpPr/>
            <p:nvPr/>
          </p:nvSpPr>
          <p:spPr>
            <a:xfrm>
              <a:off x="2062074" y="4586245"/>
              <a:ext cx="1419634" cy="29257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Power Forward</a:t>
              </a:r>
            </a:p>
          </p:txBody>
        </p:sp>
        <p:sp>
          <p:nvSpPr>
            <p:cNvPr id="75" name="Rectangle 74">
              <a:extLst>
                <a:ext uri="{FF2B5EF4-FFF2-40B4-BE49-F238E27FC236}">
                  <a16:creationId xmlns:a16="http://schemas.microsoft.com/office/drawing/2014/main" id="{C354AABC-D7F5-974A-B841-106CDE87C5F2}"/>
                </a:ext>
              </a:extLst>
            </p:cNvPr>
            <p:cNvSpPr/>
            <p:nvPr/>
          </p:nvSpPr>
          <p:spPr>
            <a:xfrm rot="21061085">
              <a:off x="3623988" y="4658991"/>
              <a:ext cx="777777" cy="307777"/>
            </a:xfrm>
            <a:prstGeom prst="rect">
              <a:avLst/>
            </a:prstGeom>
          </p:spPr>
          <p:txBody>
            <a:bodyPr wrap="none">
              <a:spAutoFit/>
            </a:bodyPr>
            <a:lstStyle/>
            <a:p>
              <a:r>
                <a:rPr lang="en-US" sz="1400" dirty="0"/>
                <a:t>position</a:t>
              </a:r>
            </a:p>
          </p:txBody>
        </p:sp>
        <p:sp>
          <p:nvSpPr>
            <p:cNvPr id="77" name="Rounded Rectangle 76">
              <a:extLst>
                <a:ext uri="{FF2B5EF4-FFF2-40B4-BE49-F238E27FC236}">
                  <a16:creationId xmlns:a16="http://schemas.microsoft.com/office/drawing/2014/main" id="{06E0FDD6-7C52-F749-870C-9604D1D7C25D}"/>
                </a:ext>
              </a:extLst>
            </p:cNvPr>
            <p:cNvSpPr/>
            <p:nvPr/>
          </p:nvSpPr>
          <p:spPr>
            <a:xfrm>
              <a:off x="6437857" y="4408792"/>
              <a:ext cx="792782" cy="29257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male</a:t>
              </a:r>
            </a:p>
          </p:txBody>
        </p:sp>
        <p:cxnSp>
          <p:nvCxnSpPr>
            <p:cNvPr id="78" name="Straight Arrow Connector 77">
              <a:extLst>
                <a:ext uri="{FF2B5EF4-FFF2-40B4-BE49-F238E27FC236}">
                  <a16:creationId xmlns:a16="http://schemas.microsoft.com/office/drawing/2014/main" id="{3B830615-9895-FA44-9692-3013C1F86678}"/>
                </a:ext>
              </a:extLst>
            </p:cNvPr>
            <p:cNvCxnSpPr>
              <a:cxnSpLocks/>
              <a:stCxn id="60" idx="3"/>
              <a:endCxn id="77" idx="1"/>
            </p:cNvCxnSpPr>
            <p:nvPr/>
          </p:nvCxnSpPr>
          <p:spPr>
            <a:xfrm flipV="1">
              <a:off x="5492676" y="4555078"/>
              <a:ext cx="945181" cy="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CCAE7DE-327F-834C-AE79-F22D56097B8F}"/>
                </a:ext>
              </a:extLst>
            </p:cNvPr>
            <p:cNvSpPr/>
            <p:nvPr/>
          </p:nvSpPr>
          <p:spPr>
            <a:xfrm>
              <a:off x="5571494" y="4530532"/>
              <a:ext cx="699359" cy="307777"/>
            </a:xfrm>
            <a:prstGeom prst="rect">
              <a:avLst/>
            </a:prstGeom>
          </p:spPr>
          <p:txBody>
            <a:bodyPr wrap="none">
              <a:spAutoFit/>
            </a:bodyPr>
            <a:lstStyle/>
            <a:p>
              <a:r>
                <a:rPr lang="en-US" sz="1400" dirty="0"/>
                <a:t>gender</a:t>
              </a:r>
            </a:p>
          </p:txBody>
        </p:sp>
        <p:sp>
          <p:nvSpPr>
            <p:cNvPr id="80" name="Rounded Rectangle 79">
              <a:extLst>
                <a:ext uri="{FF2B5EF4-FFF2-40B4-BE49-F238E27FC236}">
                  <a16:creationId xmlns:a16="http://schemas.microsoft.com/office/drawing/2014/main" id="{6888ED36-CE79-FC4C-9327-EC0BFD636087}"/>
                </a:ext>
              </a:extLst>
            </p:cNvPr>
            <p:cNvSpPr/>
            <p:nvPr/>
          </p:nvSpPr>
          <p:spPr>
            <a:xfrm>
              <a:off x="2403857" y="3025506"/>
              <a:ext cx="802656" cy="29257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award</a:t>
              </a:r>
            </a:p>
          </p:txBody>
        </p:sp>
        <p:cxnSp>
          <p:nvCxnSpPr>
            <p:cNvPr id="81" name="Straight Arrow Connector 80">
              <a:extLst>
                <a:ext uri="{FF2B5EF4-FFF2-40B4-BE49-F238E27FC236}">
                  <a16:creationId xmlns:a16="http://schemas.microsoft.com/office/drawing/2014/main" id="{2634D3EE-C554-1F43-91A1-B68B2742553E}"/>
                </a:ext>
              </a:extLst>
            </p:cNvPr>
            <p:cNvCxnSpPr>
              <a:cxnSpLocks/>
              <a:stCxn id="61" idx="0"/>
              <a:endCxn id="80" idx="3"/>
            </p:cNvCxnSpPr>
            <p:nvPr/>
          </p:nvCxnSpPr>
          <p:spPr>
            <a:xfrm flipH="1" flipV="1">
              <a:off x="3206513" y="3171791"/>
              <a:ext cx="1830098" cy="4213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97FEC89A-C702-5F49-A95D-6FE70F6357F0}"/>
                </a:ext>
              </a:extLst>
            </p:cNvPr>
            <p:cNvSpPr/>
            <p:nvPr/>
          </p:nvSpPr>
          <p:spPr>
            <a:xfrm rot="888630">
              <a:off x="3391896" y="3015395"/>
              <a:ext cx="983603" cy="307777"/>
            </a:xfrm>
            <a:prstGeom prst="rect">
              <a:avLst/>
            </a:prstGeom>
          </p:spPr>
          <p:txBody>
            <a:bodyPr wrap="none">
              <a:spAutoFit/>
            </a:bodyPr>
            <a:lstStyle/>
            <a:p>
              <a:r>
                <a:rPr lang="en-US" sz="1400" dirty="0"/>
                <a:t>instance of</a:t>
              </a:r>
            </a:p>
          </p:txBody>
        </p:sp>
        <p:sp>
          <p:nvSpPr>
            <p:cNvPr id="83" name="Rounded Rectangle 82">
              <a:extLst>
                <a:ext uri="{FF2B5EF4-FFF2-40B4-BE49-F238E27FC236}">
                  <a16:creationId xmlns:a16="http://schemas.microsoft.com/office/drawing/2014/main" id="{5F4CE4CF-C3E6-6E48-AA99-D47DDC1F459B}"/>
                </a:ext>
              </a:extLst>
            </p:cNvPr>
            <p:cNvSpPr/>
            <p:nvPr/>
          </p:nvSpPr>
          <p:spPr>
            <a:xfrm>
              <a:off x="3373214" y="2462311"/>
              <a:ext cx="1075496" cy="29257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Basketball</a:t>
              </a:r>
            </a:p>
          </p:txBody>
        </p:sp>
        <p:cxnSp>
          <p:nvCxnSpPr>
            <p:cNvPr id="84" name="Straight Arrow Connector 83">
              <a:extLst>
                <a:ext uri="{FF2B5EF4-FFF2-40B4-BE49-F238E27FC236}">
                  <a16:creationId xmlns:a16="http://schemas.microsoft.com/office/drawing/2014/main" id="{1195345D-F2BF-4E49-A61E-E7AD46DD81D6}"/>
                </a:ext>
              </a:extLst>
            </p:cNvPr>
            <p:cNvCxnSpPr>
              <a:cxnSpLocks/>
              <a:stCxn id="61" idx="0"/>
              <a:endCxn id="83" idx="2"/>
            </p:cNvCxnSpPr>
            <p:nvPr/>
          </p:nvCxnSpPr>
          <p:spPr>
            <a:xfrm flipH="1" flipV="1">
              <a:off x="3910962" y="2754880"/>
              <a:ext cx="1125649" cy="838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A149377F-5E48-B14C-AC02-0D6F5AE01A7C}"/>
                </a:ext>
              </a:extLst>
            </p:cNvPr>
            <p:cNvSpPr/>
            <p:nvPr/>
          </p:nvSpPr>
          <p:spPr>
            <a:xfrm rot="2090227">
              <a:off x="4310466" y="2924954"/>
              <a:ext cx="822695" cy="373024"/>
            </a:xfrm>
            <a:prstGeom prst="rect">
              <a:avLst/>
            </a:prstGeom>
          </p:spPr>
          <p:txBody>
            <a:bodyPr wrap="square">
              <a:spAutoFit/>
            </a:bodyPr>
            <a:lstStyle/>
            <a:p>
              <a:r>
                <a:rPr lang="en-US" sz="1400" dirty="0"/>
                <a:t>sports</a:t>
              </a:r>
            </a:p>
          </p:txBody>
        </p:sp>
        <p:sp>
          <p:nvSpPr>
            <p:cNvPr id="86" name="Rounded Rectangle 85">
              <a:extLst>
                <a:ext uri="{FF2B5EF4-FFF2-40B4-BE49-F238E27FC236}">
                  <a16:creationId xmlns:a16="http://schemas.microsoft.com/office/drawing/2014/main" id="{5434EDC1-BA72-D348-9762-DACE365CE14E}"/>
                </a:ext>
              </a:extLst>
            </p:cNvPr>
            <p:cNvSpPr/>
            <p:nvPr/>
          </p:nvSpPr>
          <p:spPr>
            <a:xfrm>
              <a:off x="5781818" y="2441480"/>
              <a:ext cx="673788" cy="29257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1956</a:t>
              </a:r>
            </a:p>
          </p:txBody>
        </p:sp>
        <p:cxnSp>
          <p:nvCxnSpPr>
            <p:cNvPr id="87" name="Straight Arrow Connector 86">
              <a:extLst>
                <a:ext uri="{FF2B5EF4-FFF2-40B4-BE49-F238E27FC236}">
                  <a16:creationId xmlns:a16="http://schemas.microsoft.com/office/drawing/2014/main" id="{39090E3C-C804-9E43-8D2B-C5B728456E00}"/>
                </a:ext>
              </a:extLst>
            </p:cNvPr>
            <p:cNvCxnSpPr>
              <a:cxnSpLocks/>
              <a:stCxn id="61" idx="0"/>
              <a:endCxn id="86" idx="2"/>
            </p:cNvCxnSpPr>
            <p:nvPr/>
          </p:nvCxnSpPr>
          <p:spPr>
            <a:xfrm flipV="1">
              <a:off x="5036611" y="2734050"/>
              <a:ext cx="1082101" cy="859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C17DEF93-9314-8549-B508-392951BA5FEC}"/>
                </a:ext>
              </a:extLst>
            </p:cNvPr>
            <p:cNvSpPr/>
            <p:nvPr/>
          </p:nvSpPr>
          <p:spPr>
            <a:xfrm rot="19614520">
              <a:off x="4967104" y="2876542"/>
              <a:ext cx="871585" cy="307777"/>
            </a:xfrm>
            <a:prstGeom prst="rect">
              <a:avLst/>
            </a:prstGeom>
          </p:spPr>
          <p:txBody>
            <a:bodyPr wrap="none">
              <a:spAutoFit/>
            </a:bodyPr>
            <a:lstStyle/>
            <a:p>
              <a:r>
                <a:rPr lang="en-US" sz="1400" dirty="0"/>
                <a:t>inception</a:t>
              </a:r>
            </a:p>
          </p:txBody>
        </p:sp>
        <p:sp>
          <p:nvSpPr>
            <p:cNvPr id="89" name="Rectangle 88">
              <a:extLst>
                <a:ext uri="{FF2B5EF4-FFF2-40B4-BE49-F238E27FC236}">
                  <a16:creationId xmlns:a16="http://schemas.microsoft.com/office/drawing/2014/main" id="{8F26D724-601D-1E48-A9FE-CE7A9EC3448F}"/>
                </a:ext>
              </a:extLst>
            </p:cNvPr>
            <p:cNvSpPr/>
            <p:nvPr/>
          </p:nvSpPr>
          <p:spPr>
            <a:xfrm>
              <a:off x="3938594" y="1887008"/>
              <a:ext cx="2011192" cy="307777"/>
            </a:xfrm>
            <a:prstGeom prst="rect">
              <a:avLst/>
            </a:prstGeom>
          </p:spPr>
          <p:txBody>
            <a:bodyPr wrap="none">
              <a:spAutoFit/>
            </a:bodyPr>
            <a:lstStyle/>
            <a:p>
              <a:r>
                <a:rPr lang="en-US" sz="1400" b="0" i="0" dirty="0" err="1">
                  <a:solidFill>
                    <a:srgbClr val="000000"/>
                  </a:solidFill>
                  <a:effectLst/>
                  <a:latin typeface="Linux Libertine"/>
                </a:rPr>
                <a:t>Moses;Harden;Hakeem</a:t>
              </a:r>
              <a:endParaRPr lang="en-US" sz="1400" b="0" i="0" dirty="0">
                <a:solidFill>
                  <a:srgbClr val="000000"/>
                </a:solidFill>
                <a:effectLst/>
                <a:latin typeface="Linux Libertine"/>
              </a:endParaRPr>
            </a:p>
          </p:txBody>
        </p:sp>
        <p:sp>
          <p:nvSpPr>
            <p:cNvPr id="90" name="Rectangle 89">
              <a:extLst>
                <a:ext uri="{FF2B5EF4-FFF2-40B4-BE49-F238E27FC236}">
                  <a16:creationId xmlns:a16="http://schemas.microsoft.com/office/drawing/2014/main" id="{F95F5FBF-8D3A-DF46-82C8-56436D1ED6CC}"/>
                </a:ext>
              </a:extLst>
            </p:cNvPr>
            <p:cNvSpPr/>
            <p:nvPr/>
          </p:nvSpPr>
          <p:spPr>
            <a:xfrm>
              <a:off x="3662447" y="2139144"/>
              <a:ext cx="2608406" cy="261610"/>
            </a:xfrm>
            <a:prstGeom prst="rect">
              <a:avLst/>
            </a:prstGeom>
          </p:spPr>
          <p:txBody>
            <a:bodyPr wrap="none">
              <a:spAutoFit/>
            </a:bodyPr>
            <a:lstStyle/>
            <a:p>
              <a:r>
                <a:rPr lang="en-US" sz="1100" b="0" i="0" dirty="0">
                  <a:solidFill>
                    <a:schemeClr val="bg2">
                      <a:lumMod val="50000"/>
                    </a:schemeClr>
                  </a:solidFill>
                  <a:effectLst/>
                  <a:latin typeface="Linux Libertine"/>
                </a:rPr>
                <a:t>Description: American Basketball Player</a:t>
              </a:r>
            </a:p>
          </p:txBody>
        </p:sp>
        <p:sp>
          <p:nvSpPr>
            <p:cNvPr id="91" name="Rectangle 90">
              <a:extLst>
                <a:ext uri="{FF2B5EF4-FFF2-40B4-BE49-F238E27FC236}">
                  <a16:creationId xmlns:a16="http://schemas.microsoft.com/office/drawing/2014/main" id="{3AF4082D-3136-674E-A9AB-4E4154017E7D}"/>
                </a:ext>
              </a:extLst>
            </p:cNvPr>
            <p:cNvSpPr/>
            <p:nvPr/>
          </p:nvSpPr>
          <p:spPr>
            <a:xfrm>
              <a:off x="1970932" y="1839802"/>
              <a:ext cx="6038536" cy="340226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ounded Rectangle 91">
              <a:extLst>
                <a:ext uri="{FF2B5EF4-FFF2-40B4-BE49-F238E27FC236}">
                  <a16:creationId xmlns:a16="http://schemas.microsoft.com/office/drawing/2014/main" id="{07B9023C-99F6-0B4B-877D-0D7BC383B50D}"/>
                </a:ext>
              </a:extLst>
            </p:cNvPr>
            <p:cNvSpPr/>
            <p:nvPr/>
          </p:nvSpPr>
          <p:spPr>
            <a:xfrm>
              <a:off x="6747429" y="3570329"/>
              <a:ext cx="1027910" cy="34193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accent1"/>
                  </a:solidFill>
                </a:rPr>
                <a:t>Hakeem</a:t>
              </a:r>
            </a:p>
          </p:txBody>
        </p:sp>
        <p:sp>
          <p:nvSpPr>
            <p:cNvPr id="93" name="Rounded Rectangle 92">
              <a:extLst>
                <a:ext uri="{FF2B5EF4-FFF2-40B4-BE49-F238E27FC236}">
                  <a16:creationId xmlns:a16="http://schemas.microsoft.com/office/drawing/2014/main" id="{6AFCAEA2-FB28-8A4B-9F79-7E0F9CF21BF4}"/>
                </a:ext>
              </a:extLst>
            </p:cNvPr>
            <p:cNvSpPr/>
            <p:nvPr/>
          </p:nvSpPr>
          <p:spPr>
            <a:xfrm>
              <a:off x="6693047" y="2642989"/>
              <a:ext cx="1027910" cy="34193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accent1"/>
                  </a:solidFill>
                </a:rPr>
                <a:t>Harden</a:t>
              </a:r>
            </a:p>
          </p:txBody>
        </p:sp>
        <p:cxnSp>
          <p:nvCxnSpPr>
            <p:cNvPr id="94" name="Straight Arrow Connector 93">
              <a:extLst>
                <a:ext uri="{FF2B5EF4-FFF2-40B4-BE49-F238E27FC236}">
                  <a16:creationId xmlns:a16="http://schemas.microsoft.com/office/drawing/2014/main" id="{A58913BC-1BBB-E440-8F7A-940850ED5F58}"/>
                </a:ext>
              </a:extLst>
            </p:cNvPr>
            <p:cNvCxnSpPr>
              <a:cxnSpLocks/>
              <a:stCxn id="93" idx="0"/>
            </p:cNvCxnSpPr>
            <p:nvPr/>
          </p:nvCxnSpPr>
          <p:spPr>
            <a:xfrm flipV="1">
              <a:off x="7207002" y="2343647"/>
              <a:ext cx="416889" cy="299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E8A16ED-4710-DF45-9C87-BB8DAECEF674}"/>
                </a:ext>
              </a:extLst>
            </p:cNvPr>
            <p:cNvCxnSpPr>
              <a:cxnSpLocks/>
              <a:stCxn id="93" idx="2"/>
            </p:cNvCxnSpPr>
            <p:nvPr/>
          </p:nvCxnSpPr>
          <p:spPr>
            <a:xfrm>
              <a:off x="7207002" y="2984920"/>
              <a:ext cx="527300" cy="1739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3939882-A374-014E-B84E-0FC8B2A77AF3}"/>
                </a:ext>
              </a:extLst>
            </p:cNvPr>
            <p:cNvCxnSpPr>
              <a:cxnSpLocks/>
              <a:stCxn id="92" idx="0"/>
            </p:cNvCxnSpPr>
            <p:nvPr/>
          </p:nvCxnSpPr>
          <p:spPr>
            <a:xfrm flipV="1">
              <a:off x="7261384" y="3377015"/>
              <a:ext cx="482428" cy="19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5135B96-191A-A848-A29E-4891CC84745E}"/>
                </a:ext>
              </a:extLst>
            </p:cNvPr>
            <p:cNvCxnSpPr>
              <a:cxnSpLocks/>
              <a:stCxn id="92" idx="2"/>
            </p:cNvCxnSpPr>
            <p:nvPr/>
          </p:nvCxnSpPr>
          <p:spPr>
            <a:xfrm>
              <a:off x="7261384" y="3912261"/>
              <a:ext cx="418186" cy="293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0C55719-EDFA-D843-9924-E7A32B2B2EB3}"/>
                </a:ext>
              </a:extLst>
            </p:cNvPr>
            <p:cNvCxnSpPr>
              <a:cxnSpLocks/>
              <a:stCxn id="92" idx="1"/>
              <a:endCxn id="61" idx="3"/>
            </p:cNvCxnSpPr>
            <p:nvPr/>
          </p:nvCxnSpPr>
          <p:spPr>
            <a:xfrm flipH="1">
              <a:off x="5494150" y="3741294"/>
              <a:ext cx="1253279" cy="228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F072127-9F73-E24C-942D-FFA107A27A73}"/>
                </a:ext>
              </a:extLst>
            </p:cNvPr>
            <p:cNvCxnSpPr>
              <a:cxnSpLocks/>
              <a:stCxn id="93" idx="1"/>
              <a:endCxn id="61" idx="3"/>
            </p:cNvCxnSpPr>
            <p:nvPr/>
          </p:nvCxnSpPr>
          <p:spPr>
            <a:xfrm flipH="1">
              <a:off x="5494150" y="2813954"/>
              <a:ext cx="1198897" cy="9501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B7CBDD0E-22F4-D546-8352-C835C838BC60}"/>
                </a:ext>
              </a:extLst>
            </p:cNvPr>
            <p:cNvSpPr/>
            <p:nvPr/>
          </p:nvSpPr>
          <p:spPr>
            <a:xfrm rot="19680756">
              <a:off x="5839158" y="3183083"/>
              <a:ext cx="821828" cy="307777"/>
            </a:xfrm>
            <a:prstGeom prst="rect">
              <a:avLst/>
            </a:prstGeom>
          </p:spPr>
          <p:txBody>
            <a:bodyPr wrap="none">
              <a:spAutoFit/>
            </a:bodyPr>
            <a:lstStyle/>
            <a:p>
              <a:r>
                <a:rPr lang="en-US" sz="1400" dirty="0"/>
                <a:t>awarded</a:t>
              </a:r>
            </a:p>
          </p:txBody>
        </p:sp>
        <p:cxnSp>
          <p:nvCxnSpPr>
            <p:cNvPr id="101" name="Straight Arrow Connector 100">
              <a:extLst>
                <a:ext uri="{FF2B5EF4-FFF2-40B4-BE49-F238E27FC236}">
                  <a16:creationId xmlns:a16="http://schemas.microsoft.com/office/drawing/2014/main" id="{67DF731C-FF8F-D24A-BCA1-8F504A6EE779}"/>
                </a:ext>
              </a:extLst>
            </p:cNvPr>
            <p:cNvCxnSpPr>
              <a:cxnSpLocks/>
              <a:stCxn id="92" idx="2"/>
              <a:endCxn id="77" idx="0"/>
            </p:cNvCxnSpPr>
            <p:nvPr/>
          </p:nvCxnSpPr>
          <p:spPr>
            <a:xfrm flipH="1">
              <a:off x="6834248" y="3912259"/>
              <a:ext cx="427136" cy="4965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6787FF61-9155-8F49-8B05-026A81553045}"/>
                </a:ext>
              </a:extLst>
            </p:cNvPr>
            <p:cNvSpPr/>
            <p:nvPr/>
          </p:nvSpPr>
          <p:spPr>
            <a:xfrm>
              <a:off x="5829832" y="3753653"/>
              <a:ext cx="821828" cy="307777"/>
            </a:xfrm>
            <a:prstGeom prst="rect">
              <a:avLst/>
            </a:prstGeom>
          </p:spPr>
          <p:txBody>
            <a:bodyPr wrap="none">
              <a:spAutoFit/>
            </a:bodyPr>
            <a:lstStyle/>
            <a:p>
              <a:r>
                <a:rPr lang="en-US" sz="1400" dirty="0"/>
                <a:t>awarded</a:t>
              </a:r>
            </a:p>
          </p:txBody>
        </p:sp>
      </p:grpSp>
      <p:graphicFrame>
        <p:nvGraphicFramePr>
          <p:cNvPr id="53" name="Table 26">
            <a:extLst>
              <a:ext uri="{FF2B5EF4-FFF2-40B4-BE49-F238E27FC236}">
                <a16:creationId xmlns:a16="http://schemas.microsoft.com/office/drawing/2014/main" id="{82E1E8D6-521E-E943-B9D7-62326DD6BAE9}"/>
              </a:ext>
            </a:extLst>
          </p:cNvPr>
          <p:cNvGraphicFramePr>
            <a:graphicFrameLocks noGrp="1"/>
          </p:cNvGraphicFramePr>
          <p:nvPr>
            <p:extLst>
              <p:ext uri="{D42A27DB-BD31-4B8C-83A1-F6EECF244321}">
                <p14:modId xmlns:p14="http://schemas.microsoft.com/office/powerpoint/2010/main" val="3704793383"/>
              </p:ext>
            </p:extLst>
          </p:nvPr>
        </p:nvGraphicFramePr>
        <p:xfrm>
          <a:off x="1416315" y="5485003"/>
          <a:ext cx="6038535" cy="609600"/>
        </p:xfrm>
        <a:graphic>
          <a:graphicData uri="http://schemas.openxmlformats.org/drawingml/2006/table">
            <a:tbl>
              <a:tblPr firstRow="1" bandRow="1">
                <a:tableStyleId>{9D7B26C5-4107-4FEC-AEDC-1716B250A1EF}</a:tableStyleId>
              </a:tblPr>
              <a:tblGrid>
                <a:gridCol w="1165534">
                  <a:extLst>
                    <a:ext uri="{9D8B030D-6E8A-4147-A177-3AD203B41FA5}">
                      <a16:colId xmlns:a16="http://schemas.microsoft.com/office/drawing/2014/main" val="3353759270"/>
                    </a:ext>
                  </a:extLst>
                </a:gridCol>
                <a:gridCol w="717098">
                  <a:extLst>
                    <a:ext uri="{9D8B030D-6E8A-4147-A177-3AD203B41FA5}">
                      <a16:colId xmlns:a16="http://schemas.microsoft.com/office/drawing/2014/main" val="2803425977"/>
                    </a:ext>
                  </a:extLst>
                </a:gridCol>
                <a:gridCol w="1136636">
                  <a:extLst>
                    <a:ext uri="{9D8B030D-6E8A-4147-A177-3AD203B41FA5}">
                      <a16:colId xmlns:a16="http://schemas.microsoft.com/office/drawing/2014/main" val="2389699997"/>
                    </a:ext>
                  </a:extLst>
                </a:gridCol>
                <a:gridCol w="957051">
                  <a:extLst>
                    <a:ext uri="{9D8B030D-6E8A-4147-A177-3AD203B41FA5}">
                      <a16:colId xmlns:a16="http://schemas.microsoft.com/office/drawing/2014/main" val="1520297062"/>
                    </a:ext>
                  </a:extLst>
                </a:gridCol>
                <a:gridCol w="853470">
                  <a:extLst>
                    <a:ext uri="{9D8B030D-6E8A-4147-A177-3AD203B41FA5}">
                      <a16:colId xmlns:a16="http://schemas.microsoft.com/office/drawing/2014/main" val="2167344041"/>
                    </a:ext>
                  </a:extLst>
                </a:gridCol>
                <a:gridCol w="1208746">
                  <a:extLst>
                    <a:ext uri="{9D8B030D-6E8A-4147-A177-3AD203B41FA5}">
                      <a16:colId xmlns:a16="http://schemas.microsoft.com/office/drawing/2014/main" val="3879706818"/>
                    </a:ext>
                  </a:extLst>
                </a:gridCol>
              </a:tblGrid>
              <a:tr h="125134">
                <a:tc>
                  <a:txBody>
                    <a:bodyPr/>
                    <a:lstStyle/>
                    <a:p>
                      <a:pPr algn="ctr"/>
                      <a:r>
                        <a:rPr lang="en-US" sz="1400" b="0" i="1" dirty="0">
                          <a:solidFill>
                            <a:schemeClr val="tx1"/>
                          </a:solidFill>
                        </a:rPr>
                        <a:t>KG-&gt;Text</a:t>
                      </a:r>
                    </a:p>
                  </a:txBody>
                  <a:tcPr>
                    <a:solidFill>
                      <a:schemeClr val="accent3">
                        <a:lumMod val="20000"/>
                        <a:lumOff val="80000"/>
                      </a:schemeClr>
                    </a:solidFill>
                  </a:tcPr>
                </a:tc>
                <a:tc>
                  <a:txBody>
                    <a:bodyPr/>
                    <a:lstStyle/>
                    <a:p>
                      <a:pPr algn="ctr"/>
                      <a:r>
                        <a:rPr lang="en-US" sz="1400" b="0" i="1" dirty="0">
                          <a:solidFill>
                            <a:schemeClr val="tx1"/>
                          </a:solidFill>
                        </a:rPr>
                        <a:t>#Ent</a:t>
                      </a:r>
                    </a:p>
                  </a:txBody>
                  <a:tcPr>
                    <a:solidFill>
                      <a:schemeClr val="accent3">
                        <a:lumMod val="20000"/>
                        <a:lumOff val="80000"/>
                      </a:schemeClr>
                    </a:solidFill>
                  </a:tcPr>
                </a:tc>
                <a:tc>
                  <a:txBody>
                    <a:bodyPr/>
                    <a:lstStyle/>
                    <a:p>
                      <a:pPr algn="ctr"/>
                      <a:r>
                        <a:rPr lang="en-US" sz="1400" b="0" i="1" dirty="0">
                          <a:solidFill>
                            <a:schemeClr val="tx1"/>
                          </a:solidFill>
                        </a:rPr>
                        <a:t>#Relation</a:t>
                      </a:r>
                    </a:p>
                  </a:txBody>
                  <a:tcPr>
                    <a:solidFill>
                      <a:schemeClr val="accent3">
                        <a:lumMod val="20000"/>
                        <a:lumOff val="80000"/>
                      </a:schemeClr>
                    </a:solidFill>
                  </a:tcPr>
                </a:tc>
                <a:tc>
                  <a:txBody>
                    <a:bodyPr/>
                    <a:lstStyle/>
                    <a:p>
                      <a:pPr algn="ctr"/>
                      <a:r>
                        <a:rPr lang="en-US" sz="1400" b="0" i="1" dirty="0">
                          <a:solidFill>
                            <a:schemeClr val="tx1"/>
                          </a:solidFill>
                        </a:rPr>
                        <a:t>#Triple</a:t>
                      </a:r>
                    </a:p>
                  </a:txBody>
                  <a:tcP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rPr>
                        <a:t>Length</a:t>
                      </a:r>
                    </a:p>
                  </a:txBody>
                  <a:tcPr>
                    <a:solidFill>
                      <a:schemeClr val="accent3">
                        <a:lumMod val="20000"/>
                        <a:lumOff val="80000"/>
                      </a:schemeClr>
                    </a:solidFill>
                  </a:tcPr>
                </a:tc>
                <a:tc>
                  <a:txBody>
                    <a:bodyPr/>
                    <a:lstStyle/>
                    <a:p>
                      <a:pPr algn="ctr"/>
                      <a:r>
                        <a:rPr lang="en-US" sz="1400" b="0" i="1" dirty="0">
                          <a:solidFill>
                            <a:schemeClr val="tx1"/>
                          </a:solidFill>
                        </a:rPr>
                        <a:t>#Ent/Sent</a:t>
                      </a:r>
                    </a:p>
                  </a:txBody>
                  <a:tcPr>
                    <a:solidFill>
                      <a:schemeClr val="accent3">
                        <a:lumMod val="20000"/>
                        <a:lumOff val="80000"/>
                      </a:schemeClr>
                    </a:solidFill>
                  </a:tcPr>
                </a:tc>
                <a:extLst>
                  <a:ext uri="{0D108BD9-81ED-4DB2-BD59-A6C34878D82A}">
                    <a16:rowId xmlns:a16="http://schemas.microsoft.com/office/drawing/2014/main" val="104460314"/>
                  </a:ext>
                </a:extLst>
              </a:tr>
              <a:tr h="125134">
                <a:tc>
                  <a:txBody>
                    <a:bodyPr/>
                    <a:lstStyle/>
                    <a:p>
                      <a:pPr algn="ctr"/>
                      <a:r>
                        <a:rPr lang="en-US" sz="1400" b="0" dirty="0">
                          <a:solidFill>
                            <a:schemeClr val="tx1"/>
                          </a:solidFill>
                        </a:rPr>
                        <a:t>7M</a:t>
                      </a:r>
                    </a:p>
                  </a:txBody>
                  <a:tcPr>
                    <a:noFill/>
                  </a:tcPr>
                </a:tc>
                <a:tc>
                  <a:txBody>
                    <a:bodyPr/>
                    <a:lstStyle/>
                    <a:p>
                      <a:pPr algn="ctr"/>
                      <a:r>
                        <a:rPr lang="en-US" sz="1400" b="0" dirty="0">
                          <a:solidFill>
                            <a:schemeClr val="tx1"/>
                          </a:solidFill>
                        </a:rPr>
                        <a:t>1.8M</a:t>
                      </a:r>
                    </a:p>
                  </a:txBody>
                  <a:tcPr>
                    <a:noFill/>
                  </a:tcPr>
                </a:tc>
                <a:tc>
                  <a:txBody>
                    <a:bodyPr/>
                    <a:lstStyle/>
                    <a:p>
                      <a:pPr algn="ctr"/>
                      <a:r>
                        <a:rPr lang="en-US" sz="1400" b="0" dirty="0">
                          <a:solidFill>
                            <a:schemeClr val="tx1"/>
                          </a:solidFill>
                        </a:rPr>
                        <a:t>1210</a:t>
                      </a:r>
                    </a:p>
                  </a:txBody>
                  <a:tcPr>
                    <a:noFill/>
                  </a:tcPr>
                </a:tc>
                <a:tc>
                  <a:txBody>
                    <a:bodyPr/>
                    <a:lstStyle/>
                    <a:p>
                      <a:pPr algn="ctr"/>
                      <a:r>
                        <a:rPr lang="en-US" sz="1400" b="0" dirty="0">
                          <a:solidFill>
                            <a:schemeClr val="tx1"/>
                          </a:solidFill>
                        </a:rPr>
                        <a:t>16M</a:t>
                      </a:r>
                    </a:p>
                  </a:txBody>
                  <a:tcPr>
                    <a:noFill/>
                  </a:tcPr>
                </a:tc>
                <a:tc>
                  <a:txBody>
                    <a:bodyPr/>
                    <a:lstStyle/>
                    <a:p>
                      <a:pPr algn="ctr"/>
                      <a:r>
                        <a:rPr lang="en-US" sz="1400" b="0" dirty="0">
                          <a:solidFill>
                            <a:schemeClr val="tx1"/>
                          </a:solidFill>
                        </a:rPr>
                        <a:t>20</a:t>
                      </a:r>
                    </a:p>
                  </a:txBody>
                  <a:tcPr>
                    <a:noFill/>
                  </a:tcPr>
                </a:tc>
                <a:tc>
                  <a:txBody>
                    <a:bodyPr/>
                    <a:lstStyle/>
                    <a:p>
                      <a:pPr algn="ctr"/>
                      <a:r>
                        <a:rPr lang="en-US" sz="1400" b="0" dirty="0">
                          <a:solidFill>
                            <a:schemeClr val="tx1"/>
                          </a:solidFill>
                        </a:rPr>
                        <a:t>3.0</a:t>
                      </a:r>
                    </a:p>
                  </a:txBody>
                  <a:tcPr>
                    <a:noFill/>
                  </a:tcPr>
                </a:tc>
                <a:extLst>
                  <a:ext uri="{0D108BD9-81ED-4DB2-BD59-A6C34878D82A}">
                    <a16:rowId xmlns:a16="http://schemas.microsoft.com/office/drawing/2014/main" val="3829243854"/>
                  </a:ext>
                </a:extLst>
              </a:tr>
            </a:tbl>
          </a:graphicData>
        </a:graphic>
      </p:graphicFrame>
      <p:sp>
        <p:nvSpPr>
          <p:cNvPr id="54" name="Right Arrow 53">
            <a:extLst>
              <a:ext uri="{FF2B5EF4-FFF2-40B4-BE49-F238E27FC236}">
                <a16:creationId xmlns:a16="http://schemas.microsoft.com/office/drawing/2014/main" id="{9B6D0FF1-2686-4840-957A-FFA3BCD78703}"/>
              </a:ext>
            </a:extLst>
          </p:cNvPr>
          <p:cNvSpPr/>
          <p:nvPr/>
        </p:nvSpPr>
        <p:spPr>
          <a:xfrm rot="5400000">
            <a:off x="3994675" y="4983122"/>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02E6075-423D-6649-8EB1-9C3ACE40A89E}"/>
              </a:ext>
            </a:extLst>
          </p:cNvPr>
          <p:cNvSpPr txBox="1"/>
          <p:nvPr/>
        </p:nvSpPr>
        <p:spPr>
          <a:xfrm>
            <a:off x="4405851" y="4993723"/>
            <a:ext cx="2270173" cy="307777"/>
          </a:xfrm>
          <a:prstGeom prst="rect">
            <a:avLst/>
          </a:prstGeom>
          <a:noFill/>
        </p:spPr>
        <p:txBody>
          <a:bodyPr wrap="none" rtlCol="0">
            <a:spAutoFit/>
          </a:bodyPr>
          <a:lstStyle/>
          <a:p>
            <a:r>
              <a:rPr lang="en-US" sz="1400" dirty="0"/>
              <a:t>Filter + De-contamination</a:t>
            </a:r>
          </a:p>
        </p:txBody>
      </p:sp>
      <p:grpSp>
        <p:nvGrpSpPr>
          <p:cNvPr id="129" name="Group 128">
            <a:extLst>
              <a:ext uri="{FF2B5EF4-FFF2-40B4-BE49-F238E27FC236}">
                <a16:creationId xmlns:a16="http://schemas.microsoft.com/office/drawing/2014/main" id="{2A1146A7-036E-334F-B4E7-943CA07120C0}"/>
              </a:ext>
            </a:extLst>
          </p:cNvPr>
          <p:cNvGrpSpPr/>
          <p:nvPr/>
        </p:nvGrpSpPr>
        <p:grpSpPr>
          <a:xfrm>
            <a:off x="1416316" y="924006"/>
            <a:ext cx="6326401" cy="1021953"/>
            <a:chOff x="1416316" y="924006"/>
            <a:chExt cx="6326401" cy="1021953"/>
          </a:xfrm>
        </p:grpSpPr>
        <p:grpSp>
          <p:nvGrpSpPr>
            <p:cNvPr id="56" name="Group 55">
              <a:extLst>
                <a:ext uri="{FF2B5EF4-FFF2-40B4-BE49-F238E27FC236}">
                  <a16:creationId xmlns:a16="http://schemas.microsoft.com/office/drawing/2014/main" id="{F446F4CA-196D-E140-8912-8C9A22C95273}"/>
                </a:ext>
              </a:extLst>
            </p:cNvPr>
            <p:cNvGrpSpPr/>
            <p:nvPr/>
          </p:nvGrpSpPr>
          <p:grpSpPr>
            <a:xfrm>
              <a:off x="1416316" y="924006"/>
              <a:ext cx="6326401" cy="1021953"/>
              <a:chOff x="1970931" y="766696"/>
              <a:chExt cx="6326401" cy="1021953"/>
            </a:xfrm>
          </p:grpSpPr>
          <p:sp>
            <p:nvSpPr>
              <p:cNvPr id="57" name="Rectangle 56">
                <a:extLst>
                  <a:ext uri="{FF2B5EF4-FFF2-40B4-BE49-F238E27FC236}">
                    <a16:creationId xmlns:a16="http://schemas.microsoft.com/office/drawing/2014/main" id="{D3CE0540-8FAD-A84A-BCEA-5513A318D875}"/>
                  </a:ext>
                </a:extLst>
              </p:cNvPr>
              <p:cNvSpPr/>
              <p:nvPr/>
            </p:nvSpPr>
            <p:spPr>
              <a:xfrm>
                <a:off x="2688020" y="1049985"/>
                <a:ext cx="5609312" cy="738664"/>
              </a:xfrm>
              <a:prstGeom prst="rect">
                <a:avLst/>
              </a:prstGeom>
              <a:noFill/>
              <a:ln>
                <a:noFill/>
                <a:prstDash val="sysDash"/>
              </a:ln>
            </p:spPr>
            <p:txBody>
              <a:bodyPr wrap="square">
                <a:spAutoFit/>
              </a:bodyPr>
              <a:lstStyle/>
              <a:p>
                <a:r>
                  <a:rPr lang="en-US" sz="1400" b="0" i="0" u="none" strike="noStrike" dirty="0">
                    <a:solidFill>
                      <a:schemeClr val="accent1"/>
                    </a:solidFill>
                    <a:effectLst/>
                    <a:latin typeface="Arial" panose="020B0604020202020204" pitchFamily="34" charset="0"/>
                    <a:hlinkClick r:id="rId3" tooltip="Moses Malone">
                      <a:extLst>
                        <a:ext uri="{A12FA001-AC4F-418D-AE19-62706E023703}">
                          <ahyp:hlinkClr xmlns:ahyp="http://schemas.microsoft.com/office/drawing/2018/hyperlinkcolor" val="tx"/>
                        </a:ext>
                      </a:extLst>
                    </a:hlinkClick>
                  </a:rPr>
                  <a:t>Moses Malone</a:t>
                </a:r>
                <a:r>
                  <a:rPr lang="en-US" sz="1400" b="0" i="0" dirty="0">
                    <a:solidFill>
                      <a:srgbClr val="202122"/>
                    </a:solidFill>
                    <a:effectLst/>
                    <a:latin typeface="Arial" panose="020B0604020202020204" pitchFamily="34" charset="0"/>
                  </a:rPr>
                  <a:t>, </a:t>
                </a:r>
                <a:r>
                  <a:rPr lang="en-US" sz="1400" b="0" i="0" u="none" strike="noStrike" dirty="0">
                    <a:solidFill>
                      <a:srgbClr val="0B0080"/>
                    </a:solidFill>
                    <a:effectLst/>
                    <a:latin typeface="Arial" panose="020B0604020202020204" pitchFamily="34" charset="0"/>
                    <a:hlinkClick r:id="rId4" tooltip="Hakeem Olajuwon"/>
                  </a:rPr>
                  <a:t>Hakeem Olajuwon</a:t>
                </a:r>
                <a:r>
                  <a:rPr lang="en-US" sz="1400" b="0" i="0" dirty="0">
                    <a:solidFill>
                      <a:srgbClr val="202122"/>
                    </a:solidFill>
                    <a:effectLst/>
                    <a:latin typeface="Arial" panose="020B0604020202020204" pitchFamily="34" charset="0"/>
                  </a:rPr>
                  <a:t>, and </a:t>
                </a:r>
                <a:r>
                  <a:rPr lang="en-US" sz="1400" b="0" i="0" u="none" strike="noStrike" dirty="0">
                    <a:solidFill>
                      <a:schemeClr val="accent1"/>
                    </a:solidFill>
                    <a:effectLst/>
                    <a:latin typeface="Arial" panose="020B0604020202020204" pitchFamily="34" charset="0"/>
                    <a:hlinkClick r:id="rId5" tooltip="James Harden">
                      <a:extLst>
                        <a:ext uri="{A12FA001-AC4F-418D-AE19-62706E023703}">
                          <ahyp:hlinkClr xmlns:ahyp="http://schemas.microsoft.com/office/drawing/2018/hyperlinkcolor" val="tx"/>
                        </a:ext>
                      </a:extLst>
                    </a:hlinkClick>
                  </a:rPr>
                  <a:t>James Harden</a:t>
                </a:r>
                <a:r>
                  <a:rPr lang="en-US" sz="1400" b="0" i="0" dirty="0">
                    <a:solidFill>
                      <a:schemeClr val="accent1"/>
                    </a:solidFill>
                    <a:effectLst/>
                    <a:latin typeface="Arial" panose="020B0604020202020204" pitchFamily="34" charset="0"/>
                  </a:rPr>
                  <a:t> </a:t>
                </a:r>
                <a:r>
                  <a:rPr lang="en-US" sz="1400" b="0" i="0" dirty="0">
                    <a:solidFill>
                      <a:srgbClr val="202122"/>
                    </a:solidFill>
                    <a:effectLst/>
                    <a:latin typeface="Arial" panose="020B0604020202020204" pitchFamily="34" charset="0"/>
                  </a:rPr>
                  <a:t>have been named the </a:t>
                </a:r>
                <a:r>
                  <a:rPr lang="en-US" sz="1400" b="0" i="0" dirty="0">
                    <a:effectLst/>
                    <a:latin typeface="Arial" panose="020B0604020202020204" pitchFamily="34" charset="0"/>
                  </a:rPr>
                  <a:t>NBA's</a:t>
                </a:r>
                <a:r>
                  <a:rPr lang="en-US" sz="1400" b="0" i="0" dirty="0">
                    <a:solidFill>
                      <a:srgbClr val="202122"/>
                    </a:solidFill>
                    <a:effectLst/>
                    <a:latin typeface="Arial" panose="020B0604020202020204" pitchFamily="34" charset="0"/>
                  </a:rPr>
                  <a:t> </a:t>
                </a:r>
                <a:r>
                  <a:rPr lang="en-US" sz="1400" b="0" i="0" u="none" strike="noStrike" dirty="0">
                    <a:solidFill>
                      <a:schemeClr val="accent1"/>
                    </a:solidFill>
                    <a:effectLst/>
                    <a:latin typeface="Arial" panose="020B0604020202020204" pitchFamily="34" charset="0"/>
                    <a:hlinkClick r:id="rId6" tooltip="NBA Most Valuable Player Award">
                      <a:extLst>
                        <a:ext uri="{A12FA001-AC4F-418D-AE19-62706E023703}">
                          <ahyp:hlinkClr xmlns:ahyp="http://schemas.microsoft.com/office/drawing/2018/hyperlinkcolor" val="tx"/>
                        </a:ext>
                      </a:extLst>
                    </a:hlinkClick>
                  </a:rPr>
                  <a:t>Most Valuable Player</a:t>
                </a:r>
                <a:r>
                  <a:rPr lang="en-US" sz="1400" b="0" i="0" dirty="0">
                    <a:solidFill>
                      <a:schemeClr val="accent1"/>
                    </a:solidFill>
                    <a:effectLst/>
                    <a:latin typeface="Arial" panose="020B0604020202020204" pitchFamily="34" charset="0"/>
                  </a:rPr>
                  <a:t> </a:t>
                </a:r>
                <a:r>
                  <a:rPr lang="en-US" sz="1400" b="0" i="0" dirty="0">
                    <a:solidFill>
                      <a:srgbClr val="202122"/>
                    </a:solidFill>
                    <a:effectLst/>
                    <a:latin typeface="Arial" panose="020B0604020202020204" pitchFamily="34" charset="0"/>
                  </a:rPr>
                  <a:t>while playing for the Rockets, for a total of </a:t>
                </a:r>
                <a:r>
                  <a:rPr lang="en-US" sz="1400" b="0" i="0" dirty="0">
                    <a:effectLst/>
                    <a:latin typeface="Arial" panose="020B0604020202020204" pitchFamily="34" charset="0"/>
                  </a:rPr>
                  <a:t>four MVP awards.</a:t>
                </a:r>
                <a:endParaRPr lang="en-US" sz="1400" dirty="0"/>
              </a:p>
            </p:txBody>
          </p:sp>
          <p:sp>
            <p:nvSpPr>
              <p:cNvPr id="103" name="TextBox 102">
                <a:extLst>
                  <a:ext uri="{FF2B5EF4-FFF2-40B4-BE49-F238E27FC236}">
                    <a16:creationId xmlns:a16="http://schemas.microsoft.com/office/drawing/2014/main" id="{1746FF56-C2AA-0B42-870A-52F001864408}"/>
                  </a:ext>
                </a:extLst>
              </p:cNvPr>
              <p:cNvSpPr txBox="1"/>
              <p:nvPr/>
            </p:nvSpPr>
            <p:spPr>
              <a:xfrm>
                <a:off x="3982532" y="766696"/>
                <a:ext cx="1606017" cy="338554"/>
              </a:xfrm>
              <a:prstGeom prst="rect">
                <a:avLst/>
              </a:prstGeom>
              <a:noFill/>
            </p:spPr>
            <p:txBody>
              <a:bodyPr wrap="none" rtlCol="0">
                <a:spAutoFit/>
              </a:bodyPr>
              <a:lstStyle/>
              <a:p>
                <a:r>
                  <a:rPr lang="en-US" sz="1600" b="1" u="sng" dirty="0">
                    <a:solidFill>
                      <a:srgbClr val="C00000"/>
                    </a:solidFill>
                  </a:rPr>
                  <a:t>Houston Rockets</a:t>
                </a:r>
              </a:p>
            </p:txBody>
          </p:sp>
          <p:sp>
            <p:nvSpPr>
              <p:cNvPr id="104" name="Rectangle 103">
                <a:extLst>
                  <a:ext uri="{FF2B5EF4-FFF2-40B4-BE49-F238E27FC236}">
                    <a16:creationId xmlns:a16="http://schemas.microsoft.com/office/drawing/2014/main" id="{26B0B0D2-06A1-3544-B822-78C8A633D403}"/>
                  </a:ext>
                </a:extLst>
              </p:cNvPr>
              <p:cNvSpPr/>
              <p:nvPr/>
            </p:nvSpPr>
            <p:spPr>
              <a:xfrm>
                <a:off x="1970931" y="796395"/>
                <a:ext cx="6038537" cy="986451"/>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8" name="Picture 127">
              <a:extLst>
                <a:ext uri="{FF2B5EF4-FFF2-40B4-BE49-F238E27FC236}">
                  <a16:creationId xmlns:a16="http://schemas.microsoft.com/office/drawing/2014/main" id="{BA7C1294-E33A-9B4F-993A-532E8823FD1B}"/>
                </a:ext>
              </a:extLst>
            </p:cNvPr>
            <p:cNvPicPr>
              <a:picLocks noChangeAspect="1"/>
            </p:cNvPicPr>
            <p:nvPr/>
          </p:nvPicPr>
          <p:blipFill>
            <a:blip r:embed="rId7"/>
            <a:stretch>
              <a:fillRect/>
            </a:stretch>
          </p:blipFill>
          <p:spPr>
            <a:xfrm>
              <a:off x="1512581" y="1093283"/>
              <a:ext cx="524560" cy="478224"/>
            </a:xfrm>
            <a:prstGeom prst="rect">
              <a:avLst/>
            </a:prstGeom>
          </p:spPr>
        </p:pic>
      </p:grpSp>
      <p:pic>
        <p:nvPicPr>
          <p:cNvPr id="51" name="Picture 4">
            <a:extLst>
              <a:ext uri="{FF2B5EF4-FFF2-40B4-BE49-F238E27FC236}">
                <a16:creationId xmlns:a16="http://schemas.microsoft.com/office/drawing/2014/main" id="{0C8A1295-5C5F-2143-A959-B1147F1D1B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2203" y="2119864"/>
            <a:ext cx="645315" cy="676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56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linds(horizontal)">
                                      <p:cBhvr>
                                        <p:cTn id="7" dur="500"/>
                                        <p:tgtEl>
                                          <p:spTgt spid="5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blinds(horizontal)">
                                      <p:cBhvr>
                                        <p:cTn id="1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F885-7406-FC44-9E48-9A4746DD6528}"/>
              </a:ext>
            </a:extLst>
          </p:cNvPr>
          <p:cNvSpPr>
            <a:spLocks noGrp="1"/>
          </p:cNvSpPr>
          <p:nvPr>
            <p:ph type="title"/>
          </p:nvPr>
        </p:nvSpPr>
        <p:spPr/>
        <p:txBody>
          <a:bodyPr/>
          <a:lstStyle/>
          <a:p>
            <a:r>
              <a:rPr lang="en-US" dirty="0"/>
              <a:t>KGPT Pre-Training</a:t>
            </a:r>
          </a:p>
        </p:txBody>
      </p:sp>
      <p:sp>
        <p:nvSpPr>
          <p:cNvPr id="5" name="Slide Number Placeholder 4">
            <a:extLst>
              <a:ext uri="{FF2B5EF4-FFF2-40B4-BE49-F238E27FC236}">
                <a16:creationId xmlns:a16="http://schemas.microsoft.com/office/drawing/2014/main" id="{096BA012-E1CF-574E-8BE3-2E0E7D6131EB}"/>
              </a:ext>
            </a:extLst>
          </p:cNvPr>
          <p:cNvSpPr>
            <a:spLocks noGrp="1"/>
          </p:cNvSpPr>
          <p:nvPr>
            <p:ph type="sldNum" sz="quarter" idx="12"/>
          </p:nvPr>
        </p:nvSpPr>
        <p:spPr/>
        <p:txBody>
          <a:bodyPr/>
          <a:lstStyle/>
          <a:p>
            <a:fld id="{4FAB73BC-B049-4115-A692-8D63A059BFB8}" type="slidenum">
              <a:rPr lang="en-US" smtClean="0"/>
              <a:t>48</a:t>
            </a:fld>
            <a:endParaRPr lang="en-US"/>
          </a:p>
        </p:txBody>
      </p:sp>
      <p:sp>
        <p:nvSpPr>
          <p:cNvPr id="7" name="Rectangle 6">
            <a:extLst>
              <a:ext uri="{FF2B5EF4-FFF2-40B4-BE49-F238E27FC236}">
                <a16:creationId xmlns:a16="http://schemas.microsoft.com/office/drawing/2014/main" id="{8BE87E81-C480-9D48-88CD-13423EAAB7C6}"/>
              </a:ext>
            </a:extLst>
          </p:cNvPr>
          <p:cNvSpPr/>
          <p:nvPr/>
        </p:nvSpPr>
        <p:spPr>
          <a:xfrm>
            <a:off x="4268236" y="1666064"/>
            <a:ext cx="2466107" cy="856244"/>
          </a:xfrm>
          <a:prstGeom prst="rect">
            <a:avLst/>
          </a:prstGeom>
          <a:solidFill>
            <a:schemeClr val="tx2">
              <a:lumMod val="20000"/>
              <a:lumOff val="80000"/>
              <a:alpha val="2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Conditional</a:t>
            </a:r>
          </a:p>
          <a:p>
            <a:pPr algn="ctr"/>
            <a:r>
              <a:rPr lang="en-US" dirty="0">
                <a:solidFill>
                  <a:schemeClr val="tx1"/>
                </a:solidFill>
              </a:rPr>
              <a:t>Pre-Training</a:t>
            </a:r>
          </a:p>
          <a:p>
            <a:pPr algn="ctr"/>
            <a:endParaRPr lang="en-US" dirty="0">
              <a:solidFill>
                <a:schemeClr val="tx1"/>
              </a:solidFill>
            </a:endParaRPr>
          </a:p>
        </p:txBody>
      </p:sp>
      <p:sp>
        <p:nvSpPr>
          <p:cNvPr id="10" name="Can 9">
            <a:extLst>
              <a:ext uri="{FF2B5EF4-FFF2-40B4-BE49-F238E27FC236}">
                <a16:creationId xmlns:a16="http://schemas.microsoft.com/office/drawing/2014/main" id="{186473B8-3363-1449-A5F9-5A4A05E64861}"/>
              </a:ext>
            </a:extLst>
          </p:cNvPr>
          <p:cNvSpPr/>
          <p:nvPr/>
        </p:nvSpPr>
        <p:spPr>
          <a:xfrm>
            <a:off x="4268237" y="3313031"/>
            <a:ext cx="2466106" cy="607801"/>
          </a:xfrm>
          <a:prstGeom prst="can">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Pre-trained Model</a:t>
            </a:r>
          </a:p>
        </p:txBody>
      </p:sp>
      <p:cxnSp>
        <p:nvCxnSpPr>
          <p:cNvPr id="36" name="Straight Arrow Connector 35">
            <a:extLst>
              <a:ext uri="{FF2B5EF4-FFF2-40B4-BE49-F238E27FC236}">
                <a16:creationId xmlns:a16="http://schemas.microsoft.com/office/drawing/2014/main" id="{BA0851DD-8DFE-F942-A167-BAE6209D9356}"/>
              </a:ext>
            </a:extLst>
          </p:cNvPr>
          <p:cNvCxnSpPr>
            <a:cxnSpLocks/>
            <a:stCxn id="7" idx="2"/>
            <a:endCxn id="10" idx="1"/>
          </p:cNvCxnSpPr>
          <p:nvPr/>
        </p:nvCxnSpPr>
        <p:spPr>
          <a:xfrm>
            <a:off x="5501290" y="2522308"/>
            <a:ext cx="0" cy="790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ight Arrow 68">
            <a:extLst>
              <a:ext uri="{FF2B5EF4-FFF2-40B4-BE49-F238E27FC236}">
                <a16:creationId xmlns:a16="http://schemas.microsoft.com/office/drawing/2014/main" id="{65B9B162-7392-A747-908C-5581BD334A1B}"/>
              </a:ext>
            </a:extLst>
          </p:cNvPr>
          <p:cNvSpPr/>
          <p:nvPr/>
        </p:nvSpPr>
        <p:spPr>
          <a:xfrm>
            <a:off x="3610039" y="1988270"/>
            <a:ext cx="253173" cy="312346"/>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EC9F0F3-629D-4549-949F-F04E04843644}"/>
              </a:ext>
            </a:extLst>
          </p:cNvPr>
          <p:cNvGrpSpPr/>
          <p:nvPr/>
        </p:nvGrpSpPr>
        <p:grpSpPr>
          <a:xfrm>
            <a:off x="1060938" y="1655860"/>
            <a:ext cx="2190272" cy="1137510"/>
            <a:chOff x="628650" y="1736114"/>
            <a:chExt cx="2190272" cy="1137510"/>
          </a:xfrm>
        </p:grpSpPr>
        <p:pic>
          <p:nvPicPr>
            <p:cNvPr id="31" name="Picture 30" descr="A picture containing text, scissors, gauge&#10;&#10;Description automatically generated">
              <a:extLst>
                <a:ext uri="{FF2B5EF4-FFF2-40B4-BE49-F238E27FC236}">
                  <a16:creationId xmlns:a16="http://schemas.microsoft.com/office/drawing/2014/main" id="{BB9D2B78-3108-6C49-B033-EA66876F0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751346"/>
              <a:ext cx="936302" cy="755729"/>
            </a:xfrm>
            <a:prstGeom prst="rect">
              <a:avLst/>
            </a:prstGeom>
          </p:spPr>
        </p:pic>
        <p:pic>
          <p:nvPicPr>
            <p:cNvPr id="7178" name="Picture 10" descr="Found in translation — going multilingual with serverless | by James  Beswick | Medium">
              <a:extLst>
                <a:ext uri="{FF2B5EF4-FFF2-40B4-BE49-F238E27FC236}">
                  <a16:creationId xmlns:a16="http://schemas.microsoft.com/office/drawing/2014/main" id="{36CD8B98-CB03-024C-8615-E5F8887927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0544" y="1736114"/>
              <a:ext cx="788378" cy="78619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9D9541C-1279-EE4C-99F5-835DC87F076D}"/>
                </a:ext>
              </a:extLst>
            </p:cNvPr>
            <p:cNvSpPr txBox="1"/>
            <p:nvPr/>
          </p:nvSpPr>
          <p:spPr>
            <a:xfrm>
              <a:off x="745017" y="2504292"/>
              <a:ext cx="2055371" cy="369332"/>
            </a:xfrm>
            <a:prstGeom prst="rect">
              <a:avLst/>
            </a:prstGeom>
            <a:noFill/>
          </p:spPr>
          <p:txBody>
            <a:bodyPr wrap="none" rtlCol="0">
              <a:spAutoFit/>
            </a:bodyPr>
            <a:lstStyle/>
            <a:p>
              <a:r>
                <a:rPr lang="en-US" dirty="0"/>
                <a:t>(KG → Text) Pairs</a:t>
              </a:r>
            </a:p>
          </p:txBody>
        </p:sp>
        <p:cxnSp>
          <p:nvCxnSpPr>
            <p:cNvPr id="25" name="Straight Arrow Connector 24">
              <a:extLst>
                <a:ext uri="{FF2B5EF4-FFF2-40B4-BE49-F238E27FC236}">
                  <a16:creationId xmlns:a16="http://schemas.microsoft.com/office/drawing/2014/main" id="{72C8AD65-E38A-DE44-A9CA-FE35B140CA2A}"/>
                </a:ext>
              </a:extLst>
            </p:cNvPr>
            <p:cNvCxnSpPr>
              <a:stCxn id="31" idx="3"/>
              <a:endCxn id="7178" idx="1"/>
            </p:cNvCxnSpPr>
            <p:nvPr/>
          </p:nvCxnSpPr>
          <p:spPr>
            <a:xfrm>
              <a:off x="1564952" y="2129211"/>
              <a:ext cx="465592"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516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blinds(horizontal)">
                                      <p:cBhvr>
                                        <p:cTn id="7" dur="500"/>
                                        <p:tgtEl>
                                          <p:spTgt spid="6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blinds(horizontal)">
                                      <p:cBhvr>
                                        <p:cTn id="15" dur="500"/>
                                        <p:tgtEl>
                                          <p:spTgt spid="3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6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14" descr="Blue robot Designed by FishDesigns61025 | BrandCrowd">
            <a:extLst>
              <a:ext uri="{FF2B5EF4-FFF2-40B4-BE49-F238E27FC236}">
                <a16:creationId xmlns:a16="http://schemas.microsoft.com/office/drawing/2014/main" id="{4CEA25AE-564B-D74C-BDC2-6F42A9A270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24" t="9585" r="24259" b="28367"/>
          <a:stretch/>
        </p:blipFill>
        <p:spPr bwMode="auto">
          <a:xfrm>
            <a:off x="7211558" y="1665894"/>
            <a:ext cx="1005768" cy="97096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E82F41F-9BD5-B34E-B4BA-82C1685B851C}"/>
              </a:ext>
            </a:extLst>
          </p:cNvPr>
          <p:cNvSpPr>
            <a:spLocks noGrp="1"/>
          </p:cNvSpPr>
          <p:nvPr>
            <p:ph type="sldNum" sz="quarter" idx="12"/>
          </p:nvPr>
        </p:nvSpPr>
        <p:spPr/>
        <p:txBody>
          <a:bodyPr/>
          <a:lstStyle/>
          <a:p>
            <a:fld id="{4FAB73BC-B049-4115-A692-8D63A059BFB8}" type="slidenum">
              <a:rPr lang="en-US" smtClean="0"/>
              <a:t>4</a:t>
            </a:fld>
            <a:endParaRPr lang="en-US"/>
          </a:p>
        </p:txBody>
      </p:sp>
      <p:sp>
        <p:nvSpPr>
          <p:cNvPr id="4" name="Title 3">
            <a:extLst>
              <a:ext uri="{FF2B5EF4-FFF2-40B4-BE49-F238E27FC236}">
                <a16:creationId xmlns:a16="http://schemas.microsoft.com/office/drawing/2014/main" id="{8561C1E2-9E85-7749-895F-A550E2F0703C}"/>
              </a:ext>
            </a:extLst>
          </p:cNvPr>
          <p:cNvSpPr>
            <a:spLocks noGrp="1"/>
          </p:cNvSpPr>
          <p:nvPr>
            <p:ph type="title"/>
          </p:nvPr>
        </p:nvSpPr>
        <p:spPr>
          <a:xfrm>
            <a:off x="628650" y="365126"/>
            <a:ext cx="7886700" cy="510245"/>
          </a:xfrm>
        </p:spPr>
        <p:txBody>
          <a:bodyPr>
            <a:noAutofit/>
          </a:bodyPr>
          <a:lstStyle/>
          <a:p>
            <a:r>
              <a:rPr lang="en-US" dirty="0"/>
              <a:t>Knowledge-Grounded NLP</a:t>
            </a:r>
          </a:p>
        </p:txBody>
      </p:sp>
      <p:pic>
        <p:nvPicPr>
          <p:cNvPr id="5" name="Picture 4">
            <a:extLst>
              <a:ext uri="{FF2B5EF4-FFF2-40B4-BE49-F238E27FC236}">
                <a16:creationId xmlns:a16="http://schemas.microsoft.com/office/drawing/2014/main" id="{14252AC4-A9C8-F341-B365-7BCDA9BF1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110" y="1710062"/>
            <a:ext cx="853815" cy="85381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CEB2DFC-1055-0A40-A434-2A2EE5425A84}"/>
              </a:ext>
            </a:extLst>
          </p:cNvPr>
          <p:cNvCxnSpPr>
            <a:cxnSpLocks/>
            <a:stCxn id="5" idx="2"/>
          </p:cNvCxnSpPr>
          <p:nvPr/>
        </p:nvCxnSpPr>
        <p:spPr>
          <a:xfrm>
            <a:off x="1155018" y="2563877"/>
            <a:ext cx="1429425" cy="12924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B8A102F-4E24-3349-8B81-47DC2348A630}"/>
              </a:ext>
            </a:extLst>
          </p:cNvPr>
          <p:cNvSpPr txBox="1"/>
          <p:nvPr/>
        </p:nvSpPr>
        <p:spPr>
          <a:xfrm>
            <a:off x="948332" y="2887859"/>
            <a:ext cx="2153918" cy="646331"/>
          </a:xfrm>
          <a:prstGeom prst="rect">
            <a:avLst/>
          </a:prstGeom>
          <a:solidFill>
            <a:schemeClr val="bg1"/>
          </a:solidFill>
          <a:ln>
            <a:noFill/>
          </a:ln>
        </p:spPr>
        <p:txBody>
          <a:bodyPr wrap="square" rtlCol="0">
            <a:spAutoFit/>
          </a:bodyPr>
          <a:lstStyle/>
          <a:p>
            <a:pPr algn="ctr"/>
            <a:r>
              <a:rPr lang="en-US" dirty="0"/>
              <a:t>Grounded</a:t>
            </a:r>
          </a:p>
          <a:p>
            <a:pPr algn="ctr"/>
            <a:r>
              <a:rPr lang="en-US" dirty="0"/>
              <a:t>Understanding</a:t>
            </a:r>
          </a:p>
        </p:txBody>
      </p:sp>
      <p:cxnSp>
        <p:nvCxnSpPr>
          <p:cNvPr id="35" name="Straight Arrow Connector 34">
            <a:extLst>
              <a:ext uri="{FF2B5EF4-FFF2-40B4-BE49-F238E27FC236}">
                <a16:creationId xmlns:a16="http://schemas.microsoft.com/office/drawing/2014/main" id="{5E4672C7-B0D9-734C-A4C7-3224FC5F8F42}"/>
              </a:ext>
            </a:extLst>
          </p:cNvPr>
          <p:cNvCxnSpPr>
            <a:cxnSpLocks/>
            <a:endCxn id="33" idx="2"/>
          </p:cNvCxnSpPr>
          <p:nvPr/>
        </p:nvCxnSpPr>
        <p:spPr>
          <a:xfrm flipV="1">
            <a:off x="6191543" y="2636855"/>
            <a:ext cx="1522899" cy="12194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DE65389-E7BA-064C-8478-4CF15A95A0A9}"/>
              </a:ext>
            </a:extLst>
          </p:cNvPr>
          <p:cNvSpPr txBox="1"/>
          <p:nvPr/>
        </p:nvSpPr>
        <p:spPr>
          <a:xfrm>
            <a:off x="5755154" y="2887859"/>
            <a:ext cx="2153918" cy="646331"/>
          </a:xfrm>
          <a:prstGeom prst="rect">
            <a:avLst/>
          </a:prstGeom>
          <a:solidFill>
            <a:schemeClr val="bg1"/>
          </a:solidFill>
          <a:ln>
            <a:noFill/>
          </a:ln>
        </p:spPr>
        <p:txBody>
          <a:bodyPr wrap="square" rtlCol="0">
            <a:spAutoFit/>
          </a:bodyPr>
          <a:lstStyle/>
          <a:p>
            <a:pPr algn="ctr"/>
            <a:r>
              <a:rPr lang="en-US" dirty="0"/>
              <a:t>Grounded</a:t>
            </a:r>
          </a:p>
          <a:p>
            <a:pPr algn="ctr"/>
            <a:r>
              <a:rPr lang="en-US" dirty="0"/>
              <a:t>Generation</a:t>
            </a:r>
          </a:p>
        </p:txBody>
      </p:sp>
      <p:pic>
        <p:nvPicPr>
          <p:cNvPr id="29" name="Picture 2" descr="Logo World Collection">
            <a:extLst>
              <a:ext uri="{FF2B5EF4-FFF2-40B4-BE49-F238E27FC236}">
                <a16:creationId xmlns:a16="http://schemas.microsoft.com/office/drawing/2014/main" id="{0E9D4082-E7DF-CE4F-A27B-90E4437F29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8339" b="15594"/>
          <a:stretch/>
        </p:blipFill>
        <p:spPr bwMode="auto">
          <a:xfrm>
            <a:off x="3723461" y="5323514"/>
            <a:ext cx="1520997" cy="24438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6A3CE60-D145-CC42-B976-59A615262674}"/>
              </a:ext>
            </a:extLst>
          </p:cNvPr>
          <p:cNvSpPr txBox="1"/>
          <p:nvPr/>
        </p:nvSpPr>
        <p:spPr>
          <a:xfrm>
            <a:off x="736147" y="5023196"/>
            <a:ext cx="1090363" cy="307777"/>
          </a:xfrm>
          <a:prstGeom prst="rect">
            <a:avLst/>
          </a:prstGeom>
          <a:noFill/>
        </p:spPr>
        <p:txBody>
          <a:bodyPr wrap="none" rtlCol="0">
            <a:spAutoFit/>
          </a:bodyPr>
          <a:lstStyle/>
          <a:p>
            <a:r>
              <a:rPr lang="en-US" sz="1400" dirty="0"/>
              <a:t>Documents</a:t>
            </a:r>
          </a:p>
        </p:txBody>
      </p:sp>
      <p:sp>
        <p:nvSpPr>
          <p:cNvPr id="31" name="TextBox 30">
            <a:extLst>
              <a:ext uri="{FF2B5EF4-FFF2-40B4-BE49-F238E27FC236}">
                <a16:creationId xmlns:a16="http://schemas.microsoft.com/office/drawing/2014/main" id="{F4B02A41-F48B-F346-9CFC-4C150393329B}"/>
              </a:ext>
            </a:extLst>
          </p:cNvPr>
          <p:cNvSpPr txBox="1"/>
          <p:nvPr/>
        </p:nvSpPr>
        <p:spPr>
          <a:xfrm>
            <a:off x="5844532" y="4996392"/>
            <a:ext cx="758541" cy="307777"/>
          </a:xfrm>
          <a:prstGeom prst="rect">
            <a:avLst/>
          </a:prstGeom>
          <a:noFill/>
        </p:spPr>
        <p:txBody>
          <a:bodyPr wrap="none" rtlCol="0">
            <a:spAutoFit/>
          </a:bodyPr>
          <a:lstStyle/>
          <a:p>
            <a:r>
              <a:rPr lang="en-US" sz="1400" dirty="0"/>
              <a:t>Images</a:t>
            </a:r>
          </a:p>
        </p:txBody>
      </p:sp>
      <p:sp>
        <p:nvSpPr>
          <p:cNvPr id="32" name="TextBox 31">
            <a:extLst>
              <a:ext uri="{FF2B5EF4-FFF2-40B4-BE49-F238E27FC236}">
                <a16:creationId xmlns:a16="http://schemas.microsoft.com/office/drawing/2014/main" id="{1FF02B69-19A0-D143-9C7F-8D674473514F}"/>
              </a:ext>
            </a:extLst>
          </p:cNvPr>
          <p:cNvSpPr txBox="1"/>
          <p:nvPr/>
        </p:nvSpPr>
        <p:spPr>
          <a:xfrm>
            <a:off x="1866126" y="5023990"/>
            <a:ext cx="1606530" cy="307777"/>
          </a:xfrm>
          <a:prstGeom prst="rect">
            <a:avLst/>
          </a:prstGeom>
          <a:noFill/>
        </p:spPr>
        <p:txBody>
          <a:bodyPr wrap="none" rtlCol="0">
            <a:spAutoFit/>
          </a:bodyPr>
          <a:lstStyle/>
          <a:p>
            <a:r>
              <a:rPr lang="en-US" sz="1400" dirty="0"/>
              <a:t>Knowledge Graph</a:t>
            </a:r>
          </a:p>
        </p:txBody>
      </p:sp>
      <p:sp>
        <p:nvSpPr>
          <p:cNvPr id="34" name="TextBox 33">
            <a:extLst>
              <a:ext uri="{FF2B5EF4-FFF2-40B4-BE49-F238E27FC236}">
                <a16:creationId xmlns:a16="http://schemas.microsoft.com/office/drawing/2014/main" id="{2B66FF2C-B236-B947-919C-F39227B6C66B}"/>
              </a:ext>
            </a:extLst>
          </p:cNvPr>
          <p:cNvSpPr txBox="1"/>
          <p:nvPr/>
        </p:nvSpPr>
        <p:spPr>
          <a:xfrm>
            <a:off x="3507035" y="5023990"/>
            <a:ext cx="700833" cy="307777"/>
          </a:xfrm>
          <a:prstGeom prst="rect">
            <a:avLst/>
          </a:prstGeom>
          <a:noFill/>
        </p:spPr>
        <p:txBody>
          <a:bodyPr wrap="none" rtlCol="0">
            <a:spAutoFit/>
          </a:bodyPr>
          <a:lstStyle/>
          <a:p>
            <a:r>
              <a:rPr lang="en-US" sz="1400" dirty="0"/>
              <a:t>Tables</a:t>
            </a:r>
          </a:p>
        </p:txBody>
      </p:sp>
      <p:sp>
        <p:nvSpPr>
          <p:cNvPr id="36" name="Rounded Rectangle 35">
            <a:extLst>
              <a:ext uri="{FF2B5EF4-FFF2-40B4-BE49-F238E27FC236}">
                <a16:creationId xmlns:a16="http://schemas.microsoft.com/office/drawing/2014/main" id="{F338A716-5353-4645-BAFD-9EC4F181002B}"/>
              </a:ext>
            </a:extLst>
          </p:cNvPr>
          <p:cNvSpPr/>
          <p:nvPr/>
        </p:nvSpPr>
        <p:spPr>
          <a:xfrm>
            <a:off x="628649" y="3868357"/>
            <a:ext cx="7430469" cy="1784298"/>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18" descr="Zoom icons in Cute Color style for graphic design and user interfaces in  2020 | App icon, App pictures, Apple icon">
            <a:extLst>
              <a:ext uri="{FF2B5EF4-FFF2-40B4-BE49-F238E27FC236}">
                <a16:creationId xmlns:a16="http://schemas.microsoft.com/office/drawing/2014/main" id="{D6CE5A20-4B96-EC44-A348-39E380FD40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0392" y="4306968"/>
            <a:ext cx="739530" cy="73953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936C5802-0BE4-5744-A8BC-99B82ABDDA8B}"/>
              </a:ext>
            </a:extLst>
          </p:cNvPr>
          <p:cNvSpPr txBox="1"/>
          <p:nvPr/>
        </p:nvSpPr>
        <p:spPr>
          <a:xfrm>
            <a:off x="7050707" y="4996042"/>
            <a:ext cx="720069" cy="307777"/>
          </a:xfrm>
          <a:prstGeom prst="rect">
            <a:avLst/>
          </a:prstGeom>
          <a:noFill/>
        </p:spPr>
        <p:txBody>
          <a:bodyPr wrap="none" rtlCol="0">
            <a:spAutoFit/>
          </a:bodyPr>
          <a:lstStyle/>
          <a:p>
            <a:r>
              <a:rPr lang="en-US" sz="1400" dirty="0"/>
              <a:t>Videos</a:t>
            </a:r>
          </a:p>
        </p:txBody>
      </p:sp>
      <p:sp>
        <p:nvSpPr>
          <p:cNvPr id="39" name="TextBox 38">
            <a:extLst>
              <a:ext uri="{FF2B5EF4-FFF2-40B4-BE49-F238E27FC236}">
                <a16:creationId xmlns:a16="http://schemas.microsoft.com/office/drawing/2014/main" id="{5299D500-9DB8-474F-A2ED-EAF7B48F591B}"/>
              </a:ext>
            </a:extLst>
          </p:cNvPr>
          <p:cNvSpPr txBox="1"/>
          <p:nvPr/>
        </p:nvSpPr>
        <p:spPr>
          <a:xfrm>
            <a:off x="4725637" y="5028536"/>
            <a:ext cx="707245" cy="307777"/>
          </a:xfrm>
          <a:prstGeom prst="rect">
            <a:avLst/>
          </a:prstGeom>
          <a:noFill/>
        </p:spPr>
        <p:txBody>
          <a:bodyPr wrap="none" rtlCol="0">
            <a:spAutoFit/>
          </a:bodyPr>
          <a:lstStyle/>
          <a:p>
            <a:r>
              <a:rPr lang="en-US" sz="1400" dirty="0"/>
              <a:t>Charts</a:t>
            </a:r>
          </a:p>
        </p:txBody>
      </p:sp>
      <p:sp>
        <p:nvSpPr>
          <p:cNvPr id="42" name="TextBox 41">
            <a:extLst>
              <a:ext uri="{FF2B5EF4-FFF2-40B4-BE49-F238E27FC236}">
                <a16:creationId xmlns:a16="http://schemas.microsoft.com/office/drawing/2014/main" id="{AF7DEAD4-F03B-5B4C-8A9F-445CA2775B23}"/>
              </a:ext>
            </a:extLst>
          </p:cNvPr>
          <p:cNvSpPr txBox="1"/>
          <p:nvPr/>
        </p:nvSpPr>
        <p:spPr>
          <a:xfrm>
            <a:off x="2870082" y="3921535"/>
            <a:ext cx="3227753" cy="369332"/>
          </a:xfrm>
          <a:prstGeom prst="rect">
            <a:avLst/>
          </a:prstGeom>
          <a:solidFill>
            <a:schemeClr val="bg1"/>
          </a:solidFill>
          <a:ln>
            <a:noFill/>
          </a:ln>
        </p:spPr>
        <p:txBody>
          <a:bodyPr wrap="square" rtlCol="0">
            <a:spAutoFit/>
          </a:bodyPr>
          <a:lstStyle/>
          <a:p>
            <a:pPr algn="ctr"/>
            <a:r>
              <a:rPr lang="en-US" dirty="0"/>
              <a:t>Knowledge Reasoning</a:t>
            </a:r>
          </a:p>
        </p:txBody>
      </p:sp>
      <p:pic>
        <p:nvPicPr>
          <p:cNvPr id="13" name="Picture 12" descr="Icon&#10;&#10;Description automatically generated">
            <a:extLst>
              <a:ext uri="{FF2B5EF4-FFF2-40B4-BE49-F238E27FC236}">
                <a16:creationId xmlns:a16="http://schemas.microsoft.com/office/drawing/2014/main" id="{C8F77A7F-8DF7-4D42-82C2-2361DC8E6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0352" y="4310933"/>
            <a:ext cx="772493" cy="772493"/>
          </a:xfrm>
          <a:prstGeom prst="rect">
            <a:avLst/>
          </a:prstGeom>
        </p:spPr>
      </p:pic>
      <p:pic>
        <p:nvPicPr>
          <p:cNvPr id="15" name="Picture 14" descr="Icon&#10;&#10;Description automatically generated">
            <a:extLst>
              <a:ext uri="{FF2B5EF4-FFF2-40B4-BE49-F238E27FC236}">
                <a16:creationId xmlns:a16="http://schemas.microsoft.com/office/drawing/2014/main" id="{657B8A86-AFA7-B54B-86D0-3C428C8C73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6191" y="4310933"/>
            <a:ext cx="700853" cy="700853"/>
          </a:xfrm>
          <a:prstGeom prst="rect">
            <a:avLst/>
          </a:prstGeom>
        </p:spPr>
      </p:pic>
      <p:pic>
        <p:nvPicPr>
          <p:cNvPr id="14" name="Picture 13" descr="Text&#10;&#10;Description automatically generated with low confidence">
            <a:extLst>
              <a:ext uri="{FF2B5EF4-FFF2-40B4-BE49-F238E27FC236}">
                <a16:creationId xmlns:a16="http://schemas.microsoft.com/office/drawing/2014/main" id="{D161F203-F4B0-B041-9649-85CB2FF1FF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56038" y="4312458"/>
            <a:ext cx="770968" cy="770968"/>
          </a:xfrm>
          <a:prstGeom prst="rect">
            <a:avLst/>
          </a:prstGeom>
        </p:spPr>
      </p:pic>
      <p:pic>
        <p:nvPicPr>
          <p:cNvPr id="19" name="Picture 18" descr="A picture containing text, scissors, gauge&#10;&#10;Description automatically generated">
            <a:extLst>
              <a:ext uri="{FF2B5EF4-FFF2-40B4-BE49-F238E27FC236}">
                <a16:creationId xmlns:a16="http://schemas.microsoft.com/office/drawing/2014/main" id="{43BE3265-6897-F047-A3EC-EC41AB52D2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6390" y="4302700"/>
            <a:ext cx="936302" cy="755729"/>
          </a:xfrm>
          <a:prstGeom prst="rect">
            <a:avLst/>
          </a:prstGeom>
        </p:spPr>
      </p:pic>
      <p:pic>
        <p:nvPicPr>
          <p:cNvPr id="21" name="Picture 20" descr="Icon&#10;&#10;Description automatically generated">
            <a:extLst>
              <a:ext uri="{FF2B5EF4-FFF2-40B4-BE49-F238E27FC236}">
                <a16:creationId xmlns:a16="http://schemas.microsoft.com/office/drawing/2014/main" id="{44136768-5AA0-9744-A7E1-8365E0333A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3191" y="4252938"/>
            <a:ext cx="629853" cy="816841"/>
          </a:xfrm>
          <a:prstGeom prst="rect">
            <a:avLst/>
          </a:prstGeom>
        </p:spPr>
      </p:pic>
      <p:sp>
        <p:nvSpPr>
          <p:cNvPr id="37" name="Freeform 36">
            <a:extLst>
              <a:ext uri="{FF2B5EF4-FFF2-40B4-BE49-F238E27FC236}">
                <a16:creationId xmlns:a16="http://schemas.microsoft.com/office/drawing/2014/main" id="{94E22365-2E04-DD4A-B32B-B8E7EB69494B}"/>
              </a:ext>
            </a:extLst>
          </p:cNvPr>
          <p:cNvSpPr/>
          <p:nvPr/>
        </p:nvSpPr>
        <p:spPr>
          <a:xfrm rot="5400000">
            <a:off x="2413277" y="614514"/>
            <a:ext cx="969027" cy="2391814"/>
          </a:xfrm>
          <a:custGeom>
            <a:avLst/>
            <a:gdLst>
              <a:gd name="connsiteX0" fmla="*/ 0 w 969401"/>
              <a:gd name="connsiteY0" fmla="*/ 1739850 h 1877356"/>
              <a:gd name="connsiteX1" fmla="*/ 0 w 969401"/>
              <a:gd name="connsiteY1" fmla="*/ 137506 h 1877356"/>
              <a:gd name="connsiteX2" fmla="*/ 137506 w 969401"/>
              <a:gd name="connsiteY2" fmla="*/ 0 h 1877356"/>
              <a:gd name="connsiteX3" fmla="*/ 687516 w 969401"/>
              <a:gd name="connsiteY3" fmla="*/ 0 h 1877356"/>
              <a:gd name="connsiteX4" fmla="*/ 825022 w 969401"/>
              <a:gd name="connsiteY4" fmla="*/ 137506 h 1877356"/>
              <a:gd name="connsiteX5" fmla="*/ 825022 w 969401"/>
              <a:gd name="connsiteY5" fmla="*/ 1657350 h 1877356"/>
              <a:gd name="connsiteX6" fmla="*/ 969401 w 969401"/>
              <a:gd name="connsiteY6" fmla="*/ 1769872 h 1877356"/>
              <a:gd name="connsiteX7" fmla="*/ 818961 w 969401"/>
              <a:gd name="connsiteY7" fmla="*/ 1769872 h 1877356"/>
              <a:gd name="connsiteX8" fmla="*/ 814216 w 969401"/>
              <a:gd name="connsiteY8" fmla="*/ 1793373 h 1877356"/>
              <a:gd name="connsiteX9" fmla="*/ 687516 w 969401"/>
              <a:gd name="connsiteY9" fmla="*/ 1877356 h 1877356"/>
              <a:gd name="connsiteX10" fmla="*/ 137506 w 969401"/>
              <a:gd name="connsiteY10" fmla="*/ 1877356 h 1877356"/>
              <a:gd name="connsiteX11" fmla="*/ 0 w 969401"/>
              <a:gd name="connsiteY11" fmla="*/ 1739850 h 187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401" h="1877356">
                <a:moveTo>
                  <a:pt x="0" y="1739850"/>
                </a:moveTo>
                <a:lnTo>
                  <a:pt x="0" y="137506"/>
                </a:lnTo>
                <a:cubicBezTo>
                  <a:pt x="0" y="61564"/>
                  <a:pt x="61564" y="0"/>
                  <a:pt x="137506" y="0"/>
                </a:cubicBezTo>
                <a:lnTo>
                  <a:pt x="687516" y="0"/>
                </a:lnTo>
                <a:cubicBezTo>
                  <a:pt x="763458" y="0"/>
                  <a:pt x="825022" y="61564"/>
                  <a:pt x="825022" y="137506"/>
                </a:cubicBezTo>
                <a:lnTo>
                  <a:pt x="825022" y="1657350"/>
                </a:lnTo>
                <a:lnTo>
                  <a:pt x="969401" y="1769872"/>
                </a:lnTo>
                <a:lnTo>
                  <a:pt x="818961" y="1769872"/>
                </a:lnTo>
                <a:lnTo>
                  <a:pt x="814216" y="1793373"/>
                </a:lnTo>
                <a:cubicBezTo>
                  <a:pt x="793342" y="1842726"/>
                  <a:pt x="744473" y="1877356"/>
                  <a:pt x="687516" y="1877356"/>
                </a:cubicBezTo>
                <a:lnTo>
                  <a:pt x="137506" y="1877356"/>
                </a:lnTo>
                <a:cubicBezTo>
                  <a:pt x="61564" y="1877356"/>
                  <a:pt x="0" y="1815792"/>
                  <a:pt x="0" y="17398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pPr algn="ctr"/>
            <a:r>
              <a:rPr lang="en-US" sz="1400" dirty="0">
                <a:solidFill>
                  <a:schemeClr val="tx1"/>
                </a:solidFill>
              </a:rPr>
              <a:t>What is the average points per game of Lebron in the last NBA season?</a:t>
            </a:r>
          </a:p>
          <a:p>
            <a:pPr algn="ctr"/>
            <a:endParaRPr lang="en-US" sz="1400" dirty="0">
              <a:solidFill>
                <a:schemeClr val="tx1"/>
              </a:solidFill>
            </a:endParaRPr>
          </a:p>
        </p:txBody>
      </p:sp>
      <p:sp>
        <p:nvSpPr>
          <p:cNvPr id="43" name="Freeform 42">
            <a:extLst>
              <a:ext uri="{FF2B5EF4-FFF2-40B4-BE49-F238E27FC236}">
                <a16:creationId xmlns:a16="http://schemas.microsoft.com/office/drawing/2014/main" id="{0D4AD9AE-A55E-6D48-BF3D-5E643B913A1D}"/>
              </a:ext>
            </a:extLst>
          </p:cNvPr>
          <p:cNvSpPr/>
          <p:nvPr/>
        </p:nvSpPr>
        <p:spPr>
          <a:xfrm>
            <a:off x="4489704" y="1325902"/>
            <a:ext cx="2782949" cy="969029"/>
          </a:xfrm>
          <a:custGeom>
            <a:avLst/>
            <a:gdLst>
              <a:gd name="connsiteX0" fmla="*/ 155236 w 1732547"/>
              <a:gd name="connsiteY0" fmla="*/ 0 h 1079300"/>
              <a:gd name="connsiteX1" fmla="*/ 1577311 w 1732547"/>
              <a:gd name="connsiteY1" fmla="*/ 0 h 1079300"/>
              <a:gd name="connsiteX2" fmla="*/ 1732547 w 1732547"/>
              <a:gd name="connsiteY2" fmla="*/ 155236 h 1079300"/>
              <a:gd name="connsiteX3" fmla="*/ 1732547 w 1732547"/>
              <a:gd name="connsiteY3" fmla="*/ 776162 h 1079300"/>
              <a:gd name="connsiteX4" fmla="*/ 1577311 w 1732547"/>
              <a:gd name="connsiteY4" fmla="*/ 931398 h 1079300"/>
              <a:gd name="connsiteX5" fmla="*/ 1560979 w 1732547"/>
              <a:gd name="connsiteY5" fmla="*/ 931398 h 1079300"/>
              <a:gd name="connsiteX6" fmla="*/ 1560979 w 1732547"/>
              <a:gd name="connsiteY6" fmla="*/ 1079300 h 1079300"/>
              <a:gd name="connsiteX7" fmla="*/ 1458029 w 1732547"/>
              <a:gd name="connsiteY7" fmla="*/ 931398 h 1079300"/>
              <a:gd name="connsiteX8" fmla="*/ 155236 w 1732547"/>
              <a:gd name="connsiteY8" fmla="*/ 931398 h 1079300"/>
              <a:gd name="connsiteX9" fmla="*/ 0 w 1732547"/>
              <a:gd name="connsiteY9" fmla="*/ 776162 h 1079300"/>
              <a:gd name="connsiteX10" fmla="*/ 0 w 1732547"/>
              <a:gd name="connsiteY10" fmla="*/ 155236 h 1079300"/>
              <a:gd name="connsiteX11" fmla="*/ 155236 w 1732547"/>
              <a:gd name="connsiteY11" fmla="*/ 0 h 107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47" h="1079300">
                <a:moveTo>
                  <a:pt x="155236" y="0"/>
                </a:moveTo>
                <a:lnTo>
                  <a:pt x="1577311" y="0"/>
                </a:lnTo>
                <a:cubicBezTo>
                  <a:pt x="1663045" y="0"/>
                  <a:pt x="1732547" y="69502"/>
                  <a:pt x="1732547" y="155236"/>
                </a:cubicBezTo>
                <a:lnTo>
                  <a:pt x="1732547" y="776162"/>
                </a:lnTo>
                <a:cubicBezTo>
                  <a:pt x="1732547" y="861896"/>
                  <a:pt x="1663045" y="931398"/>
                  <a:pt x="1577311" y="931398"/>
                </a:cubicBezTo>
                <a:lnTo>
                  <a:pt x="1560979" y="931398"/>
                </a:lnTo>
                <a:lnTo>
                  <a:pt x="1560979" y="1079300"/>
                </a:lnTo>
                <a:lnTo>
                  <a:pt x="1458029" y="931398"/>
                </a:lnTo>
                <a:lnTo>
                  <a:pt x="155236" y="931398"/>
                </a:lnTo>
                <a:cubicBezTo>
                  <a:pt x="69502" y="931398"/>
                  <a:pt x="0" y="861896"/>
                  <a:pt x="0" y="776162"/>
                </a:cubicBezTo>
                <a:lnTo>
                  <a:pt x="0" y="155236"/>
                </a:lnTo>
                <a:cubicBezTo>
                  <a:pt x="0" y="69502"/>
                  <a:pt x="69502" y="0"/>
                  <a:pt x="155236"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solidFill>
                  <a:schemeClr val="tx1"/>
                </a:solidFill>
              </a:rPr>
              <a:t>Lebron James obtained an average of 25.3 points in L.A. Lakers during 2019-20 season.</a:t>
            </a:r>
          </a:p>
          <a:p>
            <a:pPr algn="ctr"/>
            <a:endParaRPr lang="en-US" sz="1400" dirty="0">
              <a:solidFill>
                <a:schemeClr val="tx1"/>
              </a:solidFill>
            </a:endParaRPr>
          </a:p>
        </p:txBody>
      </p:sp>
    </p:spTree>
    <p:extLst>
      <p:ext uri="{BB962C8B-B14F-4D97-AF65-F5344CB8AC3E}">
        <p14:creationId xmlns:p14="http://schemas.microsoft.com/office/powerpoint/2010/main" val="375469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blinds(horizontal)">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blinds(horizontal)">
                                      <p:cBhvr>
                                        <p:cTn id="20" dur="500"/>
                                        <p:tgtEl>
                                          <p:spTgt spid="3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blinds(horizontal)">
                                      <p:cBhvr>
                                        <p:cTn id="2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5" grpId="0" animBg="1"/>
      <p:bldP spid="4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239AA-00F8-CA4F-9185-C38E02B23207}"/>
              </a:ext>
            </a:extLst>
          </p:cNvPr>
          <p:cNvSpPr>
            <a:spLocks noGrp="1"/>
          </p:cNvSpPr>
          <p:nvPr>
            <p:ph type="title"/>
          </p:nvPr>
        </p:nvSpPr>
        <p:spPr/>
        <p:txBody>
          <a:bodyPr/>
          <a:lstStyle/>
          <a:p>
            <a:r>
              <a:rPr lang="en-US" dirty="0"/>
              <a:t>Controlled Generation</a:t>
            </a:r>
          </a:p>
        </p:txBody>
      </p:sp>
      <p:sp>
        <p:nvSpPr>
          <p:cNvPr id="5" name="Slide Number Placeholder 4">
            <a:extLst>
              <a:ext uri="{FF2B5EF4-FFF2-40B4-BE49-F238E27FC236}">
                <a16:creationId xmlns:a16="http://schemas.microsoft.com/office/drawing/2014/main" id="{FACBA2B1-97A6-E644-9CD0-00A2400C96EF}"/>
              </a:ext>
            </a:extLst>
          </p:cNvPr>
          <p:cNvSpPr>
            <a:spLocks noGrp="1"/>
          </p:cNvSpPr>
          <p:nvPr>
            <p:ph type="sldNum" sz="quarter" idx="12"/>
          </p:nvPr>
        </p:nvSpPr>
        <p:spPr/>
        <p:txBody>
          <a:bodyPr/>
          <a:lstStyle/>
          <a:p>
            <a:fld id="{4FAB73BC-B049-4115-A692-8D63A059BFB8}" type="slidenum">
              <a:rPr lang="en-US" smtClean="0"/>
              <a:t>49</a:t>
            </a:fld>
            <a:endParaRPr lang="en-US"/>
          </a:p>
        </p:txBody>
      </p:sp>
      <p:sp>
        <p:nvSpPr>
          <p:cNvPr id="9" name="TextBox 8">
            <a:extLst>
              <a:ext uri="{FF2B5EF4-FFF2-40B4-BE49-F238E27FC236}">
                <a16:creationId xmlns:a16="http://schemas.microsoft.com/office/drawing/2014/main" id="{0D66B627-B840-9340-B9B7-91E3227A9677}"/>
              </a:ext>
            </a:extLst>
          </p:cNvPr>
          <p:cNvSpPr txBox="1"/>
          <p:nvPr/>
        </p:nvSpPr>
        <p:spPr>
          <a:xfrm>
            <a:off x="1303246" y="1171882"/>
            <a:ext cx="6362639" cy="1200329"/>
          </a:xfrm>
          <a:prstGeom prst="rect">
            <a:avLst/>
          </a:prstGeom>
          <a:noFill/>
        </p:spPr>
        <p:txBody>
          <a:bodyPr wrap="none" rtlCol="0">
            <a:spAutoFit/>
          </a:bodyPr>
          <a:lstStyle/>
          <a:p>
            <a:r>
              <a:rPr lang="en-US" dirty="0"/>
              <a:t>Taylor Swift is a female singer born in 1989.</a:t>
            </a:r>
          </a:p>
          <a:p>
            <a:r>
              <a:rPr lang="en-US" dirty="0"/>
              <a:t>Taylor Swift was born in Pennsylvania, United States. </a:t>
            </a:r>
          </a:p>
          <a:p>
            <a:r>
              <a:rPr lang="en-US" dirty="0"/>
              <a:t>Taylor Swift published top songs on Billboard Hot.</a:t>
            </a:r>
          </a:p>
          <a:p>
            <a:r>
              <a:rPr lang="en-US" dirty="0"/>
              <a:t>Both Keith Urban and Taylor Swift are country music singer.</a:t>
            </a:r>
          </a:p>
        </p:txBody>
      </p:sp>
      <p:pic>
        <p:nvPicPr>
          <p:cNvPr id="28" name="Picture 4">
            <a:extLst>
              <a:ext uri="{FF2B5EF4-FFF2-40B4-BE49-F238E27FC236}">
                <a16:creationId xmlns:a16="http://schemas.microsoft.com/office/drawing/2014/main" id="{165FE272-4ED0-FC4C-AE56-696B9E9F9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4313640"/>
            <a:ext cx="946084" cy="99249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1F4D9A26-8045-1E4B-A0A2-E8F3D76F9F1E}"/>
              </a:ext>
            </a:extLst>
          </p:cNvPr>
          <p:cNvGrpSpPr/>
          <p:nvPr/>
        </p:nvGrpSpPr>
        <p:grpSpPr>
          <a:xfrm>
            <a:off x="4298311" y="2558838"/>
            <a:ext cx="2174972" cy="369332"/>
            <a:chOff x="4385744" y="2705309"/>
            <a:chExt cx="2174972" cy="369332"/>
          </a:xfrm>
        </p:grpSpPr>
        <p:sp>
          <p:nvSpPr>
            <p:cNvPr id="11" name="Rectangle 10">
              <a:extLst>
                <a:ext uri="{FF2B5EF4-FFF2-40B4-BE49-F238E27FC236}">
                  <a16:creationId xmlns:a16="http://schemas.microsoft.com/office/drawing/2014/main" id="{038B9E20-6C2C-8848-BFD0-E9E7D586367E}"/>
                </a:ext>
              </a:extLst>
            </p:cNvPr>
            <p:cNvSpPr/>
            <p:nvPr/>
          </p:nvSpPr>
          <p:spPr>
            <a:xfrm>
              <a:off x="4949377" y="2705309"/>
              <a:ext cx="1611339" cy="369332"/>
            </a:xfrm>
            <a:prstGeom prst="rect">
              <a:avLst/>
            </a:prstGeom>
          </p:spPr>
          <p:txBody>
            <a:bodyPr wrap="none">
              <a:spAutoFit/>
            </a:bodyPr>
            <a:lstStyle/>
            <a:p>
              <a:r>
                <a:rPr lang="en-US" dirty="0"/>
                <a:t>KGPT Sample</a:t>
              </a:r>
            </a:p>
          </p:txBody>
        </p:sp>
        <p:sp>
          <p:nvSpPr>
            <p:cNvPr id="27" name="Right Arrow 26">
              <a:extLst>
                <a:ext uri="{FF2B5EF4-FFF2-40B4-BE49-F238E27FC236}">
                  <a16:creationId xmlns:a16="http://schemas.microsoft.com/office/drawing/2014/main" id="{B425D28E-2993-3646-917D-3ADD540472BF}"/>
                </a:ext>
              </a:extLst>
            </p:cNvPr>
            <p:cNvSpPr/>
            <p:nvPr/>
          </p:nvSpPr>
          <p:spPr>
            <a:xfrm rot="16200000">
              <a:off x="4408954" y="2703718"/>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ight Arrow 13">
            <a:extLst>
              <a:ext uri="{FF2B5EF4-FFF2-40B4-BE49-F238E27FC236}">
                <a16:creationId xmlns:a16="http://schemas.microsoft.com/office/drawing/2014/main" id="{9FD156C8-1017-4B4F-9586-DA9FBDC1DE39}"/>
              </a:ext>
            </a:extLst>
          </p:cNvPr>
          <p:cNvSpPr/>
          <p:nvPr/>
        </p:nvSpPr>
        <p:spPr>
          <a:xfrm>
            <a:off x="1998359" y="4623630"/>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AC8D007-133D-A146-9F64-200EBB418C02}"/>
              </a:ext>
            </a:extLst>
          </p:cNvPr>
          <p:cNvSpPr/>
          <p:nvPr/>
        </p:nvSpPr>
        <p:spPr>
          <a:xfrm>
            <a:off x="1689159" y="4161552"/>
            <a:ext cx="944489" cy="369332"/>
          </a:xfrm>
          <a:prstGeom prst="rect">
            <a:avLst/>
          </a:prstGeom>
        </p:spPr>
        <p:txBody>
          <a:bodyPr wrap="none">
            <a:spAutoFit/>
          </a:bodyPr>
          <a:lstStyle/>
          <a:p>
            <a:r>
              <a:rPr lang="en-US" dirty="0"/>
              <a:t>Sample</a:t>
            </a:r>
          </a:p>
        </p:txBody>
      </p:sp>
      <p:pic>
        <p:nvPicPr>
          <p:cNvPr id="6" name="Picture 5" descr="Diagram&#10;&#10;Description automatically generated">
            <a:extLst>
              <a:ext uri="{FF2B5EF4-FFF2-40B4-BE49-F238E27FC236}">
                <a16:creationId xmlns:a16="http://schemas.microsoft.com/office/drawing/2014/main" id="{D3D94D02-17CC-F444-B0D8-BFB452F5C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6710" y="3429000"/>
            <a:ext cx="4845690" cy="2938509"/>
          </a:xfrm>
          <a:prstGeom prst="rect">
            <a:avLst/>
          </a:prstGeom>
        </p:spPr>
      </p:pic>
    </p:spTree>
    <p:extLst>
      <p:ext uri="{BB962C8B-B14F-4D97-AF65-F5344CB8AC3E}">
        <p14:creationId xmlns:p14="http://schemas.microsoft.com/office/powerpoint/2010/main" val="318696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animBg="1"/>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F885-7406-FC44-9E48-9A4746DD6528}"/>
              </a:ext>
            </a:extLst>
          </p:cNvPr>
          <p:cNvSpPr>
            <a:spLocks noGrp="1"/>
          </p:cNvSpPr>
          <p:nvPr>
            <p:ph type="title"/>
          </p:nvPr>
        </p:nvSpPr>
        <p:spPr/>
        <p:txBody>
          <a:bodyPr/>
          <a:lstStyle/>
          <a:p>
            <a:r>
              <a:rPr lang="en-US" dirty="0"/>
              <a:t>KGPT Down-Stream Transfer</a:t>
            </a:r>
          </a:p>
        </p:txBody>
      </p:sp>
      <p:sp>
        <p:nvSpPr>
          <p:cNvPr id="5" name="Slide Number Placeholder 4">
            <a:extLst>
              <a:ext uri="{FF2B5EF4-FFF2-40B4-BE49-F238E27FC236}">
                <a16:creationId xmlns:a16="http://schemas.microsoft.com/office/drawing/2014/main" id="{096BA012-E1CF-574E-8BE3-2E0E7D6131EB}"/>
              </a:ext>
            </a:extLst>
          </p:cNvPr>
          <p:cNvSpPr>
            <a:spLocks noGrp="1"/>
          </p:cNvSpPr>
          <p:nvPr>
            <p:ph type="sldNum" sz="quarter" idx="12"/>
          </p:nvPr>
        </p:nvSpPr>
        <p:spPr/>
        <p:txBody>
          <a:bodyPr/>
          <a:lstStyle/>
          <a:p>
            <a:fld id="{4FAB73BC-B049-4115-A692-8D63A059BFB8}" type="slidenum">
              <a:rPr lang="en-US" smtClean="0"/>
              <a:t>50</a:t>
            </a:fld>
            <a:endParaRPr lang="en-US"/>
          </a:p>
        </p:txBody>
      </p:sp>
      <p:sp>
        <p:nvSpPr>
          <p:cNvPr id="7" name="Rectangle 6">
            <a:extLst>
              <a:ext uri="{FF2B5EF4-FFF2-40B4-BE49-F238E27FC236}">
                <a16:creationId xmlns:a16="http://schemas.microsoft.com/office/drawing/2014/main" id="{8BE87E81-C480-9D48-88CD-13423EAAB7C6}"/>
              </a:ext>
            </a:extLst>
          </p:cNvPr>
          <p:cNvSpPr/>
          <p:nvPr/>
        </p:nvSpPr>
        <p:spPr>
          <a:xfrm>
            <a:off x="4268236" y="1666064"/>
            <a:ext cx="2466107" cy="856244"/>
          </a:xfrm>
          <a:prstGeom prst="rect">
            <a:avLst/>
          </a:prstGeom>
          <a:solidFill>
            <a:schemeClr val="tx2">
              <a:lumMod val="20000"/>
              <a:lumOff val="80000"/>
              <a:alpha val="2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Knowledge-Grounded</a:t>
            </a:r>
          </a:p>
          <a:p>
            <a:pPr algn="ctr"/>
            <a:r>
              <a:rPr lang="en-US" dirty="0">
                <a:solidFill>
                  <a:schemeClr val="tx1"/>
                </a:solidFill>
              </a:rPr>
              <a:t>Language Model</a:t>
            </a:r>
          </a:p>
        </p:txBody>
      </p:sp>
      <p:sp>
        <p:nvSpPr>
          <p:cNvPr id="10" name="Can 9">
            <a:extLst>
              <a:ext uri="{FF2B5EF4-FFF2-40B4-BE49-F238E27FC236}">
                <a16:creationId xmlns:a16="http://schemas.microsoft.com/office/drawing/2014/main" id="{186473B8-3363-1449-A5F9-5A4A05E64861}"/>
              </a:ext>
            </a:extLst>
          </p:cNvPr>
          <p:cNvSpPr/>
          <p:nvPr/>
        </p:nvSpPr>
        <p:spPr>
          <a:xfrm>
            <a:off x="4268237" y="3313031"/>
            <a:ext cx="2466106" cy="607801"/>
          </a:xfrm>
          <a:prstGeom prst="can">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Pre-trained Model</a:t>
            </a:r>
          </a:p>
        </p:txBody>
      </p:sp>
      <p:cxnSp>
        <p:nvCxnSpPr>
          <p:cNvPr id="36" name="Straight Arrow Connector 35">
            <a:extLst>
              <a:ext uri="{FF2B5EF4-FFF2-40B4-BE49-F238E27FC236}">
                <a16:creationId xmlns:a16="http://schemas.microsoft.com/office/drawing/2014/main" id="{BA0851DD-8DFE-F942-A167-BAE6209D9356}"/>
              </a:ext>
            </a:extLst>
          </p:cNvPr>
          <p:cNvCxnSpPr>
            <a:cxnSpLocks/>
            <a:stCxn id="7" idx="2"/>
            <a:endCxn id="10" idx="1"/>
          </p:cNvCxnSpPr>
          <p:nvPr/>
        </p:nvCxnSpPr>
        <p:spPr>
          <a:xfrm>
            <a:off x="5501290" y="2522308"/>
            <a:ext cx="0" cy="790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ight Arrow 68">
            <a:extLst>
              <a:ext uri="{FF2B5EF4-FFF2-40B4-BE49-F238E27FC236}">
                <a16:creationId xmlns:a16="http://schemas.microsoft.com/office/drawing/2014/main" id="{65B9B162-7392-A747-908C-5581BD334A1B}"/>
              </a:ext>
            </a:extLst>
          </p:cNvPr>
          <p:cNvSpPr/>
          <p:nvPr/>
        </p:nvSpPr>
        <p:spPr>
          <a:xfrm>
            <a:off x="3610039" y="1988270"/>
            <a:ext cx="253173" cy="312346"/>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4667C41-31BE-304F-BA8E-8DE68CDC984A}"/>
              </a:ext>
            </a:extLst>
          </p:cNvPr>
          <p:cNvGrpSpPr/>
          <p:nvPr/>
        </p:nvGrpSpPr>
        <p:grpSpPr>
          <a:xfrm>
            <a:off x="1060938" y="3920832"/>
            <a:ext cx="7095575" cy="1698587"/>
            <a:chOff x="928858" y="3920832"/>
            <a:chExt cx="7095575" cy="1698587"/>
          </a:xfrm>
        </p:grpSpPr>
        <p:sp>
          <p:nvSpPr>
            <p:cNvPr id="14" name="Right Arrow 13">
              <a:extLst>
                <a:ext uri="{FF2B5EF4-FFF2-40B4-BE49-F238E27FC236}">
                  <a16:creationId xmlns:a16="http://schemas.microsoft.com/office/drawing/2014/main" id="{AE3A8501-BC27-7C44-8757-76333BC9F27F}"/>
                </a:ext>
              </a:extLst>
            </p:cNvPr>
            <p:cNvSpPr/>
            <p:nvPr/>
          </p:nvSpPr>
          <p:spPr>
            <a:xfrm>
              <a:off x="1793137" y="5091732"/>
              <a:ext cx="253173" cy="312346"/>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783971-2043-504E-9CED-F51975E57E22}"/>
                </a:ext>
              </a:extLst>
            </p:cNvPr>
            <p:cNvSpPr/>
            <p:nvPr/>
          </p:nvSpPr>
          <p:spPr>
            <a:xfrm>
              <a:off x="2148050" y="4863303"/>
              <a:ext cx="824274" cy="733099"/>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WikiBio</a:t>
              </a:r>
              <a:endParaRPr lang="en-US" sz="1400" dirty="0">
                <a:solidFill>
                  <a:schemeClr val="tx1"/>
                </a:solidFill>
              </a:endParaRPr>
            </a:p>
          </p:txBody>
        </p:sp>
        <p:sp>
          <p:nvSpPr>
            <p:cNvPr id="17" name="Right Arrow 16">
              <a:extLst>
                <a:ext uri="{FF2B5EF4-FFF2-40B4-BE49-F238E27FC236}">
                  <a16:creationId xmlns:a16="http://schemas.microsoft.com/office/drawing/2014/main" id="{EF302293-82CA-4E48-9EED-49E8C384FEC0}"/>
                </a:ext>
              </a:extLst>
            </p:cNvPr>
            <p:cNvSpPr/>
            <p:nvPr/>
          </p:nvSpPr>
          <p:spPr>
            <a:xfrm>
              <a:off x="4040828" y="5082216"/>
              <a:ext cx="253173" cy="312346"/>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016307A-86B0-2E48-A61E-7DA2EDDB2B2C}"/>
                </a:ext>
              </a:extLst>
            </p:cNvPr>
            <p:cNvSpPr/>
            <p:nvPr/>
          </p:nvSpPr>
          <p:spPr>
            <a:xfrm>
              <a:off x="4432295" y="4842763"/>
              <a:ext cx="962569" cy="733099"/>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WebNLG</a:t>
              </a:r>
              <a:endParaRPr lang="en-US" sz="1400" dirty="0">
                <a:solidFill>
                  <a:schemeClr val="tx1"/>
                </a:solidFill>
              </a:endParaRPr>
            </a:p>
          </p:txBody>
        </p:sp>
        <p:sp>
          <p:nvSpPr>
            <p:cNvPr id="20" name="Right Arrow 19">
              <a:extLst>
                <a:ext uri="{FF2B5EF4-FFF2-40B4-BE49-F238E27FC236}">
                  <a16:creationId xmlns:a16="http://schemas.microsoft.com/office/drawing/2014/main" id="{0E6B7A93-0234-4942-A9B5-28BAE1128E81}"/>
                </a:ext>
              </a:extLst>
            </p:cNvPr>
            <p:cNvSpPr/>
            <p:nvPr/>
          </p:nvSpPr>
          <p:spPr>
            <a:xfrm>
              <a:off x="6684252" y="5075905"/>
              <a:ext cx="253173" cy="312346"/>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155BDE0-D3C0-B84B-A1E0-3ECE9B3F4871}"/>
                </a:ext>
              </a:extLst>
            </p:cNvPr>
            <p:cNvSpPr/>
            <p:nvPr/>
          </p:nvSpPr>
          <p:spPr>
            <a:xfrm>
              <a:off x="7061864" y="4836452"/>
              <a:ext cx="962569" cy="733099"/>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E2ENLG</a:t>
              </a:r>
            </a:p>
          </p:txBody>
        </p:sp>
        <p:cxnSp>
          <p:nvCxnSpPr>
            <p:cNvPr id="12" name="Straight Arrow Connector 11">
              <a:extLst>
                <a:ext uri="{FF2B5EF4-FFF2-40B4-BE49-F238E27FC236}">
                  <a16:creationId xmlns:a16="http://schemas.microsoft.com/office/drawing/2014/main" id="{9B16094D-9F07-A742-8CFA-986459838724}"/>
                </a:ext>
              </a:extLst>
            </p:cNvPr>
            <p:cNvCxnSpPr>
              <a:cxnSpLocks/>
              <a:stCxn id="10" idx="3"/>
              <a:endCxn id="15" idx="0"/>
            </p:cNvCxnSpPr>
            <p:nvPr/>
          </p:nvCxnSpPr>
          <p:spPr>
            <a:xfrm flipH="1">
              <a:off x="2560187" y="3920832"/>
              <a:ext cx="2809023" cy="942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F55C477-1C00-4040-A78C-2E59CDFD2C36}"/>
                </a:ext>
              </a:extLst>
            </p:cNvPr>
            <p:cNvCxnSpPr>
              <a:cxnSpLocks/>
              <a:stCxn id="10" idx="3"/>
              <a:endCxn id="18" idx="0"/>
            </p:cNvCxnSpPr>
            <p:nvPr/>
          </p:nvCxnSpPr>
          <p:spPr>
            <a:xfrm flipH="1">
              <a:off x="4913580" y="3920832"/>
              <a:ext cx="455630" cy="9219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F94CAFB-27CC-9D4F-A228-DBC43AC2370F}"/>
                </a:ext>
              </a:extLst>
            </p:cNvPr>
            <p:cNvCxnSpPr>
              <a:cxnSpLocks/>
              <a:stCxn id="10" idx="3"/>
              <a:endCxn id="21" idx="0"/>
            </p:cNvCxnSpPr>
            <p:nvPr/>
          </p:nvCxnSpPr>
          <p:spPr>
            <a:xfrm>
              <a:off x="5369210" y="3920832"/>
              <a:ext cx="2173939" cy="915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descr="A picture containing icon&#10;&#10;Description automatically generated">
              <a:extLst>
                <a:ext uri="{FF2B5EF4-FFF2-40B4-BE49-F238E27FC236}">
                  <a16:creationId xmlns:a16="http://schemas.microsoft.com/office/drawing/2014/main" id="{C9B611CC-9538-5B4F-ACAF-0B88B5CA3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6124" y="4838453"/>
              <a:ext cx="780966" cy="780966"/>
            </a:xfrm>
            <a:prstGeom prst="rect">
              <a:avLst/>
            </a:prstGeom>
          </p:spPr>
        </p:pic>
        <p:grpSp>
          <p:nvGrpSpPr>
            <p:cNvPr id="51" name="Group 50">
              <a:extLst>
                <a:ext uri="{FF2B5EF4-FFF2-40B4-BE49-F238E27FC236}">
                  <a16:creationId xmlns:a16="http://schemas.microsoft.com/office/drawing/2014/main" id="{CEA939DD-6F38-7744-9935-8FC360937FD5}"/>
                </a:ext>
              </a:extLst>
            </p:cNvPr>
            <p:cNvGrpSpPr/>
            <p:nvPr/>
          </p:nvGrpSpPr>
          <p:grpSpPr>
            <a:xfrm>
              <a:off x="3161449" y="4931822"/>
              <a:ext cx="676000" cy="671951"/>
              <a:chOff x="659979" y="3738288"/>
              <a:chExt cx="676000" cy="671951"/>
            </a:xfrm>
          </p:grpSpPr>
          <p:sp>
            <p:nvSpPr>
              <p:cNvPr id="52" name="Oval 51">
                <a:extLst>
                  <a:ext uri="{FF2B5EF4-FFF2-40B4-BE49-F238E27FC236}">
                    <a16:creationId xmlns:a16="http://schemas.microsoft.com/office/drawing/2014/main" id="{595DEB01-056D-C94B-BBDD-9FB78C9BC8DB}"/>
                  </a:ext>
                </a:extLst>
              </p:cNvPr>
              <p:cNvSpPr/>
              <p:nvPr/>
            </p:nvSpPr>
            <p:spPr>
              <a:xfrm>
                <a:off x="659979" y="3956210"/>
                <a:ext cx="167277" cy="203489"/>
              </a:xfrm>
              <a:prstGeom prst="ellipse">
                <a:avLst/>
              </a:prstGeom>
              <a:solidFill>
                <a:schemeClr val="accent2">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52">
                <a:extLst>
                  <a:ext uri="{FF2B5EF4-FFF2-40B4-BE49-F238E27FC236}">
                    <a16:creationId xmlns:a16="http://schemas.microsoft.com/office/drawing/2014/main" id="{E0560FB4-41E5-C841-91A9-2980ED757C95}"/>
                  </a:ext>
                </a:extLst>
              </p:cNvPr>
              <p:cNvSpPr/>
              <p:nvPr/>
            </p:nvSpPr>
            <p:spPr>
              <a:xfrm>
                <a:off x="1168702" y="3738288"/>
                <a:ext cx="167277" cy="203489"/>
              </a:xfrm>
              <a:prstGeom prst="ellipse">
                <a:avLst/>
              </a:prstGeom>
              <a:solidFill>
                <a:schemeClr val="accent5">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4" name="Straight Arrow Connector 53">
                <a:extLst>
                  <a:ext uri="{FF2B5EF4-FFF2-40B4-BE49-F238E27FC236}">
                    <a16:creationId xmlns:a16="http://schemas.microsoft.com/office/drawing/2014/main" id="{F10EFA1D-E4C7-1841-934F-546FD0DBB3E0}"/>
                  </a:ext>
                </a:extLst>
              </p:cNvPr>
              <p:cNvCxnSpPr>
                <a:cxnSpLocks/>
                <a:stCxn id="52" idx="6"/>
                <a:endCxn id="53" idx="2"/>
              </p:cNvCxnSpPr>
              <p:nvPr/>
            </p:nvCxnSpPr>
            <p:spPr>
              <a:xfrm flipV="1">
                <a:off x="827256" y="3840033"/>
                <a:ext cx="341446" cy="217922"/>
              </a:xfrm>
              <a:prstGeom prst="straightConnector1">
                <a:avLst/>
              </a:prstGeom>
              <a:solidFill>
                <a:srgbClr val="5B8F81"/>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EC0A67D-BCC6-DA48-9EBB-F2D4F60D2613}"/>
                  </a:ext>
                </a:extLst>
              </p:cNvPr>
              <p:cNvCxnSpPr>
                <a:cxnSpLocks/>
                <a:stCxn id="52" idx="6"/>
                <a:endCxn id="56" idx="2"/>
              </p:cNvCxnSpPr>
              <p:nvPr/>
            </p:nvCxnSpPr>
            <p:spPr>
              <a:xfrm>
                <a:off x="827256" y="4057955"/>
                <a:ext cx="341446" cy="250540"/>
              </a:xfrm>
              <a:prstGeom prst="straightConnector1">
                <a:avLst/>
              </a:prstGeom>
              <a:solidFill>
                <a:srgbClr val="5B8F81"/>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1451181E-FA78-2745-B45C-AE8064B71076}"/>
                  </a:ext>
                </a:extLst>
              </p:cNvPr>
              <p:cNvSpPr/>
              <p:nvPr/>
            </p:nvSpPr>
            <p:spPr>
              <a:xfrm>
                <a:off x="1168702" y="4206750"/>
                <a:ext cx="167277" cy="203489"/>
              </a:xfrm>
              <a:prstGeom prst="ellipse">
                <a:avLst/>
              </a:prstGeom>
              <a:solidFill>
                <a:schemeClr val="accent5">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29" name="Picture 28" descr="Text&#10;&#10;Description automatically generated with low confidence">
              <a:extLst>
                <a:ext uri="{FF2B5EF4-FFF2-40B4-BE49-F238E27FC236}">
                  <a16:creationId xmlns:a16="http://schemas.microsoft.com/office/drawing/2014/main" id="{A38B8CC4-82C2-B740-B826-2E7208E50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858" y="4880609"/>
              <a:ext cx="720001" cy="720001"/>
            </a:xfrm>
            <a:prstGeom prst="rect">
              <a:avLst/>
            </a:prstGeom>
          </p:spPr>
        </p:pic>
      </p:grpSp>
      <p:grpSp>
        <p:nvGrpSpPr>
          <p:cNvPr id="27" name="Group 26">
            <a:extLst>
              <a:ext uri="{FF2B5EF4-FFF2-40B4-BE49-F238E27FC236}">
                <a16:creationId xmlns:a16="http://schemas.microsoft.com/office/drawing/2014/main" id="{1EC9F0F3-629D-4549-949F-F04E04843644}"/>
              </a:ext>
            </a:extLst>
          </p:cNvPr>
          <p:cNvGrpSpPr/>
          <p:nvPr/>
        </p:nvGrpSpPr>
        <p:grpSpPr>
          <a:xfrm>
            <a:off x="1060938" y="1655860"/>
            <a:ext cx="2190272" cy="1137510"/>
            <a:chOff x="628650" y="1736114"/>
            <a:chExt cx="2190272" cy="1137510"/>
          </a:xfrm>
        </p:grpSpPr>
        <p:pic>
          <p:nvPicPr>
            <p:cNvPr id="31" name="Picture 30" descr="A picture containing text, scissors, gauge&#10;&#10;Description automatically generated">
              <a:extLst>
                <a:ext uri="{FF2B5EF4-FFF2-40B4-BE49-F238E27FC236}">
                  <a16:creationId xmlns:a16="http://schemas.microsoft.com/office/drawing/2014/main" id="{BB9D2B78-3108-6C49-B033-EA66876F07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 y="1751346"/>
              <a:ext cx="936302" cy="755729"/>
            </a:xfrm>
            <a:prstGeom prst="rect">
              <a:avLst/>
            </a:prstGeom>
          </p:spPr>
        </p:pic>
        <p:pic>
          <p:nvPicPr>
            <p:cNvPr id="7178" name="Picture 10" descr="Found in translation — going multilingual with serverless | by James  Beswick | Medium">
              <a:extLst>
                <a:ext uri="{FF2B5EF4-FFF2-40B4-BE49-F238E27FC236}">
                  <a16:creationId xmlns:a16="http://schemas.microsoft.com/office/drawing/2014/main" id="{36CD8B98-CB03-024C-8615-E5F8887927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544" y="1736114"/>
              <a:ext cx="788378" cy="78619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9D9541C-1279-EE4C-99F5-835DC87F076D}"/>
                </a:ext>
              </a:extLst>
            </p:cNvPr>
            <p:cNvSpPr txBox="1"/>
            <p:nvPr/>
          </p:nvSpPr>
          <p:spPr>
            <a:xfrm>
              <a:off x="745017" y="2504292"/>
              <a:ext cx="2055371" cy="369332"/>
            </a:xfrm>
            <a:prstGeom prst="rect">
              <a:avLst/>
            </a:prstGeom>
            <a:noFill/>
          </p:spPr>
          <p:txBody>
            <a:bodyPr wrap="none" rtlCol="0">
              <a:spAutoFit/>
            </a:bodyPr>
            <a:lstStyle/>
            <a:p>
              <a:r>
                <a:rPr lang="en-US" dirty="0"/>
                <a:t>(KG → Text) Pairs</a:t>
              </a:r>
            </a:p>
          </p:txBody>
        </p:sp>
        <p:cxnSp>
          <p:nvCxnSpPr>
            <p:cNvPr id="25" name="Straight Arrow Connector 24">
              <a:extLst>
                <a:ext uri="{FF2B5EF4-FFF2-40B4-BE49-F238E27FC236}">
                  <a16:creationId xmlns:a16="http://schemas.microsoft.com/office/drawing/2014/main" id="{72C8AD65-E38A-DE44-A9CA-FE35B140CA2A}"/>
                </a:ext>
              </a:extLst>
            </p:cNvPr>
            <p:cNvCxnSpPr>
              <a:stCxn id="31" idx="3"/>
              <a:endCxn id="7178" idx="1"/>
            </p:cNvCxnSpPr>
            <p:nvPr/>
          </p:nvCxnSpPr>
          <p:spPr>
            <a:xfrm>
              <a:off x="1564952" y="2129211"/>
              <a:ext cx="465592"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382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8BC0-22B0-7146-AFA0-E0E7216D2204}"/>
              </a:ext>
            </a:extLst>
          </p:cNvPr>
          <p:cNvSpPr>
            <a:spLocks noGrp="1"/>
          </p:cNvSpPr>
          <p:nvPr>
            <p:ph type="title"/>
          </p:nvPr>
        </p:nvSpPr>
        <p:spPr/>
        <p:txBody>
          <a:bodyPr>
            <a:noAutofit/>
          </a:bodyPr>
          <a:lstStyle/>
          <a:p>
            <a:r>
              <a:rPr lang="en-US" dirty="0"/>
              <a:t>Down-Stream Experimental Results</a:t>
            </a:r>
          </a:p>
        </p:txBody>
      </p:sp>
      <p:sp>
        <p:nvSpPr>
          <p:cNvPr id="6" name="Slide Number Placeholder 5">
            <a:extLst>
              <a:ext uri="{FF2B5EF4-FFF2-40B4-BE49-F238E27FC236}">
                <a16:creationId xmlns:a16="http://schemas.microsoft.com/office/drawing/2014/main" id="{A8002373-EEB4-D84E-B56B-1A52221F8F35}"/>
              </a:ext>
            </a:extLst>
          </p:cNvPr>
          <p:cNvSpPr>
            <a:spLocks noGrp="1"/>
          </p:cNvSpPr>
          <p:nvPr>
            <p:ph type="sldNum" sz="quarter" idx="12"/>
          </p:nvPr>
        </p:nvSpPr>
        <p:spPr/>
        <p:txBody>
          <a:bodyPr/>
          <a:lstStyle/>
          <a:p>
            <a:fld id="{4FAB73BC-B049-4115-A692-8D63A059BFB8}" type="slidenum">
              <a:rPr lang="en-US" smtClean="0"/>
              <a:t>51</a:t>
            </a:fld>
            <a:endParaRPr lang="en-US"/>
          </a:p>
        </p:txBody>
      </p:sp>
      <p:grpSp>
        <p:nvGrpSpPr>
          <p:cNvPr id="3" name="Group 2">
            <a:extLst>
              <a:ext uri="{FF2B5EF4-FFF2-40B4-BE49-F238E27FC236}">
                <a16:creationId xmlns:a16="http://schemas.microsoft.com/office/drawing/2014/main" id="{663B365B-B204-C348-A713-934C1DAB4543}"/>
              </a:ext>
            </a:extLst>
          </p:cNvPr>
          <p:cNvGrpSpPr/>
          <p:nvPr/>
        </p:nvGrpSpPr>
        <p:grpSpPr>
          <a:xfrm>
            <a:off x="814288" y="1414978"/>
            <a:ext cx="7893079" cy="1808414"/>
            <a:chOff x="1285666" y="1180506"/>
            <a:chExt cx="7893079" cy="1808414"/>
          </a:xfrm>
        </p:grpSpPr>
        <p:cxnSp>
          <p:nvCxnSpPr>
            <p:cNvPr id="105" name="Straight Connector 104">
              <a:extLst>
                <a:ext uri="{FF2B5EF4-FFF2-40B4-BE49-F238E27FC236}">
                  <a16:creationId xmlns:a16="http://schemas.microsoft.com/office/drawing/2014/main" id="{541E368C-A136-D645-A8A7-C8278FF0A531}"/>
                </a:ext>
              </a:extLst>
            </p:cNvPr>
            <p:cNvCxnSpPr>
              <a:cxnSpLocks/>
            </p:cNvCxnSpPr>
            <p:nvPr/>
          </p:nvCxnSpPr>
          <p:spPr>
            <a:xfrm>
              <a:off x="1285666" y="2649017"/>
              <a:ext cx="57738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C111E310-70BB-1E44-8B68-E3BF0C183A3E}"/>
                </a:ext>
              </a:extLst>
            </p:cNvPr>
            <p:cNvSpPr/>
            <p:nvPr/>
          </p:nvSpPr>
          <p:spPr>
            <a:xfrm>
              <a:off x="1447545" y="2199455"/>
              <a:ext cx="271167"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E5E2BFC7-67F6-644D-B70F-DE95A88B4F88}"/>
                </a:ext>
              </a:extLst>
            </p:cNvPr>
            <p:cNvSpPr/>
            <p:nvPr/>
          </p:nvSpPr>
          <p:spPr>
            <a:xfrm>
              <a:off x="1840920" y="2161876"/>
              <a:ext cx="271167" cy="4937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9F1D7EE-C99A-CC44-83A6-12353828CE11}"/>
                </a:ext>
              </a:extLst>
            </p:cNvPr>
            <p:cNvSpPr/>
            <p:nvPr/>
          </p:nvSpPr>
          <p:spPr>
            <a:xfrm>
              <a:off x="2251816" y="1939835"/>
              <a:ext cx="271167" cy="7132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TextBox 108">
              <a:extLst>
                <a:ext uri="{FF2B5EF4-FFF2-40B4-BE49-F238E27FC236}">
                  <a16:creationId xmlns:a16="http://schemas.microsoft.com/office/drawing/2014/main" id="{44E60C44-D484-2B49-9BAD-1A5A90F74B43}"/>
                </a:ext>
              </a:extLst>
            </p:cNvPr>
            <p:cNvSpPr txBox="1"/>
            <p:nvPr/>
          </p:nvSpPr>
          <p:spPr>
            <a:xfrm>
              <a:off x="1335169" y="1855653"/>
              <a:ext cx="521297" cy="307777"/>
            </a:xfrm>
            <a:prstGeom prst="rect">
              <a:avLst/>
            </a:prstGeom>
            <a:noFill/>
          </p:spPr>
          <p:txBody>
            <a:bodyPr wrap="none" rtlCol="0">
              <a:spAutoFit/>
            </a:bodyPr>
            <a:lstStyle/>
            <a:p>
              <a:r>
                <a:rPr lang="en-US" sz="1400" dirty="0"/>
                <a:t>61.0</a:t>
              </a:r>
            </a:p>
          </p:txBody>
        </p:sp>
        <p:sp>
          <p:nvSpPr>
            <p:cNvPr id="111" name="TextBox 110">
              <a:extLst>
                <a:ext uri="{FF2B5EF4-FFF2-40B4-BE49-F238E27FC236}">
                  <a16:creationId xmlns:a16="http://schemas.microsoft.com/office/drawing/2014/main" id="{24756676-29B4-B44A-B83F-B0242DDCFF26}"/>
                </a:ext>
              </a:extLst>
            </p:cNvPr>
            <p:cNvSpPr txBox="1"/>
            <p:nvPr/>
          </p:nvSpPr>
          <p:spPr>
            <a:xfrm>
              <a:off x="2135567" y="1621761"/>
              <a:ext cx="511679" cy="307777"/>
            </a:xfrm>
            <a:prstGeom prst="rect">
              <a:avLst/>
            </a:prstGeom>
            <a:noFill/>
          </p:spPr>
          <p:txBody>
            <a:bodyPr wrap="none" rtlCol="0">
              <a:spAutoFit/>
            </a:bodyPr>
            <a:lstStyle/>
            <a:p>
              <a:r>
                <a:rPr lang="en-US" sz="1400" dirty="0"/>
                <a:t>64.1</a:t>
              </a:r>
            </a:p>
          </p:txBody>
        </p:sp>
        <p:sp>
          <p:nvSpPr>
            <p:cNvPr id="112" name="TextBox 111">
              <a:extLst>
                <a:ext uri="{FF2B5EF4-FFF2-40B4-BE49-F238E27FC236}">
                  <a16:creationId xmlns:a16="http://schemas.microsoft.com/office/drawing/2014/main" id="{F45E20EC-EDD8-B64D-B19F-DA86880B1C07}"/>
                </a:ext>
              </a:extLst>
            </p:cNvPr>
            <p:cNvSpPr txBox="1"/>
            <p:nvPr/>
          </p:nvSpPr>
          <p:spPr>
            <a:xfrm>
              <a:off x="1285666" y="2650366"/>
              <a:ext cx="1616148" cy="338554"/>
            </a:xfrm>
            <a:prstGeom prst="rect">
              <a:avLst/>
            </a:prstGeom>
            <a:noFill/>
          </p:spPr>
          <p:txBody>
            <a:bodyPr wrap="none" rtlCol="0">
              <a:spAutoFit/>
            </a:bodyPr>
            <a:lstStyle/>
            <a:p>
              <a:r>
                <a:rPr lang="en-US" sz="1600" dirty="0"/>
                <a:t>WebNLG-100%</a:t>
              </a:r>
            </a:p>
          </p:txBody>
        </p:sp>
        <p:sp>
          <p:nvSpPr>
            <p:cNvPr id="113" name="Rectangle 112">
              <a:extLst>
                <a:ext uri="{FF2B5EF4-FFF2-40B4-BE49-F238E27FC236}">
                  <a16:creationId xmlns:a16="http://schemas.microsoft.com/office/drawing/2014/main" id="{310B490A-1867-2D4A-B97F-1D03D3C69D61}"/>
                </a:ext>
              </a:extLst>
            </p:cNvPr>
            <p:cNvSpPr/>
            <p:nvPr/>
          </p:nvSpPr>
          <p:spPr>
            <a:xfrm>
              <a:off x="3517962" y="2191991"/>
              <a:ext cx="271167"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778AB2AD-70D8-2548-8A2C-A6560F0B9844}"/>
                </a:ext>
              </a:extLst>
            </p:cNvPr>
            <p:cNvSpPr/>
            <p:nvPr/>
          </p:nvSpPr>
          <p:spPr>
            <a:xfrm>
              <a:off x="3912677" y="2237711"/>
              <a:ext cx="271167" cy="4114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2C56565A-7AFB-9447-9F01-661DC46DD1BD}"/>
                </a:ext>
              </a:extLst>
            </p:cNvPr>
            <p:cNvSpPr/>
            <p:nvPr/>
          </p:nvSpPr>
          <p:spPr>
            <a:xfrm>
              <a:off x="4308123" y="2127983"/>
              <a:ext cx="271167" cy="52120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0FE6A8B1-8A5F-4341-837C-72265F02C8D5}"/>
                </a:ext>
              </a:extLst>
            </p:cNvPr>
            <p:cNvSpPr txBox="1"/>
            <p:nvPr/>
          </p:nvSpPr>
          <p:spPr>
            <a:xfrm>
              <a:off x="4193063" y="1802815"/>
              <a:ext cx="518091" cy="307777"/>
            </a:xfrm>
            <a:prstGeom prst="rect">
              <a:avLst/>
            </a:prstGeom>
            <a:noFill/>
          </p:spPr>
          <p:txBody>
            <a:bodyPr wrap="none" rtlCol="0">
              <a:spAutoFit/>
            </a:bodyPr>
            <a:lstStyle/>
            <a:p>
              <a:r>
                <a:rPr lang="en-US" sz="1400" dirty="0"/>
                <a:t>68.1</a:t>
              </a:r>
            </a:p>
          </p:txBody>
        </p:sp>
        <p:sp>
          <p:nvSpPr>
            <p:cNvPr id="117" name="TextBox 116">
              <a:extLst>
                <a:ext uri="{FF2B5EF4-FFF2-40B4-BE49-F238E27FC236}">
                  <a16:creationId xmlns:a16="http://schemas.microsoft.com/office/drawing/2014/main" id="{F4A2A58F-2F16-3F42-AF9D-401F3BB7C221}"/>
                </a:ext>
              </a:extLst>
            </p:cNvPr>
            <p:cNvSpPr txBox="1"/>
            <p:nvPr/>
          </p:nvSpPr>
          <p:spPr>
            <a:xfrm>
              <a:off x="3424761" y="2650366"/>
              <a:ext cx="1585690" cy="338554"/>
            </a:xfrm>
            <a:prstGeom prst="rect">
              <a:avLst/>
            </a:prstGeom>
            <a:noFill/>
          </p:spPr>
          <p:txBody>
            <a:bodyPr wrap="none" rtlCol="0">
              <a:spAutoFit/>
            </a:bodyPr>
            <a:lstStyle/>
            <a:p>
              <a:r>
                <a:rPr lang="en-US" sz="1600" dirty="0"/>
                <a:t>E2ENLG-100%</a:t>
              </a:r>
            </a:p>
          </p:txBody>
        </p:sp>
        <p:sp>
          <p:nvSpPr>
            <p:cNvPr id="118" name="TextBox 117">
              <a:extLst>
                <a:ext uri="{FF2B5EF4-FFF2-40B4-BE49-F238E27FC236}">
                  <a16:creationId xmlns:a16="http://schemas.microsoft.com/office/drawing/2014/main" id="{652A31F1-969F-6F42-8F2E-7FB013E34F36}"/>
                </a:ext>
              </a:extLst>
            </p:cNvPr>
            <p:cNvSpPr txBox="1"/>
            <p:nvPr/>
          </p:nvSpPr>
          <p:spPr>
            <a:xfrm>
              <a:off x="3367161" y="1880625"/>
              <a:ext cx="522900" cy="307777"/>
            </a:xfrm>
            <a:prstGeom prst="rect">
              <a:avLst/>
            </a:prstGeom>
            <a:noFill/>
          </p:spPr>
          <p:txBody>
            <a:bodyPr wrap="none" rtlCol="0">
              <a:spAutoFit/>
            </a:bodyPr>
            <a:lstStyle/>
            <a:p>
              <a:r>
                <a:rPr lang="en-US" sz="1400" dirty="0"/>
                <a:t>67.3</a:t>
              </a:r>
            </a:p>
          </p:txBody>
        </p:sp>
        <p:sp>
          <p:nvSpPr>
            <p:cNvPr id="119" name="Rectangle 118">
              <a:extLst>
                <a:ext uri="{FF2B5EF4-FFF2-40B4-BE49-F238E27FC236}">
                  <a16:creationId xmlns:a16="http://schemas.microsoft.com/office/drawing/2014/main" id="{D20BA1DF-071B-624D-87DA-122AC28228F3}"/>
                </a:ext>
              </a:extLst>
            </p:cNvPr>
            <p:cNvSpPr/>
            <p:nvPr/>
          </p:nvSpPr>
          <p:spPr>
            <a:xfrm>
              <a:off x="5676549" y="2197783"/>
              <a:ext cx="271167"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219F3371-2A36-F64C-AEB6-B353C5E274F3}"/>
                </a:ext>
              </a:extLst>
            </p:cNvPr>
            <p:cNvSpPr/>
            <p:nvPr/>
          </p:nvSpPr>
          <p:spPr>
            <a:xfrm>
              <a:off x="6098709" y="2170351"/>
              <a:ext cx="271167" cy="48463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9F55ED1A-16D4-B649-89FD-454D9A6F7B47}"/>
                </a:ext>
              </a:extLst>
            </p:cNvPr>
            <p:cNvSpPr/>
            <p:nvPr/>
          </p:nvSpPr>
          <p:spPr>
            <a:xfrm>
              <a:off x="6494818" y="2133775"/>
              <a:ext cx="271167" cy="52120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A27260A7-BCF0-0E4B-ADB5-02ABDE078BFE}"/>
                </a:ext>
              </a:extLst>
            </p:cNvPr>
            <p:cNvSpPr txBox="1"/>
            <p:nvPr/>
          </p:nvSpPr>
          <p:spPr>
            <a:xfrm>
              <a:off x="5982460" y="1863367"/>
              <a:ext cx="535724" cy="307777"/>
            </a:xfrm>
            <a:prstGeom prst="rect">
              <a:avLst/>
            </a:prstGeom>
            <a:noFill/>
          </p:spPr>
          <p:txBody>
            <a:bodyPr wrap="none" rtlCol="0">
              <a:spAutoFit/>
            </a:bodyPr>
            <a:lstStyle/>
            <a:p>
              <a:r>
                <a:rPr lang="en-US" sz="1400" dirty="0"/>
                <a:t>44.6</a:t>
              </a:r>
            </a:p>
          </p:txBody>
        </p:sp>
        <p:sp>
          <p:nvSpPr>
            <p:cNvPr id="123" name="TextBox 122">
              <a:extLst>
                <a:ext uri="{FF2B5EF4-FFF2-40B4-BE49-F238E27FC236}">
                  <a16:creationId xmlns:a16="http://schemas.microsoft.com/office/drawing/2014/main" id="{219C5104-948B-DB4E-8BB7-EEDB9FCBD4AE}"/>
                </a:ext>
              </a:extLst>
            </p:cNvPr>
            <p:cNvSpPr txBox="1"/>
            <p:nvPr/>
          </p:nvSpPr>
          <p:spPr>
            <a:xfrm>
              <a:off x="6378569" y="1801401"/>
              <a:ext cx="529312" cy="307777"/>
            </a:xfrm>
            <a:prstGeom prst="rect">
              <a:avLst/>
            </a:prstGeom>
            <a:noFill/>
          </p:spPr>
          <p:txBody>
            <a:bodyPr wrap="none" rtlCol="0">
              <a:spAutoFit/>
            </a:bodyPr>
            <a:lstStyle/>
            <a:p>
              <a:r>
                <a:rPr lang="en-US" sz="1400" dirty="0"/>
                <a:t>45.2</a:t>
              </a:r>
            </a:p>
          </p:txBody>
        </p:sp>
        <p:sp>
          <p:nvSpPr>
            <p:cNvPr id="124" name="TextBox 123">
              <a:extLst>
                <a:ext uri="{FF2B5EF4-FFF2-40B4-BE49-F238E27FC236}">
                  <a16:creationId xmlns:a16="http://schemas.microsoft.com/office/drawing/2014/main" id="{3FC8B9C5-3119-AE40-8BE4-63190F127200}"/>
                </a:ext>
              </a:extLst>
            </p:cNvPr>
            <p:cNvSpPr txBox="1"/>
            <p:nvPr/>
          </p:nvSpPr>
          <p:spPr>
            <a:xfrm>
              <a:off x="5548528" y="1886341"/>
              <a:ext cx="529312" cy="307777"/>
            </a:xfrm>
            <a:prstGeom prst="rect">
              <a:avLst/>
            </a:prstGeom>
            <a:noFill/>
          </p:spPr>
          <p:txBody>
            <a:bodyPr wrap="none" rtlCol="0">
              <a:spAutoFit/>
            </a:bodyPr>
            <a:lstStyle/>
            <a:p>
              <a:r>
                <a:rPr lang="en-US" sz="1400" dirty="0"/>
                <a:t>44.5</a:t>
              </a:r>
            </a:p>
          </p:txBody>
        </p:sp>
        <p:sp>
          <p:nvSpPr>
            <p:cNvPr id="125" name="TextBox 124">
              <a:extLst>
                <a:ext uri="{FF2B5EF4-FFF2-40B4-BE49-F238E27FC236}">
                  <a16:creationId xmlns:a16="http://schemas.microsoft.com/office/drawing/2014/main" id="{60BE1D51-C0A6-1C48-9ACB-6CBF3372FF03}"/>
                </a:ext>
              </a:extLst>
            </p:cNvPr>
            <p:cNvSpPr txBox="1"/>
            <p:nvPr/>
          </p:nvSpPr>
          <p:spPr>
            <a:xfrm>
              <a:off x="5614181" y="2650366"/>
              <a:ext cx="1510350" cy="338554"/>
            </a:xfrm>
            <a:prstGeom prst="rect">
              <a:avLst/>
            </a:prstGeom>
            <a:noFill/>
          </p:spPr>
          <p:txBody>
            <a:bodyPr wrap="none" rtlCol="0">
              <a:spAutoFit/>
            </a:bodyPr>
            <a:lstStyle/>
            <a:p>
              <a:r>
                <a:rPr lang="en-US" sz="1600" dirty="0"/>
                <a:t>WikiBio-100%</a:t>
              </a:r>
            </a:p>
          </p:txBody>
        </p:sp>
        <p:sp>
          <p:nvSpPr>
            <p:cNvPr id="126" name="TextBox 125">
              <a:extLst>
                <a:ext uri="{FF2B5EF4-FFF2-40B4-BE49-F238E27FC236}">
                  <a16:creationId xmlns:a16="http://schemas.microsoft.com/office/drawing/2014/main" id="{EB995340-2215-8942-A084-A2713376263E}"/>
                </a:ext>
              </a:extLst>
            </p:cNvPr>
            <p:cNvSpPr txBox="1"/>
            <p:nvPr/>
          </p:nvSpPr>
          <p:spPr>
            <a:xfrm>
              <a:off x="3793046" y="1912263"/>
              <a:ext cx="534121" cy="310896"/>
            </a:xfrm>
            <a:prstGeom prst="rect">
              <a:avLst/>
            </a:prstGeom>
            <a:noFill/>
          </p:spPr>
          <p:txBody>
            <a:bodyPr wrap="none" rtlCol="0">
              <a:spAutoFit/>
            </a:bodyPr>
            <a:lstStyle/>
            <a:p>
              <a:r>
                <a:rPr lang="en-US" sz="1400" dirty="0"/>
                <a:t>67.0</a:t>
              </a:r>
            </a:p>
          </p:txBody>
        </p:sp>
        <p:sp>
          <p:nvSpPr>
            <p:cNvPr id="128" name="Rectangle 127">
              <a:extLst>
                <a:ext uri="{FF2B5EF4-FFF2-40B4-BE49-F238E27FC236}">
                  <a16:creationId xmlns:a16="http://schemas.microsoft.com/office/drawing/2014/main" id="{FE301789-FDC7-3E4C-99B3-8028831F96EC}"/>
                </a:ext>
              </a:extLst>
            </p:cNvPr>
            <p:cNvSpPr/>
            <p:nvPr/>
          </p:nvSpPr>
          <p:spPr>
            <a:xfrm>
              <a:off x="1792715" y="1180506"/>
              <a:ext cx="4456669" cy="369332"/>
            </a:xfrm>
            <a:prstGeom prst="rect">
              <a:avLst/>
            </a:prstGeom>
          </p:spPr>
          <p:txBody>
            <a:bodyPr wrap="none">
              <a:spAutoFit/>
            </a:bodyPr>
            <a:lstStyle/>
            <a:p>
              <a:r>
                <a:rPr lang="en-US" dirty="0"/>
                <a:t>Full-Shot Experimental Results [BLEU-4]</a:t>
              </a:r>
            </a:p>
          </p:txBody>
        </p:sp>
        <p:sp>
          <p:nvSpPr>
            <p:cNvPr id="135" name="TextBox 134">
              <a:extLst>
                <a:ext uri="{FF2B5EF4-FFF2-40B4-BE49-F238E27FC236}">
                  <a16:creationId xmlns:a16="http://schemas.microsoft.com/office/drawing/2014/main" id="{22569A01-E9C8-7D46-A7D6-B9013405C123}"/>
                </a:ext>
              </a:extLst>
            </p:cNvPr>
            <p:cNvSpPr txBox="1"/>
            <p:nvPr/>
          </p:nvSpPr>
          <p:spPr>
            <a:xfrm>
              <a:off x="1741625" y="1819511"/>
              <a:ext cx="510076" cy="307777"/>
            </a:xfrm>
            <a:prstGeom prst="rect">
              <a:avLst/>
            </a:prstGeom>
            <a:noFill/>
          </p:spPr>
          <p:txBody>
            <a:bodyPr wrap="none" rtlCol="0">
              <a:spAutoFit/>
            </a:bodyPr>
            <a:lstStyle/>
            <a:p>
              <a:r>
                <a:rPr lang="en-US" sz="1400" dirty="0"/>
                <a:t>61.3</a:t>
              </a:r>
            </a:p>
          </p:txBody>
        </p:sp>
        <p:grpSp>
          <p:nvGrpSpPr>
            <p:cNvPr id="69" name="Group 68">
              <a:extLst>
                <a:ext uri="{FF2B5EF4-FFF2-40B4-BE49-F238E27FC236}">
                  <a16:creationId xmlns:a16="http://schemas.microsoft.com/office/drawing/2014/main" id="{0CFB7C00-1ABE-A747-AD46-692E26ECC3A6}"/>
                </a:ext>
              </a:extLst>
            </p:cNvPr>
            <p:cNvGrpSpPr/>
            <p:nvPr/>
          </p:nvGrpSpPr>
          <p:grpSpPr>
            <a:xfrm>
              <a:off x="7468968" y="1620031"/>
              <a:ext cx="1709777" cy="1042312"/>
              <a:chOff x="8977931" y="3463186"/>
              <a:chExt cx="1709777" cy="1042312"/>
            </a:xfrm>
          </p:grpSpPr>
          <p:sp>
            <p:nvSpPr>
              <p:cNvPr id="70" name="Rectangle 69">
                <a:extLst>
                  <a:ext uri="{FF2B5EF4-FFF2-40B4-BE49-F238E27FC236}">
                    <a16:creationId xmlns:a16="http://schemas.microsoft.com/office/drawing/2014/main" id="{ED7D7510-115A-0A44-A2E9-6767FE912880}"/>
                  </a:ext>
                </a:extLst>
              </p:cNvPr>
              <p:cNvSpPr/>
              <p:nvPr/>
            </p:nvSpPr>
            <p:spPr>
              <a:xfrm>
                <a:off x="8977931" y="3535372"/>
                <a:ext cx="271167" cy="1636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D6D51738-9A54-C844-AC08-448C4F25312C}"/>
                  </a:ext>
                </a:extLst>
              </p:cNvPr>
              <p:cNvSpPr txBox="1"/>
              <p:nvPr/>
            </p:nvSpPr>
            <p:spPr>
              <a:xfrm>
                <a:off x="9302392" y="3463186"/>
                <a:ext cx="1385316" cy="307777"/>
              </a:xfrm>
              <a:prstGeom prst="rect">
                <a:avLst/>
              </a:prstGeom>
              <a:noFill/>
            </p:spPr>
            <p:txBody>
              <a:bodyPr wrap="none" rtlCol="0">
                <a:spAutoFit/>
              </a:bodyPr>
              <a:lstStyle/>
              <a:p>
                <a:r>
                  <a:rPr lang="en-US" sz="1400" dirty="0"/>
                  <a:t>w/o Pretrained</a:t>
                </a:r>
              </a:p>
            </p:txBody>
          </p:sp>
          <p:sp>
            <p:nvSpPr>
              <p:cNvPr id="72" name="Rectangle 71">
                <a:extLst>
                  <a:ext uri="{FF2B5EF4-FFF2-40B4-BE49-F238E27FC236}">
                    <a16:creationId xmlns:a16="http://schemas.microsoft.com/office/drawing/2014/main" id="{6E7D89A3-A730-7245-8BC5-DBCCBFB0CB5E}"/>
                  </a:ext>
                </a:extLst>
              </p:cNvPr>
              <p:cNvSpPr/>
              <p:nvPr/>
            </p:nvSpPr>
            <p:spPr>
              <a:xfrm>
                <a:off x="8987921" y="4257064"/>
                <a:ext cx="271167" cy="16366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417011D2-C574-8549-8736-CB783AF3BF09}"/>
                  </a:ext>
                </a:extLst>
              </p:cNvPr>
              <p:cNvSpPr txBox="1"/>
              <p:nvPr/>
            </p:nvSpPr>
            <p:spPr>
              <a:xfrm>
                <a:off x="9312382" y="4197721"/>
                <a:ext cx="659155" cy="307777"/>
              </a:xfrm>
              <a:prstGeom prst="rect">
                <a:avLst/>
              </a:prstGeom>
              <a:noFill/>
            </p:spPr>
            <p:txBody>
              <a:bodyPr wrap="none" rtlCol="0">
                <a:spAutoFit/>
              </a:bodyPr>
              <a:lstStyle/>
              <a:p>
                <a:r>
                  <a:rPr lang="en-US" sz="1400" dirty="0"/>
                  <a:t>KGPT</a:t>
                </a:r>
              </a:p>
            </p:txBody>
          </p:sp>
          <p:sp>
            <p:nvSpPr>
              <p:cNvPr id="74" name="Rectangle 73">
                <a:extLst>
                  <a:ext uri="{FF2B5EF4-FFF2-40B4-BE49-F238E27FC236}">
                    <a16:creationId xmlns:a16="http://schemas.microsoft.com/office/drawing/2014/main" id="{3FE20BB6-9E77-EA4F-AAA2-E9B553F4FF3E}"/>
                  </a:ext>
                </a:extLst>
              </p:cNvPr>
              <p:cNvSpPr/>
              <p:nvPr/>
            </p:nvSpPr>
            <p:spPr>
              <a:xfrm>
                <a:off x="8987921" y="3888088"/>
                <a:ext cx="271167" cy="16366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5F630B26-1187-CE45-A8B4-D07CCE3A885C}"/>
                  </a:ext>
                </a:extLst>
              </p:cNvPr>
              <p:cNvSpPr txBox="1"/>
              <p:nvPr/>
            </p:nvSpPr>
            <p:spPr>
              <a:xfrm>
                <a:off x="9312382" y="3829522"/>
                <a:ext cx="534121" cy="307777"/>
              </a:xfrm>
              <a:prstGeom prst="rect">
                <a:avLst/>
              </a:prstGeom>
              <a:noFill/>
            </p:spPr>
            <p:txBody>
              <a:bodyPr wrap="none" rtlCol="0">
                <a:spAutoFit/>
              </a:bodyPr>
              <a:lstStyle/>
              <a:p>
                <a:r>
                  <a:rPr lang="en-US" sz="1400" dirty="0"/>
                  <a:t>GPT</a:t>
                </a:r>
              </a:p>
            </p:txBody>
          </p:sp>
        </p:grpSp>
      </p:grpSp>
      <p:sp>
        <p:nvSpPr>
          <p:cNvPr id="5" name="Footer Placeholder 4">
            <a:extLst>
              <a:ext uri="{FF2B5EF4-FFF2-40B4-BE49-F238E27FC236}">
                <a16:creationId xmlns:a16="http://schemas.microsoft.com/office/drawing/2014/main" id="{30FDE608-7EB7-5340-B5C1-9E71A8204DC9}"/>
              </a:ext>
            </a:extLst>
          </p:cNvPr>
          <p:cNvSpPr>
            <a:spLocks noGrp="1"/>
          </p:cNvSpPr>
          <p:nvPr>
            <p:ph type="ftr" sz="quarter" idx="11"/>
          </p:nvPr>
        </p:nvSpPr>
        <p:spPr/>
        <p:txBody>
          <a:bodyPr/>
          <a:lstStyle/>
          <a:p>
            <a:r>
              <a:rPr lang="en-US"/>
              <a:t>Marcheggiani et al. 2018, Elder et al. 2018, Liu et al. 2018, Chen et al. 2020</a:t>
            </a:r>
            <a:endParaRPr lang="en-US" dirty="0"/>
          </a:p>
        </p:txBody>
      </p:sp>
      <p:grpSp>
        <p:nvGrpSpPr>
          <p:cNvPr id="7" name="Group 6">
            <a:extLst>
              <a:ext uri="{FF2B5EF4-FFF2-40B4-BE49-F238E27FC236}">
                <a16:creationId xmlns:a16="http://schemas.microsoft.com/office/drawing/2014/main" id="{F4449332-ECF1-D14D-916F-49148CC37D9E}"/>
              </a:ext>
            </a:extLst>
          </p:cNvPr>
          <p:cNvGrpSpPr/>
          <p:nvPr/>
        </p:nvGrpSpPr>
        <p:grpSpPr>
          <a:xfrm>
            <a:off x="781703" y="3753533"/>
            <a:ext cx="7929137" cy="1895040"/>
            <a:chOff x="781703" y="3753533"/>
            <a:chExt cx="7929137" cy="1895040"/>
          </a:xfrm>
        </p:grpSpPr>
        <p:cxnSp>
          <p:nvCxnSpPr>
            <p:cNvPr id="35" name="Straight Connector 34">
              <a:extLst>
                <a:ext uri="{FF2B5EF4-FFF2-40B4-BE49-F238E27FC236}">
                  <a16:creationId xmlns:a16="http://schemas.microsoft.com/office/drawing/2014/main" id="{5D72AD85-A977-A24C-9B76-72A133464D69}"/>
                </a:ext>
              </a:extLst>
            </p:cNvPr>
            <p:cNvCxnSpPr>
              <a:cxnSpLocks/>
            </p:cNvCxnSpPr>
            <p:nvPr/>
          </p:nvCxnSpPr>
          <p:spPr>
            <a:xfrm>
              <a:off x="781703" y="5308670"/>
              <a:ext cx="57738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46B223C-E987-164B-9D14-C9E67C77AD0B}"/>
                </a:ext>
              </a:extLst>
            </p:cNvPr>
            <p:cNvSpPr/>
            <p:nvPr/>
          </p:nvSpPr>
          <p:spPr>
            <a:xfrm>
              <a:off x="969384" y="5262948"/>
              <a:ext cx="271167"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1049D51-3391-E642-8CF8-5AA00A0EB987}"/>
                </a:ext>
              </a:extLst>
            </p:cNvPr>
            <p:cNvSpPr/>
            <p:nvPr/>
          </p:nvSpPr>
          <p:spPr>
            <a:xfrm>
              <a:off x="1338297" y="5187589"/>
              <a:ext cx="271167" cy="13493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7C94DDF-67FD-7E4A-ADB1-20F88080F259}"/>
                </a:ext>
              </a:extLst>
            </p:cNvPr>
            <p:cNvSpPr/>
            <p:nvPr/>
          </p:nvSpPr>
          <p:spPr>
            <a:xfrm>
              <a:off x="1734406" y="4895323"/>
              <a:ext cx="271167" cy="4133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3901A13-6A1D-B044-B390-2D2AB6D3B007}"/>
                </a:ext>
              </a:extLst>
            </p:cNvPr>
            <p:cNvSpPr txBox="1"/>
            <p:nvPr/>
          </p:nvSpPr>
          <p:spPr>
            <a:xfrm>
              <a:off x="898821" y="4957518"/>
              <a:ext cx="412292" cy="307777"/>
            </a:xfrm>
            <a:prstGeom prst="rect">
              <a:avLst/>
            </a:prstGeom>
            <a:noFill/>
          </p:spPr>
          <p:txBody>
            <a:bodyPr wrap="none" rtlCol="0">
              <a:spAutoFit/>
            </a:bodyPr>
            <a:lstStyle/>
            <a:p>
              <a:r>
                <a:rPr lang="en-US" sz="1400" dirty="0"/>
                <a:t>4.6</a:t>
              </a:r>
            </a:p>
          </p:txBody>
        </p:sp>
        <p:sp>
          <p:nvSpPr>
            <p:cNvPr id="45" name="TextBox 44">
              <a:extLst>
                <a:ext uri="{FF2B5EF4-FFF2-40B4-BE49-F238E27FC236}">
                  <a16:creationId xmlns:a16="http://schemas.microsoft.com/office/drawing/2014/main" id="{E76D5448-2F94-8C4D-AE71-4D07C2F36C1E}"/>
                </a:ext>
              </a:extLst>
            </p:cNvPr>
            <p:cNvSpPr txBox="1"/>
            <p:nvPr/>
          </p:nvSpPr>
          <p:spPr>
            <a:xfrm>
              <a:off x="1259643" y="4859323"/>
              <a:ext cx="412292" cy="307777"/>
            </a:xfrm>
            <a:prstGeom prst="rect">
              <a:avLst/>
            </a:prstGeom>
            <a:noFill/>
          </p:spPr>
          <p:txBody>
            <a:bodyPr wrap="none" rtlCol="0">
              <a:spAutoFit/>
            </a:bodyPr>
            <a:lstStyle/>
            <a:p>
              <a:r>
                <a:rPr lang="en-US" sz="1400" dirty="0"/>
                <a:t>8.5</a:t>
              </a:r>
            </a:p>
          </p:txBody>
        </p:sp>
        <p:sp>
          <p:nvSpPr>
            <p:cNvPr id="46" name="TextBox 45">
              <a:extLst>
                <a:ext uri="{FF2B5EF4-FFF2-40B4-BE49-F238E27FC236}">
                  <a16:creationId xmlns:a16="http://schemas.microsoft.com/office/drawing/2014/main" id="{C81C31C8-797A-BC47-97E9-88B1F9F40BE7}"/>
                </a:ext>
              </a:extLst>
            </p:cNvPr>
            <p:cNvSpPr txBox="1"/>
            <p:nvPr/>
          </p:nvSpPr>
          <p:spPr>
            <a:xfrm>
              <a:off x="1618157" y="4577248"/>
              <a:ext cx="503664" cy="307777"/>
            </a:xfrm>
            <a:prstGeom prst="rect">
              <a:avLst/>
            </a:prstGeom>
            <a:noFill/>
          </p:spPr>
          <p:txBody>
            <a:bodyPr wrap="none" rtlCol="0">
              <a:spAutoFit/>
            </a:bodyPr>
            <a:lstStyle/>
            <a:p>
              <a:r>
                <a:rPr lang="en-US" sz="1400" dirty="0"/>
                <a:t>22.3</a:t>
              </a:r>
            </a:p>
          </p:txBody>
        </p:sp>
        <p:sp>
          <p:nvSpPr>
            <p:cNvPr id="47" name="TextBox 46">
              <a:extLst>
                <a:ext uri="{FF2B5EF4-FFF2-40B4-BE49-F238E27FC236}">
                  <a16:creationId xmlns:a16="http://schemas.microsoft.com/office/drawing/2014/main" id="{41875C63-B8EB-DC40-9704-C1A80132D4A5}"/>
                </a:ext>
              </a:extLst>
            </p:cNvPr>
            <p:cNvSpPr txBox="1"/>
            <p:nvPr/>
          </p:nvSpPr>
          <p:spPr>
            <a:xfrm>
              <a:off x="781703" y="5310019"/>
              <a:ext cx="1384353" cy="338554"/>
            </a:xfrm>
            <a:prstGeom prst="rect">
              <a:avLst/>
            </a:prstGeom>
            <a:noFill/>
          </p:spPr>
          <p:txBody>
            <a:bodyPr wrap="none" rtlCol="0">
              <a:spAutoFit/>
            </a:bodyPr>
            <a:lstStyle/>
            <a:p>
              <a:r>
                <a:rPr lang="en-US" sz="1600" dirty="0"/>
                <a:t>WebNLG-0.5%</a:t>
              </a:r>
            </a:p>
          </p:txBody>
        </p:sp>
        <p:sp>
          <p:nvSpPr>
            <p:cNvPr id="48" name="Rectangle 47">
              <a:extLst>
                <a:ext uri="{FF2B5EF4-FFF2-40B4-BE49-F238E27FC236}">
                  <a16:creationId xmlns:a16="http://schemas.microsoft.com/office/drawing/2014/main" id="{6D4DB9B2-AA36-CC4D-8E40-9C0DDBE16037}"/>
                </a:ext>
              </a:extLst>
            </p:cNvPr>
            <p:cNvSpPr/>
            <p:nvPr/>
          </p:nvSpPr>
          <p:spPr>
            <a:xfrm>
              <a:off x="3039801" y="5233606"/>
              <a:ext cx="271167" cy="750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BF4A248-1892-904D-8936-F4EDA5521FD9}"/>
                </a:ext>
              </a:extLst>
            </p:cNvPr>
            <p:cNvSpPr/>
            <p:nvPr/>
          </p:nvSpPr>
          <p:spPr>
            <a:xfrm>
              <a:off x="3408714" y="4893143"/>
              <a:ext cx="271167" cy="41552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872F006-28BE-324F-BA32-E411CEAAEE52}"/>
                </a:ext>
              </a:extLst>
            </p:cNvPr>
            <p:cNvSpPr/>
            <p:nvPr/>
          </p:nvSpPr>
          <p:spPr>
            <a:xfrm>
              <a:off x="3804823" y="4430342"/>
              <a:ext cx="297243" cy="8783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5F01C9D8-2FA6-EB4B-AA65-E309DB356EC9}"/>
                </a:ext>
              </a:extLst>
            </p:cNvPr>
            <p:cNvSpPr txBox="1"/>
            <p:nvPr/>
          </p:nvSpPr>
          <p:spPr>
            <a:xfrm>
              <a:off x="3688574" y="4114708"/>
              <a:ext cx="503664" cy="307777"/>
            </a:xfrm>
            <a:prstGeom prst="rect">
              <a:avLst/>
            </a:prstGeom>
            <a:noFill/>
          </p:spPr>
          <p:txBody>
            <a:bodyPr wrap="none" rtlCol="0">
              <a:spAutoFit/>
            </a:bodyPr>
            <a:lstStyle/>
            <a:p>
              <a:r>
                <a:rPr lang="en-US" sz="1400" dirty="0"/>
                <a:t>40.2</a:t>
              </a:r>
            </a:p>
          </p:txBody>
        </p:sp>
        <p:sp>
          <p:nvSpPr>
            <p:cNvPr id="52" name="TextBox 51">
              <a:extLst>
                <a:ext uri="{FF2B5EF4-FFF2-40B4-BE49-F238E27FC236}">
                  <a16:creationId xmlns:a16="http://schemas.microsoft.com/office/drawing/2014/main" id="{F5D46630-EC6E-3B46-B782-A1E5FE41FA70}"/>
                </a:ext>
              </a:extLst>
            </p:cNvPr>
            <p:cNvSpPr txBox="1"/>
            <p:nvPr/>
          </p:nvSpPr>
          <p:spPr>
            <a:xfrm>
              <a:off x="2920798" y="5310019"/>
              <a:ext cx="1305294" cy="338554"/>
            </a:xfrm>
            <a:prstGeom prst="rect">
              <a:avLst/>
            </a:prstGeom>
            <a:noFill/>
          </p:spPr>
          <p:txBody>
            <a:bodyPr wrap="none" rtlCol="0">
              <a:spAutoFit/>
            </a:bodyPr>
            <a:lstStyle/>
            <a:p>
              <a:r>
                <a:rPr lang="en-US" sz="1600" dirty="0"/>
                <a:t>E2ENLG-0.1%</a:t>
              </a:r>
            </a:p>
          </p:txBody>
        </p:sp>
        <p:sp>
          <p:nvSpPr>
            <p:cNvPr id="53" name="TextBox 52">
              <a:extLst>
                <a:ext uri="{FF2B5EF4-FFF2-40B4-BE49-F238E27FC236}">
                  <a16:creationId xmlns:a16="http://schemas.microsoft.com/office/drawing/2014/main" id="{97FC46E9-A774-6242-BF87-75D7628778E1}"/>
                </a:ext>
              </a:extLst>
            </p:cNvPr>
            <p:cNvSpPr txBox="1"/>
            <p:nvPr/>
          </p:nvSpPr>
          <p:spPr>
            <a:xfrm>
              <a:off x="2969238" y="4942959"/>
              <a:ext cx="412292" cy="307777"/>
            </a:xfrm>
            <a:prstGeom prst="rect">
              <a:avLst/>
            </a:prstGeom>
            <a:noFill/>
          </p:spPr>
          <p:txBody>
            <a:bodyPr wrap="none" rtlCol="0">
              <a:spAutoFit/>
            </a:bodyPr>
            <a:lstStyle/>
            <a:p>
              <a:r>
                <a:rPr lang="en-US" sz="1400" dirty="0"/>
                <a:t>3.5</a:t>
              </a:r>
            </a:p>
          </p:txBody>
        </p:sp>
        <p:sp>
          <p:nvSpPr>
            <p:cNvPr id="54" name="Rectangle 53">
              <a:extLst>
                <a:ext uri="{FF2B5EF4-FFF2-40B4-BE49-F238E27FC236}">
                  <a16:creationId xmlns:a16="http://schemas.microsoft.com/office/drawing/2014/main" id="{E50014AA-BFCF-8E45-B1C3-7F15BA405EB1}"/>
                </a:ext>
              </a:extLst>
            </p:cNvPr>
            <p:cNvSpPr/>
            <p:nvPr/>
          </p:nvSpPr>
          <p:spPr>
            <a:xfrm>
              <a:off x="5225833" y="5262948"/>
              <a:ext cx="271167" cy="457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D0BAAB4-AC42-9D42-8234-A7087284B4F2}"/>
                </a:ext>
              </a:extLst>
            </p:cNvPr>
            <p:cNvSpPr/>
            <p:nvPr/>
          </p:nvSpPr>
          <p:spPr>
            <a:xfrm>
              <a:off x="5594746" y="4957518"/>
              <a:ext cx="271167" cy="35114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70C94DD-EF2E-4E4A-AA8F-51E4D5D2F251}"/>
                </a:ext>
              </a:extLst>
            </p:cNvPr>
            <p:cNvSpPr/>
            <p:nvPr/>
          </p:nvSpPr>
          <p:spPr>
            <a:xfrm>
              <a:off x="5990855" y="4775686"/>
              <a:ext cx="271167" cy="53298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0D65C2-BF83-D44B-957C-F5426810D32D}"/>
                </a:ext>
              </a:extLst>
            </p:cNvPr>
            <p:cNvSpPr txBox="1"/>
            <p:nvPr/>
          </p:nvSpPr>
          <p:spPr>
            <a:xfrm>
              <a:off x="5478497" y="4644533"/>
              <a:ext cx="503664" cy="307777"/>
            </a:xfrm>
            <a:prstGeom prst="rect">
              <a:avLst/>
            </a:prstGeom>
            <a:noFill/>
          </p:spPr>
          <p:txBody>
            <a:bodyPr wrap="none" rtlCol="0">
              <a:spAutoFit/>
            </a:bodyPr>
            <a:lstStyle/>
            <a:p>
              <a:r>
                <a:rPr lang="en-US" sz="1400" dirty="0"/>
                <a:t>19.6</a:t>
              </a:r>
            </a:p>
          </p:txBody>
        </p:sp>
        <p:sp>
          <p:nvSpPr>
            <p:cNvPr id="58" name="TextBox 57">
              <a:extLst>
                <a:ext uri="{FF2B5EF4-FFF2-40B4-BE49-F238E27FC236}">
                  <a16:creationId xmlns:a16="http://schemas.microsoft.com/office/drawing/2014/main" id="{114C75E2-7383-114F-A36F-302A32FF1409}"/>
                </a:ext>
              </a:extLst>
            </p:cNvPr>
            <p:cNvSpPr txBox="1"/>
            <p:nvPr/>
          </p:nvSpPr>
          <p:spPr>
            <a:xfrm>
              <a:off x="5874606" y="4461054"/>
              <a:ext cx="529312" cy="307777"/>
            </a:xfrm>
            <a:prstGeom prst="rect">
              <a:avLst/>
            </a:prstGeom>
            <a:noFill/>
          </p:spPr>
          <p:txBody>
            <a:bodyPr wrap="none" rtlCol="0">
              <a:spAutoFit/>
            </a:bodyPr>
            <a:lstStyle/>
            <a:p>
              <a:r>
                <a:rPr lang="en-US" sz="1400" dirty="0"/>
                <a:t>24.5</a:t>
              </a:r>
            </a:p>
          </p:txBody>
        </p:sp>
        <p:sp>
          <p:nvSpPr>
            <p:cNvPr id="59" name="TextBox 58">
              <a:extLst>
                <a:ext uri="{FF2B5EF4-FFF2-40B4-BE49-F238E27FC236}">
                  <a16:creationId xmlns:a16="http://schemas.microsoft.com/office/drawing/2014/main" id="{EB47C1FE-FFDE-BB47-BED7-82C178358900}"/>
                </a:ext>
              </a:extLst>
            </p:cNvPr>
            <p:cNvSpPr txBox="1"/>
            <p:nvPr/>
          </p:nvSpPr>
          <p:spPr>
            <a:xfrm>
              <a:off x="5141673" y="4963360"/>
              <a:ext cx="412292" cy="307777"/>
            </a:xfrm>
            <a:prstGeom prst="rect">
              <a:avLst/>
            </a:prstGeom>
            <a:noFill/>
          </p:spPr>
          <p:txBody>
            <a:bodyPr wrap="none" rtlCol="0">
              <a:spAutoFit/>
            </a:bodyPr>
            <a:lstStyle/>
            <a:p>
              <a:r>
                <a:rPr lang="en-US" sz="1400" dirty="0"/>
                <a:t>1.3</a:t>
              </a:r>
            </a:p>
          </p:txBody>
        </p:sp>
        <p:sp>
          <p:nvSpPr>
            <p:cNvPr id="60" name="TextBox 59">
              <a:extLst>
                <a:ext uri="{FF2B5EF4-FFF2-40B4-BE49-F238E27FC236}">
                  <a16:creationId xmlns:a16="http://schemas.microsoft.com/office/drawing/2014/main" id="{3416BF52-BEB6-8940-A973-504A398B61BA}"/>
                </a:ext>
              </a:extLst>
            </p:cNvPr>
            <p:cNvSpPr txBox="1"/>
            <p:nvPr/>
          </p:nvSpPr>
          <p:spPr>
            <a:xfrm>
              <a:off x="5110218" y="5310019"/>
              <a:ext cx="1394934" cy="338554"/>
            </a:xfrm>
            <a:prstGeom prst="rect">
              <a:avLst/>
            </a:prstGeom>
            <a:noFill/>
          </p:spPr>
          <p:txBody>
            <a:bodyPr wrap="none" rtlCol="0">
              <a:spAutoFit/>
            </a:bodyPr>
            <a:lstStyle/>
            <a:p>
              <a:r>
                <a:rPr lang="en-US" sz="1600" dirty="0"/>
                <a:t>WikiBio-0.01%</a:t>
              </a:r>
            </a:p>
          </p:txBody>
        </p:sp>
        <p:sp>
          <p:nvSpPr>
            <p:cNvPr id="61" name="TextBox 60">
              <a:extLst>
                <a:ext uri="{FF2B5EF4-FFF2-40B4-BE49-F238E27FC236}">
                  <a16:creationId xmlns:a16="http://schemas.microsoft.com/office/drawing/2014/main" id="{74F22CE7-CE4F-ED4B-A6A1-72B8D4D269F5}"/>
                </a:ext>
              </a:extLst>
            </p:cNvPr>
            <p:cNvSpPr txBox="1"/>
            <p:nvPr/>
          </p:nvSpPr>
          <p:spPr>
            <a:xfrm>
              <a:off x="3289083" y="4585364"/>
              <a:ext cx="503664" cy="307777"/>
            </a:xfrm>
            <a:prstGeom prst="rect">
              <a:avLst/>
            </a:prstGeom>
            <a:noFill/>
          </p:spPr>
          <p:txBody>
            <a:bodyPr wrap="none" rtlCol="0">
              <a:spAutoFit/>
            </a:bodyPr>
            <a:lstStyle/>
            <a:p>
              <a:r>
                <a:rPr lang="en-US" sz="1400" dirty="0"/>
                <a:t>22.5</a:t>
              </a:r>
            </a:p>
          </p:txBody>
        </p:sp>
        <p:sp>
          <p:nvSpPr>
            <p:cNvPr id="101" name="Rectangle 100">
              <a:extLst>
                <a:ext uri="{FF2B5EF4-FFF2-40B4-BE49-F238E27FC236}">
                  <a16:creationId xmlns:a16="http://schemas.microsoft.com/office/drawing/2014/main" id="{82732F0E-2D9D-AD44-B9C3-A49AA38F1D8E}"/>
                </a:ext>
              </a:extLst>
            </p:cNvPr>
            <p:cNvSpPr/>
            <p:nvPr/>
          </p:nvSpPr>
          <p:spPr>
            <a:xfrm>
              <a:off x="1288752" y="3753533"/>
              <a:ext cx="4474302" cy="369332"/>
            </a:xfrm>
            <a:prstGeom prst="rect">
              <a:avLst/>
            </a:prstGeom>
          </p:spPr>
          <p:txBody>
            <a:bodyPr wrap="none">
              <a:spAutoFit/>
            </a:bodyPr>
            <a:lstStyle/>
            <a:p>
              <a:r>
                <a:rPr lang="en-US" dirty="0"/>
                <a:t>Few-Shot Experimental Results [BLEU-4]</a:t>
              </a:r>
            </a:p>
          </p:txBody>
        </p:sp>
        <p:sp>
          <p:nvSpPr>
            <p:cNvPr id="67" name="Rectangle 66">
              <a:extLst>
                <a:ext uri="{FF2B5EF4-FFF2-40B4-BE49-F238E27FC236}">
                  <a16:creationId xmlns:a16="http://schemas.microsoft.com/office/drawing/2014/main" id="{A8794ADD-448A-394C-90A3-44A4EF3C6469}"/>
                </a:ext>
              </a:extLst>
            </p:cNvPr>
            <p:cNvSpPr/>
            <p:nvPr/>
          </p:nvSpPr>
          <p:spPr>
            <a:xfrm>
              <a:off x="7001063" y="4112042"/>
              <a:ext cx="271167" cy="1636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5F61C03D-0494-8840-8045-CD9D6EA39A59}"/>
                </a:ext>
              </a:extLst>
            </p:cNvPr>
            <p:cNvSpPr txBox="1"/>
            <p:nvPr/>
          </p:nvSpPr>
          <p:spPr>
            <a:xfrm>
              <a:off x="7325524" y="4039856"/>
              <a:ext cx="1385316" cy="307777"/>
            </a:xfrm>
            <a:prstGeom prst="rect">
              <a:avLst/>
            </a:prstGeom>
            <a:noFill/>
          </p:spPr>
          <p:txBody>
            <a:bodyPr wrap="none" rtlCol="0">
              <a:spAutoFit/>
            </a:bodyPr>
            <a:lstStyle/>
            <a:p>
              <a:r>
                <a:rPr lang="en-US" sz="1400" dirty="0"/>
                <a:t>w/o Pretrained</a:t>
              </a:r>
            </a:p>
          </p:txBody>
        </p:sp>
        <p:sp>
          <p:nvSpPr>
            <p:cNvPr id="83" name="Rectangle 82">
              <a:extLst>
                <a:ext uri="{FF2B5EF4-FFF2-40B4-BE49-F238E27FC236}">
                  <a16:creationId xmlns:a16="http://schemas.microsoft.com/office/drawing/2014/main" id="{54119CB8-F91E-D64A-AA8F-FD13B4CBAB1A}"/>
                </a:ext>
              </a:extLst>
            </p:cNvPr>
            <p:cNvSpPr/>
            <p:nvPr/>
          </p:nvSpPr>
          <p:spPr>
            <a:xfrm>
              <a:off x="7011053" y="4833734"/>
              <a:ext cx="271167" cy="16366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DB986F43-E476-7741-8B7F-0DC8F53E5FE5}"/>
                </a:ext>
              </a:extLst>
            </p:cNvPr>
            <p:cNvSpPr txBox="1"/>
            <p:nvPr/>
          </p:nvSpPr>
          <p:spPr>
            <a:xfrm>
              <a:off x="7335514" y="4774391"/>
              <a:ext cx="659155" cy="307777"/>
            </a:xfrm>
            <a:prstGeom prst="rect">
              <a:avLst/>
            </a:prstGeom>
            <a:noFill/>
          </p:spPr>
          <p:txBody>
            <a:bodyPr wrap="none" rtlCol="0">
              <a:spAutoFit/>
            </a:bodyPr>
            <a:lstStyle/>
            <a:p>
              <a:r>
                <a:rPr lang="en-US" sz="1400" dirty="0"/>
                <a:t>KGPT</a:t>
              </a:r>
            </a:p>
          </p:txBody>
        </p:sp>
        <p:sp>
          <p:nvSpPr>
            <p:cNvPr id="85" name="Rectangle 84">
              <a:extLst>
                <a:ext uri="{FF2B5EF4-FFF2-40B4-BE49-F238E27FC236}">
                  <a16:creationId xmlns:a16="http://schemas.microsoft.com/office/drawing/2014/main" id="{3A473D1B-5081-7244-ACD9-DAD0D0BF42D2}"/>
                </a:ext>
              </a:extLst>
            </p:cNvPr>
            <p:cNvSpPr/>
            <p:nvPr/>
          </p:nvSpPr>
          <p:spPr>
            <a:xfrm>
              <a:off x="7011053" y="4464758"/>
              <a:ext cx="271167" cy="16366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138FAA0C-0577-4149-BFEF-A755E7172835}"/>
                </a:ext>
              </a:extLst>
            </p:cNvPr>
            <p:cNvSpPr txBox="1"/>
            <p:nvPr/>
          </p:nvSpPr>
          <p:spPr>
            <a:xfrm>
              <a:off x="7335514" y="4406192"/>
              <a:ext cx="534121" cy="307777"/>
            </a:xfrm>
            <a:prstGeom prst="rect">
              <a:avLst/>
            </a:prstGeom>
            <a:noFill/>
          </p:spPr>
          <p:txBody>
            <a:bodyPr wrap="none" rtlCol="0">
              <a:spAutoFit/>
            </a:bodyPr>
            <a:lstStyle/>
            <a:p>
              <a:r>
                <a:rPr lang="en-US" sz="1400" dirty="0"/>
                <a:t>GPT</a:t>
              </a:r>
            </a:p>
          </p:txBody>
        </p:sp>
      </p:grpSp>
    </p:spTree>
    <p:extLst>
      <p:ext uri="{BB962C8B-B14F-4D97-AF65-F5344CB8AC3E}">
        <p14:creationId xmlns:p14="http://schemas.microsoft.com/office/powerpoint/2010/main" val="295427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C9E3-4623-3346-867A-0276D8D30610}"/>
              </a:ext>
            </a:extLst>
          </p:cNvPr>
          <p:cNvSpPr>
            <a:spLocks noGrp="1"/>
          </p:cNvSpPr>
          <p:nvPr>
            <p:ph type="title"/>
          </p:nvPr>
        </p:nvSpPr>
        <p:spPr/>
        <p:txBody>
          <a:bodyPr/>
          <a:lstStyle/>
          <a:p>
            <a:r>
              <a:rPr lang="en-US" dirty="0"/>
              <a:t>Faithfulness Evaluation</a:t>
            </a:r>
          </a:p>
        </p:txBody>
      </p:sp>
      <p:sp>
        <p:nvSpPr>
          <p:cNvPr id="4" name="Slide Number Placeholder 3">
            <a:extLst>
              <a:ext uri="{FF2B5EF4-FFF2-40B4-BE49-F238E27FC236}">
                <a16:creationId xmlns:a16="http://schemas.microsoft.com/office/drawing/2014/main" id="{78484359-3DF9-984D-B73B-560732BCEC98}"/>
              </a:ext>
            </a:extLst>
          </p:cNvPr>
          <p:cNvSpPr>
            <a:spLocks noGrp="1"/>
          </p:cNvSpPr>
          <p:nvPr>
            <p:ph type="sldNum" sz="quarter" idx="12"/>
          </p:nvPr>
        </p:nvSpPr>
        <p:spPr/>
        <p:txBody>
          <a:bodyPr/>
          <a:lstStyle/>
          <a:p>
            <a:fld id="{4FAB73BC-B049-4115-A692-8D63A059BFB8}" type="slidenum">
              <a:rPr lang="en-US" smtClean="0"/>
              <a:t>52</a:t>
            </a:fld>
            <a:endParaRPr lang="en-US"/>
          </a:p>
        </p:txBody>
      </p:sp>
      <p:graphicFrame>
        <p:nvGraphicFramePr>
          <p:cNvPr id="6" name="Table 6">
            <a:extLst>
              <a:ext uri="{FF2B5EF4-FFF2-40B4-BE49-F238E27FC236}">
                <a16:creationId xmlns:a16="http://schemas.microsoft.com/office/drawing/2014/main" id="{CF6A0BDE-3E14-7F4F-96E8-B64DD5DD5F19}"/>
              </a:ext>
            </a:extLst>
          </p:cNvPr>
          <p:cNvGraphicFramePr>
            <a:graphicFrameLocks noGrp="1"/>
          </p:cNvGraphicFramePr>
          <p:nvPr>
            <p:extLst>
              <p:ext uri="{D42A27DB-BD31-4B8C-83A1-F6EECF244321}">
                <p14:modId xmlns:p14="http://schemas.microsoft.com/office/powerpoint/2010/main" val="3762185378"/>
              </p:ext>
            </p:extLst>
          </p:nvPr>
        </p:nvGraphicFramePr>
        <p:xfrm>
          <a:off x="628650" y="4648437"/>
          <a:ext cx="7748869" cy="1112520"/>
        </p:xfrm>
        <a:graphic>
          <a:graphicData uri="http://schemas.openxmlformats.org/drawingml/2006/table">
            <a:tbl>
              <a:tblPr firstRow="1" bandRow="1">
                <a:tableStyleId>{5940675A-B579-460E-94D1-54222C63F5DA}</a:tableStyleId>
              </a:tblPr>
              <a:tblGrid>
                <a:gridCol w="1004558">
                  <a:extLst>
                    <a:ext uri="{9D8B030D-6E8A-4147-A177-3AD203B41FA5}">
                      <a16:colId xmlns:a16="http://schemas.microsoft.com/office/drawing/2014/main" val="3695092215"/>
                    </a:ext>
                  </a:extLst>
                </a:gridCol>
                <a:gridCol w="1128647">
                  <a:extLst>
                    <a:ext uri="{9D8B030D-6E8A-4147-A177-3AD203B41FA5}">
                      <a16:colId xmlns:a16="http://schemas.microsoft.com/office/drawing/2014/main" val="2817156458"/>
                    </a:ext>
                  </a:extLst>
                </a:gridCol>
                <a:gridCol w="1069245">
                  <a:extLst>
                    <a:ext uri="{9D8B030D-6E8A-4147-A177-3AD203B41FA5}">
                      <a16:colId xmlns:a16="http://schemas.microsoft.com/office/drawing/2014/main" val="1805391516"/>
                    </a:ext>
                  </a:extLst>
                </a:gridCol>
                <a:gridCol w="1171053">
                  <a:extLst>
                    <a:ext uri="{9D8B030D-6E8A-4147-A177-3AD203B41FA5}">
                      <a16:colId xmlns:a16="http://schemas.microsoft.com/office/drawing/2014/main" val="3883881079"/>
                    </a:ext>
                  </a:extLst>
                </a:gridCol>
                <a:gridCol w="1200379">
                  <a:extLst>
                    <a:ext uri="{9D8B030D-6E8A-4147-A177-3AD203B41FA5}">
                      <a16:colId xmlns:a16="http://schemas.microsoft.com/office/drawing/2014/main" val="294437737"/>
                    </a:ext>
                  </a:extLst>
                </a:gridCol>
                <a:gridCol w="1042171">
                  <a:extLst>
                    <a:ext uri="{9D8B030D-6E8A-4147-A177-3AD203B41FA5}">
                      <a16:colId xmlns:a16="http://schemas.microsoft.com/office/drawing/2014/main" val="84762845"/>
                    </a:ext>
                  </a:extLst>
                </a:gridCol>
                <a:gridCol w="1132816">
                  <a:extLst>
                    <a:ext uri="{9D8B030D-6E8A-4147-A177-3AD203B41FA5}">
                      <a16:colId xmlns:a16="http://schemas.microsoft.com/office/drawing/2014/main" val="4085295528"/>
                    </a:ext>
                  </a:extLst>
                </a:gridCol>
              </a:tblGrid>
              <a:tr h="370840">
                <a:tc>
                  <a:txBody>
                    <a:bodyPr/>
                    <a:lstStyle/>
                    <a:p>
                      <a:r>
                        <a:rPr lang="en-US" dirty="0"/>
                        <a:t>Model</a:t>
                      </a:r>
                    </a:p>
                  </a:txBody>
                  <a:tcPr>
                    <a:solidFill>
                      <a:schemeClr val="tx2">
                        <a:lumMod val="20000"/>
                        <a:lumOff val="80000"/>
                      </a:schemeClr>
                    </a:solidFill>
                  </a:tcPr>
                </a:tc>
                <a:tc>
                  <a:txBody>
                    <a:bodyPr/>
                    <a:lstStyle/>
                    <a:p>
                      <a:r>
                        <a:rPr lang="en-US" dirty="0"/>
                        <a:t>#Param</a:t>
                      </a:r>
                    </a:p>
                  </a:txBody>
                  <a:tcPr>
                    <a:solidFill>
                      <a:schemeClr val="tx2">
                        <a:lumMod val="20000"/>
                        <a:lumOff val="80000"/>
                      </a:schemeClr>
                    </a:solidFill>
                  </a:tcPr>
                </a:tc>
                <a:tc>
                  <a:txBody>
                    <a:bodyPr/>
                    <a:lstStyle/>
                    <a:p>
                      <a:r>
                        <a:rPr lang="en-US" dirty="0"/>
                        <a:t>Fluency</a:t>
                      </a:r>
                    </a:p>
                  </a:txBody>
                  <a:tcPr>
                    <a:solidFill>
                      <a:schemeClr val="tx2">
                        <a:lumMod val="20000"/>
                        <a:lumOff val="80000"/>
                      </a:schemeClr>
                    </a:solidFill>
                  </a:tcPr>
                </a:tc>
                <a:tc>
                  <a:txBody>
                    <a:bodyPr/>
                    <a:lstStyle/>
                    <a:p>
                      <a:r>
                        <a:rPr lang="en-US" dirty="0"/>
                        <a:t>Transfer</a:t>
                      </a:r>
                    </a:p>
                  </a:txBody>
                  <a:tcPr>
                    <a:solidFill>
                      <a:schemeClr val="tx2">
                        <a:lumMod val="20000"/>
                        <a:lumOff val="80000"/>
                      </a:schemeClr>
                    </a:solidFill>
                  </a:tcPr>
                </a:tc>
                <a:tc>
                  <a:txBody>
                    <a:bodyPr/>
                    <a:lstStyle/>
                    <a:p>
                      <a:r>
                        <a:rPr lang="en-US" dirty="0"/>
                        <a:t>Faithful</a:t>
                      </a:r>
                    </a:p>
                  </a:txBody>
                  <a:tcPr>
                    <a:solidFill>
                      <a:schemeClr val="tx2">
                        <a:lumMod val="20000"/>
                        <a:lumOff val="80000"/>
                      </a:schemeClr>
                    </a:solidFill>
                  </a:tcPr>
                </a:tc>
                <a:tc>
                  <a:txBody>
                    <a:bodyPr/>
                    <a:lstStyle/>
                    <a:p>
                      <a:r>
                        <a:rPr lang="en-US" dirty="0"/>
                        <a:t>Diverse</a:t>
                      </a:r>
                    </a:p>
                  </a:txBody>
                  <a:tcPr>
                    <a:solidFill>
                      <a:schemeClr val="tx2">
                        <a:lumMod val="20000"/>
                        <a:lumOff val="80000"/>
                      </a:schemeClr>
                    </a:solidFill>
                  </a:tcPr>
                </a:tc>
                <a:tc>
                  <a:txBody>
                    <a:bodyPr/>
                    <a:lstStyle/>
                    <a:p>
                      <a:r>
                        <a:rPr lang="en-US" dirty="0"/>
                        <a:t>Coverage</a:t>
                      </a:r>
                    </a:p>
                  </a:txBody>
                  <a:tcPr>
                    <a:solidFill>
                      <a:schemeClr val="tx2">
                        <a:lumMod val="20000"/>
                        <a:lumOff val="80000"/>
                      </a:schemeClr>
                    </a:solidFill>
                  </a:tcPr>
                </a:tc>
                <a:extLst>
                  <a:ext uri="{0D108BD9-81ED-4DB2-BD59-A6C34878D82A}">
                    <a16:rowId xmlns:a16="http://schemas.microsoft.com/office/drawing/2014/main" val="1312088337"/>
                  </a:ext>
                </a:extLst>
              </a:tr>
              <a:tr h="370840">
                <a:tc>
                  <a:txBody>
                    <a:bodyPr/>
                    <a:lstStyle/>
                    <a:p>
                      <a:r>
                        <a:rPr lang="en-US" dirty="0"/>
                        <a:t>GPT-2</a:t>
                      </a:r>
                    </a:p>
                  </a:txBody>
                  <a:tcPr/>
                </a:tc>
                <a:tc>
                  <a:txBody>
                    <a:bodyPr/>
                    <a:lstStyle/>
                    <a:p>
                      <a:r>
                        <a:rPr lang="en-US" dirty="0"/>
                        <a:t>~1Billion</a:t>
                      </a:r>
                    </a:p>
                  </a:txBody>
                  <a:tcPr/>
                </a:tc>
                <a:tc>
                  <a:txBody>
                    <a:bodyPr/>
                    <a:lstStyle/>
                    <a:p>
                      <a:r>
                        <a:rPr lang="en-US" dirty="0">
                          <a:solidFill>
                            <a:schemeClr val="accent6"/>
                          </a:solidFill>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6"/>
                          </a:solidFill>
                        </a:rPr>
                        <a:t>✓</a:t>
                      </a:r>
                      <a:endParaRPr lang="en-US" dirty="0"/>
                    </a:p>
                  </a:txBody>
                  <a:tcPr/>
                </a:tc>
                <a:tc>
                  <a:txBody>
                    <a:bodyPr/>
                    <a:lstStyle/>
                    <a:p>
                      <a:r>
                        <a:rPr lang="en-US"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6"/>
                          </a:solidFill>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6"/>
                          </a:solidFill>
                        </a:rPr>
                        <a:t>✓</a:t>
                      </a:r>
                      <a:endParaRPr lang="en-US" dirty="0"/>
                    </a:p>
                  </a:txBody>
                  <a:tcPr/>
                </a:tc>
                <a:extLst>
                  <a:ext uri="{0D108BD9-81ED-4DB2-BD59-A6C34878D82A}">
                    <a16:rowId xmlns:a16="http://schemas.microsoft.com/office/drawing/2014/main" val="259655227"/>
                  </a:ext>
                </a:extLst>
              </a:tr>
              <a:tr h="370840">
                <a:tc>
                  <a:txBody>
                    <a:bodyPr/>
                    <a:lstStyle/>
                    <a:p>
                      <a:r>
                        <a:rPr lang="en-US" dirty="0"/>
                        <a:t>KGPT</a:t>
                      </a:r>
                    </a:p>
                  </a:txBody>
                  <a:tcPr/>
                </a:tc>
                <a:tc>
                  <a:txBody>
                    <a:bodyPr/>
                    <a:lstStyle/>
                    <a:p>
                      <a:r>
                        <a:rPr lang="en-US" dirty="0"/>
                        <a:t>100M</a:t>
                      </a:r>
                    </a:p>
                  </a:txBody>
                  <a:tcPr/>
                </a:tc>
                <a:tc>
                  <a:txBody>
                    <a:bodyPr/>
                    <a:lstStyle/>
                    <a:p>
                      <a:r>
                        <a:rPr lang="en-US" dirty="0">
                          <a:solidFill>
                            <a:schemeClr val="accent6"/>
                          </a:solidFill>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6"/>
                          </a:solidFill>
                        </a:rPr>
                        <a:t>✓✓</a:t>
                      </a:r>
                      <a:endParaRPr lang="en-US" dirty="0"/>
                    </a:p>
                  </a:txBody>
                  <a:tcPr/>
                </a:tc>
                <a:tc>
                  <a:txBody>
                    <a:bodyPr/>
                    <a:lstStyle/>
                    <a:p>
                      <a:r>
                        <a:rPr lang="en-US" dirty="0">
                          <a:solidFill>
                            <a:schemeClr val="accent6"/>
                          </a:solidFill>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a:t>
                      </a:r>
                    </a:p>
                  </a:txBody>
                  <a:tcPr/>
                </a:tc>
                <a:extLst>
                  <a:ext uri="{0D108BD9-81ED-4DB2-BD59-A6C34878D82A}">
                    <a16:rowId xmlns:a16="http://schemas.microsoft.com/office/drawing/2014/main" val="2196630574"/>
                  </a:ext>
                </a:extLst>
              </a:tr>
            </a:tbl>
          </a:graphicData>
        </a:graphic>
      </p:graphicFrame>
      <p:cxnSp>
        <p:nvCxnSpPr>
          <p:cNvPr id="42" name="Straight Connector 41">
            <a:extLst>
              <a:ext uri="{FF2B5EF4-FFF2-40B4-BE49-F238E27FC236}">
                <a16:creationId xmlns:a16="http://schemas.microsoft.com/office/drawing/2014/main" id="{63134732-44AF-C044-811E-F8234EC141C1}"/>
              </a:ext>
            </a:extLst>
          </p:cNvPr>
          <p:cNvCxnSpPr>
            <a:cxnSpLocks/>
          </p:cNvCxnSpPr>
          <p:nvPr/>
        </p:nvCxnSpPr>
        <p:spPr>
          <a:xfrm>
            <a:off x="994700" y="3632086"/>
            <a:ext cx="51562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9FABCF7-3B8A-E84C-BBDF-88FD75245C7E}"/>
              </a:ext>
            </a:extLst>
          </p:cNvPr>
          <p:cNvSpPr txBox="1"/>
          <p:nvPr/>
        </p:nvSpPr>
        <p:spPr>
          <a:xfrm>
            <a:off x="1077762" y="3633435"/>
            <a:ext cx="1436612" cy="338554"/>
          </a:xfrm>
          <a:prstGeom prst="rect">
            <a:avLst/>
          </a:prstGeom>
          <a:noFill/>
        </p:spPr>
        <p:txBody>
          <a:bodyPr wrap="none" rtlCol="0">
            <a:spAutoFit/>
          </a:bodyPr>
          <a:lstStyle/>
          <a:p>
            <a:r>
              <a:rPr lang="en-US" sz="1600" dirty="0"/>
              <a:t>Hallucination</a:t>
            </a:r>
          </a:p>
        </p:txBody>
      </p:sp>
      <p:sp>
        <p:nvSpPr>
          <p:cNvPr id="54" name="TextBox 53">
            <a:extLst>
              <a:ext uri="{FF2B5EF4-FFF2-40B4-BE49-F238E27FC236}">
                <a16:creationId xmlns:a16="http://schemas.microsoft.com/office/drawing/2014/main" id="{45C7352F-33AE-A446-A02D-1554E6B3BA82}"/>
              </a:ext>
            </a:extLst>
          </p:cNvPr>
          <p:cNvSpPr txBox="1"/>
          <p:nvPr/>
        </p:nvSpPr>
        <p:spPr>
          <a:xfrm>
            <a:off x="2975555" y="3633435"/>
            <a:ext cx="1217000" cy="338554"/>
          </a:xfrm>
          <a:prstGeom prst="rect">
            <a:avLst/>
          </a:prstGeom>
          <a:noFill/>
        </p:spPr>
        <p:txBody>
          <a:bodyPr wrap="none" rtlCol="0">
            <a:spAutoFit/>
          </a:bodyPr>
          <a:lstStyle/>
          <a:p>
            <a:r>
              <a:rPr lang="en-US" sz="1600" dirty="0"/>
              <a:t>Incomplete</a:t>
            </a:r>
          </a:p>
        </p:txBody>
      </p:sp>
      <p:sp>
        <p:nvSpPr>
          <p:cNvPr id="62" name="TextBox 61">
            <a:extLst>
              <a:ext uri="{FF2B5EF4-FFF2-40B4-BE49-F238E27FC236}">
                <a16:creationId xmlns:a16="http://schemas.microsoft.com/office/drawing/2014/main" id="{BC470FED-5997-4A4E-96D3-B18FA628DCD5}"/>
              </a:ext>
            </a:extLst>
          </p:cNvPr>
          <p:cNvSpPr txBox="1"/>
          <p:nvPr/>
        </p:nvSpPr>
        <p:spPr>
          <a:xfrm>
            <a:off x="4945572" y="3633435"/>
            <a:ext cx="833883" cy="338554"/>
          </a:xfrm>
          <a:prstGeom prst="rect">
            <a:avLst/>
          </a:prstGeom>
          <a:noFill/>
        </p:spPr>
        <p:txBody>
          <a:bodyPr wrap="none" rtlCol="0">
            <a:spAutoFit/>
          </a:bodyPr>
          <a:lstStyle/>
          <a:p>
            <a:r>
              <a:rPr lang="en-US" sz="1600" dirty="0"/>
              <a:t>Precise</a:t>
            </a:r>
          </a:p>
        </p:txBody>
      </p:sp>
      <p:sp>
        <p:nvSpPr>
          <p:cNvPr id="65" name="Rectangle 64">
            <a:extLst>
              <a:ext uri="{FF2B5EF4-FFF2-40B4-BE49-F238E27FC236}">
                <a16:creationId xmlns:a16="http://schemas.microsoft.com/office/drawing/2014/main" id="{7D8D195A-6ED6-634C-999B-49BE27450161}"/>
              </a:ext>
            </a:extLst>
          </p:cNvPr>
          <p:cNvSpPr/>
          <p:nvPr/>
        </p:nvSpPr>
        <p:spPr>
          <a:xfrm>
            <a:off x="1268486" y="1589162"/>
            <a:ext cx="4256293" cy="369332"/>
          </a:xfrm>
          <a:prstGeom prst="rect">
            <a:avLst/>
          </a:prstGeom>
        </p:spPr>
        <p:txBody>
          <a:bodyPr wrap="none">
            <a:spAutoFit/>
          </a:bodyPr>
          <a:lstStyle/>
          <a:p>
            <a:r>
              <a:rPr lang="en-US" dirty="0"/>
              <a:t>Human Evaluation Results on </a:t>
            </a:r>
            <a:r>
              <a:rPr lang="en-US" dirty="0" err="1"/>
              <a:t>WebNLG</a:t>
            </a:r>
            <a:endParaRPr lang="en-US" dirty="0"/>
          </a:p>
        </p:txBody>
      </p:sp>
      <p:grpSp>
        <p:nvGrpSpPr>
          <p:cNvPr id="29" name="Group 28">
            <a:extLst>
              <a:ext uri="{FF2B5EF4-FFF2-40B4-BE49-F238E27FC236}">
                <a16:creationId xmlns:a16="http://schemas.microsoft.com/office/drawing/2014/main" id="{A74542C5-FFAD-8E43-B031-E0C22F564817}"/>
              </a:ext>
            </a:extLst>
          </p:cNvPr>
          <p:cNvGrpSpPr/>
          <p:nvPr/>
        </p:nvGrpSpPr>
        <p:grpSpPr>
          <a:xfrm>
            <a:off x="1150505" y="2902230"/>
            <a:ext cx="516488" cy="729854"/>
            <a:chOff x="1791475" y="3213490"/>
            <a:chExt cx="516488" cy="729854"/>
          </a:xfrm>
        </p:grpSpPr>
        <p:sp>
          <p:nvSpPr>
            <p:cNvPr id="43" name="Rectangle 42">
              <a:extLst>
                <a:ext uri="{FF2B5EF4-FFF2-40B4-BE49-F238E27FC236}">
                  <a16:creationId xmlns:a16="http://schemas.microsoft.com/office/drawing/2014/main" id="{A1FFB1C2-1D84-A74B-87D6-85E9898DF206}"/>
                </a:ext>
              </a:extLst>
            </p:cNvPr>
            <p:cNvSpPr/>
            <p:nvPr/>
          </p:nvSpPr>
          <p:spPr>
            <a:xfrm>
              <a:off x="1906414" y="3525801"/>
              <a:ext cx="274320" cy="41754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3BB64345-A0AB-A54B-ABDB-EDD91A56F0B5}"/>
                </a:ext>
              </a:extLst>
            </p:cNvPr>
            <p:cNvSpPr txBox="1"/>
            <p:nvPr/>
          </p:nvSpPr>
          <p:spPr>
            <a:xfrm>
              <a:off x="1791475" y="3213490"/>
              <a:ext cx="516488" cy="307777"/>
            </a:xfrm>
            <a:prstGeom prst="rect">
              <a:avLst/>
            </a:prstGeom>
            <a:noFill/>
          </p:spPr>
          <p:txBody>
            <a:bodyPr wrap="none" rtlCol="0">
              <a:spAutoFit/>
            </a:bodyPr>
            <a:lstStyle/>
            <a:p>
              <a:r>
                <a:rPr lang="en-US" sz="1400" dirty="0"/>
                <a:t>18%</a:t>
              </a:r>
            </a:p>
          </p:txBody>
        </p:sp>
      </p:grpSp>
      <p:grpSp>
        <p:nvGrpSpPr>
          <p:cNvPr id="30" name="Group 29">
            <a:extLst>
              <a:ext uri="{FF2B5EF4-FFF2-40B4-BE49-F238E27FC236}">
                <a16:creationId xmlns:a16="http://schemas.microsoft.com/office/drawing/2014/main" id="{E818E42D-A933-3E4D-9EC8-71BEFB1B621F}"/>
              </a:ext>
            </a:extLst>
          </p:cNvPr>
          <p:cNvGrpSpPr/>
          <p:nvPr/>
        </p:nvGrpSpPr>
        <p:grpSpPr>
          <a:xfrm>
            <a:off x="1531023" y="3025895"/>
            <a:ext cx="510076" cy="606189"/>
            <a:chOff x="2171993" y="3337155"/>
            <a:chExt cx="510076" cy="606189"/>
          </a:xfrm>
        </p:grpSpPr>
        <p:sp>
          <p:nvSpPr>
            <p:cNvPr id="44" name="Rectangle 43">
              <a:extLst>
                <a:ext uri="{FF2B5EF4-FFF2-40B4-BE49-F238E27FC236}">
                  <a16:creationId xmlns:a16="http://schemas.microsoft.com/office/drawing/2014/main" id="{08C359A7-0A1E-CA45-B316-14E951EED664}"/>
                </a:ext>
              </a:extLst>
            </p:cNvPr>
            <p:cNvSpPr/>
            <p:nvPr/>
          </p:nvSpPr>
          <p:spPr>
            <a:xfrm>
              <a:off x="2288925" y="3635568"/>
              <a:ext cx="274320" cy="3077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F99757D3-92A5-5E48-AB5B-87A08F8D3E8B}"/>
                </a:ext>
              </a:extLst>
            </p:cNvPr>
            <p:cNvSpPr txBox="1"/>
            <p:nvPr/>
          </p:nvSpPr>
          <p:spPr>
            <a:xfrm>
              <a:off x="2171993" y="3337155"/>
              <a:ext cx="510076" cy="307777"/>
            </a:xfrm>
            <a:prstGeom prst="rect">
              <a:avLst/>
            </a:prstGeom>
            <a:noFill/>
          </p:spPr>
          <p:txBody>
            <a:bodyPr wrap="none" rtlCol="0">
              <a:spAutoFit/>
            </a:bodyPr>
            <a:lstStyle/>
            <a:p>
              <a:r>
                <a:rPr lang="en-US" sz="1400" dirty="0"/>
                <a:t>14%</a:t>
              </a:r>
            </a:p>
          </p:txBody>
        </p:sp>
      </p:grpSp>
      <p:grpSp>
        <p:nvGrpSpPr>
          <p:cNvPr id="28" name="Group 27">
            <a:extLst>
              <a:ext uri="{FF2B5EF4-FFF2-40B4-BE49-F238E27FC236}">
                <a16:creationId xmlns:a16="http://schemas.microsoft.com/office/drawing/2014/main" id="{6A53D49B-3AFB-C442-8A97-6AD45EBB5D76}"/>
              </a:ext>
            </a:extLst>
          </p:cNvPr>
          <p:cNvGrpSpPr/>
          <p:nvPr/>
        </p:nvGrpSpPr>
        <p:grpSpPr>
          <a:xfrm>
            <a:off x="3035768" y="3150508"/>
            <a:ext cx="431528" cy="481577"/>
            <a:chOff x="3676738" y="3461768"/>
            <a:chExt cx="431528" cy="481577"/>
          </a:xfrm>
        </p:grpSpPr>
        <p:sp>
          <p:nvSpPr>
            <p:cNvPr id="50" name="Rectangle 49">
              <a:extLst>
                <a:ext uri="{FF2B5EF4-FFF2-40B4-BE49-F238E27FC236}">
                  <a16:creationId xmlns:a16="http://schemas.microsoft.com/office/drawing/2014/main" id="{69B2FF8C-7816-D947-BA9B-6811B60A613B}"/>
                </a:ext>
              </a:extLst>
            </p:cNvPr>
            <p:cNvSpPr/>
            <p:nvPr/>
          </p:nvSpPr>
          <p:spPr>
            <a:xfrm>
              <a:off x="3735528" y="3812607"/>
              <a:ext cx="274320" cy="1307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E5445D74-1B4B-A547-AE37-B3E1D0C165F1}"/>
                </a:ext>
              </a:extLst>
            </p:cNvPr>
            <p:cNvSpPr txBox="1"/>
            <p:nvPr/>
          </p:nvSpPr>
          <p:spPr>
            <a:xfrm>
              <a:off x="3676738" y="3461768"/>
              <a:ext cx="431528" cy="307777"/>
            </a:xfrm>
            <a:prstGeom prst="rect">
              <a:avLst/>
            </a:prstGeom>
            <a:noFill/>
          </p:spPr>
          <p:txBody>
            <a:bodyPr wrap="none" rtlCol="0">
              <a:spAutoFit/>
            </a:bodyPr>
            <a:lstStyle/>
            <a:p>
              <a:r>
                <a:rPr lang="en-US" sz="1400" dirty="0"/>
                <a:t>3%</a:t>
              </a:r>
            </a:p>
          </p:txBody>
        </p:sp>
      </p:grpSp>
      <p:grpSp>
        <p:nvGrpSpPr>
          <p:cNvPr id="31" name="Group 30">
            <a:extLst>
              <a:ext uri="{FF2B5EF4-FFF2-40B4-BE49-F238E27FC236}">
                <a16:creationId xmlns:a16="http://schemas.microsoft.com/office/drawing/2014/main" id="{87B4A2B1-D024-F044-A55A-5AA1862460AD}"/>
              </a:ext>
            </a:extLst>
          </p:cNvPr>
          <p:cNvGrpSpPr/>
          <p:nvPr/>
        </p:nvGrpSpPr>
        <p:grpSpPr>
          <a:xfrm>
            <a:off x="3411860" y="3260805"/>
            <a:ext cx="409086" cy="371277"/>
            <a:chOff x="4052830" y="3572065"/>
            <a:chExt cx="409086" cy="371277"/>
          </a:xfrm>
        </p:grpSpPr>
        <p:sp>
          <p:nvSpPr>
            <p:cNvPr id="51" name="Rectangle 50">
              <a:extLst>
                <a:ext uri="{FF2B5EF4-FFF2-40B4-BE49-F238E27FC236}">
                  <a16:creationId xmlns:a16="http://schemas.microsoft.com/office/drawing/2014/main" id="{078ADF76-665B-D54C-A70C-EFCD07DDF778}"/>
                </a:ext>
              </a:extLst>
            </p:cNvPr>
            <p:cNvSpPr/>
            <p:nvPr/>
          </p:nvSpPr>
          <p:spPr>
            <a:xfrm>
              <a:off x="4118039" y="3897623"/>
              <a:ext cx="274320"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AFE25EDC-B923-604F-BDA7-25FB562C985C}"/>
                </a:ext>
              </a:extLst>
            </p:cNvPr>
            <p:cNvSpPr txBox="1"/>
            <p:nvPr/>
          </p:nvSpPr>
          <p:spPr>
            <a:xfrm>
              <a:off x="4052830" y="3572065"/>
              <a:ext cx="409086" cy="307777"/>
            </a:xfrm>
            <a:prstGeom prst="rect">
              <a:avLst/>
            </a:prstGeom>
            <a:noFill/>
          </p:spPr>
          <p:txBody>
            <a:bodyPr wrap="none" rtlCol="0">
              <a:spAutoFit/>
            </a:bodyPr>
            <a:lstStyle/>
            <a:p>
              <a:r>
                <a:rPr lang="en-US" sz="1400" dirty="0"/>
                <a:t>1%</a:t>
              </a:r>
            </a:p>
          </p:txBody>
        </p:sp>
      </p:grpSp>
      <p:grpSp>
        <p:nvGrpSpPr>
          <p:cNvPr id="81" name="Group 80">
            <a:extLst>
              <a:ext uri="{FF2B5EF4-FFF2-40B4-BE49-F238E27FC236}">
                <a16:creationId xmlns:a16="http://schemas.microsoft.com/office/drawing/2014/main" id="{3DA283C9-ADA9-304F-9E09-89103873FD01}"/>
              </a:ext>
            </a:extLst>
          </p:cNvPr>
          <p:cNvGrpSpPr/>
          <p:nvPr/>
        </p:nvGrpSpPr>
        <p:grpSpPr>
          <a:xfrm>
            <a:off x="1959548" y="3212714"/>
            <a:ext cx="433132" cy="419371"/>
            <a:chOff x="2600518" y="3523974"/>
            <a:chExt cx="433132" cy="419371"/>
          </a:xfrm>
        </p:grpSpPr>
        <p:sp>
          <p:nvSpPr>
            <p:cNvPr id="45" name="Rectangle 44">
              <a:extLst>
                <a:ext uri="{FF2B5EF4-FFF2-40B4-BE49-F238E27FC236}">
                  <a16:creationId xmlns:a16="http://schemas.microsoft.com/office/drawing/2014/main" id="{595882F2-26F1-5643-9F29-1D9651722CD8}"/>
                </a:ext>
              </a:extLst>
            </p:cNvPr>
            <p:cNvSpPr/>
            <p:nvPr/>
          </p:nvSpPr>
          <p:spPr>
            <a:xfrm>
              <a:off x="2671435" y="3812607"/>
              <a:ext cx="274320" cy="13073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59177FD0-A08A-3D40-889C-9A225FEF0D81}"/>
                </a:ext>
              </a:extLst>
            </p:cNvPr>
            <p:cNvSpPr txBox="1"/>
            <p:nvPr/>
          </p:nvSpPr>
          <p:spPr>
            <a:xfrm>
              <a:off x="2600518" y="3523974"/>
              <a:ext cx="433132" cy="307777"/>
            </a:xfrm>
            <a:prstGeom prst="rect">
              <a:avLst/>
            </a:prstGeom>
            <a:noFill/>
          </p:spPr>
          <p:txBody>
            <a:bodyPr wrap="none" rtlCol="0">
              <a:spAutoFit/>
            </a:bodyPr>
            <a:lstStyle/>
            <a:p>
              <a:r>
                <a:rPr lang="en-US" sz="1400" dirty="0"/>
                <a:t>6%</a:t>
              </a:r>
            </a:p>
          </p:txBody>
        </p:sp>
      </p:grpSp>
      <p:grpSp>
        <p:nvGrpSpPr>
          <p:cNvPr id="82" name="Group 81">
            <a:extLst>
              <a:ext uri="{FF2B5EF4-FFF2-40B4-BE49-F238E27FC236}">
                <a16:creationId xmlns:a16="http://schemas.microsoft.com/office/drawing/2014/main" id="{D04EF286-470E-094B-B59D-BFF77BB92BE3}"/>
              </a:ext>
            </a:extLst>
          </p:cNvPr>
          <p:cNvGrpSpPr/>
          <p:nvPr/>
        </p:nvGrpSpPr>
        <p:grpSpPr>
          <a:xfrm>
            <a:off x="3779313" y="3252863"/>
            <a:ext cx="433132" cy="379220"/>
            <a:chOff x="4420283" y="3564123"/>
            <a:chExt cx="433132" cy="379220"/>
          </a:xfrm>
        </p:grpSpPr>
        <p:sp>
          <p:nvSpPr>
            <p:cNvPr id="52" name="Rectangle 51">
              <a:extLst>
                <a:ext uri="{FF2B5EF4-FFF2-40B4-BE49-F238E27FC236}">
                  <a16:creationId xmlns:a16="http://schemas.microsoft.com/office/drawing/2014/main" id="{7F527C1D-4512-C447-9BC6-C5897D8134BB}"/>
                </a:ext>
              </a:extLst>
            </p:cNvPr>
            <p:cNvSpPr/>
            <p:nvPr/>
          </p:nvSpPr>
          <p:spPr>
            <a:xfrm>
              <a:off x="4500550" y="3879842"/>
              <a:ext cx="274320" cy="635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0B1D0568-709B-E141-94D6-5A3AE63853D2}"/>
                </a:ext>
              </a:extLst>
            </p:cNvPr>
            <p:cNvSpPr txBox="1"/>
            <p:nvPr/>
          </p:nvSpPr>
          <p:spPr>
            <a:xfrm>
              <a:off x="4420283" y="3564123"/>
              <a:ext cx="433132" cy="307777"/>
            </a:xfrm>
            <a:prstGeom prst="rect">
              <a:avLst/>
            </a:prstGeom>
            <a:noFill/>
          </p:spPr>
          <p:txBody>
            <a:bodyPr wrap="none" rtlCol="0">
              <a:spAutoFit/>
            </a:bodyPr>
            <a:lstStyle/>
            <a:p>
              <a:r>
                <a:rPr lang="en-US" sz="1400" dirty="0"/>
                <a:t>2%</a:t>
              </a:r>
            </a:p>
          </p:txBody>
        </p:sp>
      </p:grpSp>
      <p:grpSp>
        <p:nvGrpSpPr>
          <p:cNvPr id="83" name="Group 82">
            <a:extLst>
              <a:ext uri="{FF2B5EF4-FFF2-40B4-BE49-F238E27FC236}">
                <a16:creationId xmlns:a16="http://schemas.microsoft.com/office/drawing/2014/main" id="{6C2B8897-2C1B-D648-9671-CEBD0C1099B1}"/>
              </a:ext>
            </a:extLst>
          </p:cNvPr>
          <p:cNvGrpSpPr/>
          <p:nvPr/>
        </p:nvGrpSpPr>
        <p:grpSpPr>
          <a:xfrm>
            <a:off x="5543672" y="1952654"/>
            <a:ext cx="534121" cy="1679430"/>
            <a:chOff x="6184642" y="2263914"/>
            <a:chExt cx="534121" cy="1679430"/>
          </a:xfrm>
        </p:grpSpPr>
        <p:sp>
          <p:nvSpPr>
            <p:cNvPr id="58" name="Rectangle 57">
              <a:extLst>
                <a:ext uri="{FF2B5EF4-FFF2-40B4-BE49-F238E27FC236}">
                  <a16:creationId xmlns:a16="http://schemas.microsoft.com/office/drawing/2014/main" id="{361C92F6-E665-924C-BD7D-6885E03E0961}"/>
                </a:ext>
              </a:extLst>
            </p:cNvPr>
            <p:cNvSpPr/>
            <p:nvPr/>
          </p:nvSpPr>
          <p:spPr>
            <a:xfrm>
              <a:off x="6278921" y="2607414"/>
              <a:ext cx="274320" cy="133593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E62BBE62-F25F-904C-912C-E8A824F916CA}"/>
                </a:ext>
              </a:extLst>
            </p:cNvPr>
            <p:cNvSpPr txBox="1"/>
            <p:nvPr/>
          </p:nvSpPr>
          <p:spPr>
            <a:xfrm>
              <a:off x="6184642" y="2263914"/>
              <a:ext cx="534121" cy="307777"/>
            </a:xfrm>
            <a:prstGeom prst="rect">
              <a:avLst/>
            </a:prstGeom>
            <a:noFill/>
          </p:spPr>
          <p:txBody>
            <a:bodyPr wrap="none" rtlCol="0">
              <a:spAutoFit/>
            </a:bodyPr>
            <a:lstStyle/>
            <a:p>
              <a:r>
                <a:rPr lang="en-US" sz="1400" dirty="0"/>
                <a:t>92%</a:t>
              </a:r>
            </a:p>
          </p:txBody>
        </p:sp>
      </p:grpSp>
      <p:grpSp>
        <p:nvGrpSpPr>
          <p:cNvPr id="32" name="Group 31">
            <a:extLst>
              <a:ext uri="{FF2B5EF4-FFF2-40B4-BE49-F238E27FC236}">
                <a16:creationId xmlns:a16="http://schemas.microsoft.com/office/drawing/2014/main" id="{B0314E83-FB7B-A34F-9026-51748D135759}"/>
              </a:ext>
            </a:extLst>
          </p:cNvPr>
          <p:cNvGrpSpPr/>
          <p:nvPr/>
        </p:nvGrpSpPr>
        <p:grpSpPr>
          <a:xfrm>
            <a:off x="5149172" y="2150146"/>
            <a:ext cx="534121" cy="1481936"/>
            <a:chOff x="5790142" y="2461406"/>
            <a:chExt cx="534121" cy="1481936"/>
          </a:xfrm>
        </p:grpSpPr>
        <p:sp>
          <p:nvSpPr>
            <p:cNvPr id="57" name="Rectangle 56">
              <a:extLst>
                <a:ext uri="{FF2B5EF4-FFF2-40B4-BE49-F238E27FC236}">
                  <a16:creationId xmlns:a16="http://schemas.microsoft.com/office/drawing/2014/main" id="{FF6D194A-2915-8646-BF33-CE842A803A9A}"/>
                </a:ext>
              </a:extLst>
            </p:cNvPr>
            <p:cNvSpPr/>
            <p:nvPr/>
          </p:nvSpPr>
          <p:spPr>
            <a:xfrm>
              <a:off x="5896410" y="2790763"/>
              <a:ext cx="274320" cy="115257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5965861B-506D-7045-9F42-727FC31D0990}"/>
                </a:ext>
              </a:extLst>
            </p:cNvPr>
            <p:cNvSpPr txBox="1"/>
            <p:nvPr/>
          </p:nvSpPr>
          <p:spPr>
            <a:xfrm>
              <a:off x="5790142" y="2461406"/>
              <a:ext cx="534121" cy="307777"/>
            </a:xfrm>
            <a:prstGeom prst="rect">
              <a:avLst/>
            </a:prstGeom>
            <a:noFill/>
          </p:spPr>
          <p:txBody>
            <a:bodyPr wrap="none" rtlCol="0">
              <a:spAutoFit/>
            </a:bodyPr>
            <a:lstStyle/>
            <a:p>
              <a:r>
                <a:rPr lang="en-US" sz="1400" dirty="0"/>
                <a:t>85%</a:t>
              </a:r>
            </a:p>
          </p:txBody>
        </p:sp>
      </p:grpSp>
      <p:grpSp>
        <p:nvGrpSpPr>
          <p:cNvPr id="84" name="Group 83">
            <a:extLst>
              <a:ext uri="{FF2B5EF4-FFF2-40B4-BE49-F238E27FC236}">
                <a16:creationId xmlns:a16="http://schemas.microsoft.com/office/drawing/2014/main" id="{CB3A099C-2081-2F4C-BA1A-16AB22DB549E}"/>
              </a:ext>
            </a:extLst>
          </p:cNvPr>
          <p:cNvGrpSpPr/>
          <p:nvPr/>
        </p:nvGrpSpPr>
        <p:grpSpPr>
          <a:xfrm>
            <a:off x="4780726" y="2315064"/>
            <a:ext cx="522900" cy="1317020"/>
            <a:chOff x="5421696" y="2626324"/>
            <a:chExt cx="522900" cy="1317020"/>
          </a:xfrm>
        </p:grpSpPr>
        <p:sp>
          <p:nvSpPr>
            <p:cNvPr id="56" name="Rectangle 55">
              <a:extLst>
                <a:ext uri="{FF2B5EF4-FFF2-40B4-BE49-F238E27FC236}">
                  <a16:creationId xmlns:a16="http://schemas.microsoft.com/office/drawing/2014/main" id="{1B035ED3-03F6-204F-9A80-0D7498E838E6}"/>
                </a:ext>
              </a:extLst>
            </p:cNvPr>
            <p:cNvSpPr/>
            <p:nvPr/>
          </p:nvSpPr>
          <p:spPr>
            <a:xfrm>
              <a:off x="5513899" y="3012395"/>
              <a:ext cx="274320" cy="9309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32DD96EE-E8BA-9E43-979E-DA534F0EA538}"/>
                </a:ext>
              </a:extLst>
            </p:cNvPr>
            <p:cNvSpPr txBox="1"/>
            <p:nvPr/>
          </p:nvSpPr>
          <p:spPr>
            <a:xfrm>
              <a:off x="5421696" y="2626324"/>
              <a:ext cx="522900" cy="307777"/>
            </a:xfrm>
            <a:prstGeom prst="rect">
              <a:avLst/>
            </a:prstGeom>
            <a:noFill/>
          </p:spPr>
          <p:txBody>
            <a:bodyPr wrap="none" rtlCol="0">
              <a:spAutoFit/>
            </a:bodyPr>
            <a:lstStyle/>
            <a:p>
              <a:r>
                <a:rPr lang="en-US" sz="1400" dirty="0"/>
                <a:t>79%</a:t>
              </a:r>
            </a:p>
          </p:txBody>
        </p:sp>
      </p:grpSp>
      <p:sp>
        <p:nvSpPr>
          <p:cNvPr id="46" name="Rectangle 45">
            <a:extLst>
              <a:ext uri="{FF2B5EF4-FFF2-40B4-BE49-F238E27FC236}">
                <a16:creationId xmlns:a16="http://schemas.microsoft.com/office/drawing/2014/main" id="{F61EAB38-9AB8-9D40-AEBB-473575BA4647}"/>
              </a:ext>
            </a:extLst>
          </p:cNvPr>
          <p:cNvSpPr/>
          <p:nvPr/>
        </p:nvSpPr>
        <p:spPr>
          <a:xfrm>
            <a:off x="6433044" y="2502330"/>
            <a:ext cx="271167" cy="1636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D0D38F6E-34C4-054D-8A28-93F3AB99C801}"/>
              </a:ext>
            </a:extLst>
          </p:cNvPr>
          <p:cNvSpPr txBox="1"/>
          <p:nvPr/>
        </p:nvSpPr>
        <p:spPr>
          <a:xfrm>
            <a:off x="6757505" y="2430144"/>
            <a:ext cx="1385316" cy="307777"/>
          </a:xfrm>
          <a:prstGeom prst="rect">
            <a:avLst/>
          </a:prstGeom>
          <a:noFill/>
        </p:spPr>
        <p:txBody>
          <a:bodyPr wrap="none" rtlCol="0">
            <a:spAutoFit/>
          </a:bodyPr>
          <a:lstStyle/>
          <a:p>
            <a:r>
              <a:rPr lang="en-US" sz="1400" dirty="0"/>
              <a:t>w/o Pretrained</a:t>
            </a:r>
          </a:p>
        </p:txBody>
      </p:sp>
      <p:sp>
        <p:nvSpPr>
          <p:cNvPr id="48" name="Rectangle 47">
            <a:extLst>
              <a:ext uri="{FF2B5EF4-FFF2-40B4-BE49-F238E27FC236}">
                <a16:creationId xmlns:a16="http://schemas.microsoft.com/office/drawing/2014/main" id="{B054012D-610A-F14C-9F70-278E92F96645}"/>
              </a:ext>
            </a:extLst>
          </p:cNvPr>
          <p:cNvSpPr/>
          <p:nvPr/>
        </p:nvSpPr>
        <p:spPr>
          <a:xfrm>
            <a:off x="6443034" y="3224022"/>
            <a:ext cx="271167" cy="16366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863121A-6456-FB48-B9D7-42F7196346AC}"/>
              </a:ext>
            </a:extLst>
          </p:cNvPr>
          <p:cNvSpPr txBox="1"/>
          <p:nvPr/>
        </p:nvSpPr>
        <p:spPr>
          <a:xfrm>
            <a:off x="6767495" y="3164679"/>
            <a:ext cx="659155" cy="307777"/>
          </a:xfrm>
          <a:prstGeom prst="rect">
            <a:avLst/>
          </a:prstGeom>
          <a:noFill/>
        </p:spPr>
        <p:txBody>
          <a:bodyPr wrap="none" rtlCol="0">
            <a:spAutoFit/>
          </a:bodyPr>
          <a:lstStyle/>
          <a:p>
            <a:r>
              <a:rPr lang="en-US" sz="1400" dirty="0"/>
              <a:t>KGPT</a:t>
            </a:r>
          </a:p>
        </p:txBody>
      </p:sp>
      <p:sp>
        <p:nvSpPr>
          <p:cNvPr id="55" name="Rectangle 54">
            <a:extLst>
              <a:ext uri="{FF2B5EF4-FFF2-40B4-BE49-F238E27FC236}">
                <a16:creationId xmlns:a16="http://schemas.microsoft.com/office/drawing/2014/main" id="{923F417B-F618-1641-92F7-4897D24A7434}"/>
              </a:ext>
            </a:extLst>
          </p:cNvPr>
          <p:cNvSpPr/>
          <p:nvPr/>
        </p:nvSpPr>
        <p:spPr>
          <a:xfrm>
            <a:off x="6443034" y="2855046"/>
            <a:ext cx="271167" cy="16366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FEFDDF5-2B44-CB49-BFBA-72F471D6CF50}"/>
              </a:ext>
            </a:extLst>
          </p:cNvPr>
          <p:cNvSpPr txBox="1"/>
          <p:nvPr/>
        </p:nvSpPr>
        <p:spPr>
          <a:xfrm>
            <a:off x="6767495" y="2796480"/>
            <a:ext cx="534121" cy="307777"/>
          </a:xfrm>
          <a:prstGeom prst="rect">
            <a:avLst/>
          </a:prstGeom>
          <a:noFill/>
        </p:spPr>
        <p:txBody>
          <a:bodyPr wrap="none" rtlCol="0">
            <a:spAutoFit/>
          </a:bodyPr>
          <a:lstStyle/>
          <a:p>
            <a:r>
              <a:rPr lang="en-US" sz="1400" dirty="0"/>
              <a:t>GPT</a:t>
            </a:r>
          </a:p>
        </p:txBody>
      </p:sp>
    </p:spTree>
    <p:extLst>
      <p:ext uri="{BB962C8B-B14F-4D97-AF65-F5344CB8AC3E}">
        <p14:creationId xmlns:p14="http://schemas.microsoft.com/office/powerpoint/2010/main" val="40457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par>
                                <p:cTn id="8" presetID="3" presetClass="entr" presetSubtype="1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par>
                                <p:cTn id="11" presetID="3" presetClass="entr" presetSubtype="1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linds(horizontal)">
                                      <p:cBhvr>
                                        <p:cTn id="13" dur="500"/>
                                        <p:tgtEl>
                                          <p:spTgt spid="28"/>
                                        </p:tgtEl>
                                      </p:cBhvr>
                                    </p:animEffect>
                                  </p:childTnLst>
                                </p:cTn>
                              </p:par>
                              <p:par>
                                <p:cTn id="14" presetID="3" presetClass="entr" presetSubtype="1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linds(horizontal)">
                                      <p:cBhvr>
                                        <p:cTn id="16" dur="500"/>
                                        <p:tgtEl>
                                          <p:spTgt spid="31"/>
                                        </p:tgtEl>
                                      </p:cBhvr>
                                    </p:animEffect>
                                  </p:childTnLst>
                                </p:cTn>
                              </p:par>
                              <p:par>
                                <p:cTn id="17" presetID="3" presetClass="entr" presetSubtype="10"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blinds(horizontal)">
                                      <p:cBhvr>
                                        <p:cTn id="19" dur="500"/>
                                        <p:tgtEl>
                                          <p:spTgt spid="84"/>
                                        </p:tgtEl>
                                      </p:cBhvr>
                                    </p:animEffect>
                                  </p:childTnLst>
                                </p:cTn>
                              </p:par>
                              <p:par>
                                <p:cTn id="20" presetID="3" presetClass="entr" presetSubtype="1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linds(horizontal)">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blinds(horizontal)">
                                      <p:cBhvr>
                                        <p:cTn id="27" dur="500"/>
                                        <p:tgtEl>
                                          <p:spTgt spid="81"/>
                                        </p:tgtEl>
                                      </p:cBhvr>
                                    </p:animEffect>
                                  </p:childTnLst>
                                </p:cTn>
                              </p:par>
                              <p:par>
                                <p:cTn id="28" presetID="3" presetClass="entr" presetSubtype="10" fill="hold" nodeType="with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blinds(horizontal)">
                                      <p:cBhvr>
                                        <p:cTn id="30" dur="500"/>
                                        <p:tgtEl>
                                          <p:spTgt spid="82"/>
                                        </p:tgtEl>
                                      </p:cBhvr>
                                    </p:animEffect>
                                  </p:childTnLst>
                                </p:cTn>
                              </p:par>
                              <p:par>
                                <p:cTn id="31" presetID="3" presetClass="entr" presetSubtype="10" fill="hold" nodeType="with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blinds(horizontal)">
                                      <p:cBhvr>
                                        <p:cTn id="33" dur="500"/>
                                        <p:tgtEl>
                                          <p:spTgt spid="8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79828C-8446-F34D-A3B4-1B3FC0CFF3B2}"/>
              </a:ext>
            </a:extLst>
          </p:cNvPr>
          <p:cNvSpPr>
            <a:spLocks noGrp="1"/>
          </p:cNvSpPr>
          <p:nvPr>
            <p:ph type="sldNum" sz="quarter" idx="12"/>
          </p:nvPr>
        </p:nvSpPr>
        <p:spPr/>
        <p:txBody>
          <a:bodyPr/>
          <a:lstStyle/>
          <a:p>
            <a:fld id="{4FAB73BC-B049-4115-A692-8D63A059BFB8}" type="slidenum">
              <a:rPr lang="en-US" smtClean="0"/>
              <a:t>53</a:t>
            </a:fld>
            <a:endParaRPr lang="en-US"/>
          </a:p>
        </p:txBody>
      </p:sp>
      <p:sp>
        <p:nvSpPr>
          <p:cNvPr id="3" name="Title 2">
            <a:extLst>
              <a:ext uri="{FF2B5EF4-FFF2-40B4-BE49-F238E27FC236}">
                <a16:creationId xmlns:a16="http://schemas.microsoft.com/office/drawing/2014/main" id="{CA02BEB9-81EF-D94A-B602-8526BBD1B850}"/>
              </a:ext>
            </a:extLst>
          </p:cNvPr>
          <p:cNvSpPr>
            <a:spLocks noGrp="1"/>
          </p:cNvSpPr>
          <p:nvPr>
            <p:ph type="title"/>
          </p:nvPr>
        </p:nvSpPr>
        <p:spPr/>
        <p:txBody>
          <a:bodyPr/>
          <a:lstStyle/>
          <a:p>
            <a:r>
              <a:rPr lang="en-US" dirty="0"/>
              <a:t>Recap</a:t>
            </a:r>
          </a:p>
        </p:txBody>
      </p:sp>
      <p:sp>
        <p:nvSpPr>
          <p:cNvPr id="27" name="TextBox 26">
            <a:extLst>
              <a:ext uri="{FF2B5EF4-FFF2-40B4-BE49-F238E27FC236}">
                <a16:creationId xmlns:a16="http://schemas.microsoft.com/office/drawing/2014/main" id="{76854CAF-9A5F-3C4A-A341-A12B8B0A313B}"/>
              </a:ext>
            </a:extLst>
          </p:cNvPr>
          <p:cNvSpPr txBox="1"/>
          <p:nvPr/>
        </p:nvSpPr>
        <p:spPr>
          <a:xfrm>
            <a:off x="628649" y="2779987"/>
            <a:ext cx="7719704" cy="369332"/>
          </a:xfrm>
          <a:prstGeom prst="rect">
            <a:avLst/>
          </a:prstGeom>
          <a:solidFill>
            <a:schemeClr val="accent2">
              <a:lumMod val="20000"/>
              <a:lumOff val="80000"/>
            </a:schemeClr>
          </a:solidFill>
          <a:ln>
            <a:noFill/>
          </a:ln>
        </p:spPr>
        <p:txBody>
          <a:bodyPr wrap="square" rtlCol="0">
            <a:spAutoFit/>
          </a:bodyPr>
          <a:lstStyle/>
          <a:p>
            <a:r>
              <a:rPr lang="en-US" b="1" dirty="0"/>
              <a:t>Reasoning </a:t>
            </a:r>
            <a:r>
              <a:rPr lang="en-US" dirty="0"/>
              <a:t>over Heterogeneous Web Knowledge</a:t>
            </a:r>
          </a:p>
        </p:txBody>
      </p:sp>
      <p:pic>
        <p:nvPicPr>
          <p:cNvPr id="30" name="Picture 29" descr="Text&#10;&#10;Description automatically generated with low confidence">
            <a:extLst>
              <a:ext uri="{FF2B5EF4-FFF2-40B4-BE49-F238E27FC236}">
                <a16:creationId xmlns:a16="http://schemas.microsoft.com/office/drawing/2014/main" id="{35450FDD-4556-ED44-B873-CF63199BB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03" y="3262748"/>
            <a:ext cx="903419" cy="903419"/>
          </a:xfrm>
          <a:prstGeom prst="rect">
            <a:avLst/>
          </a:prstGeom>
        </p:spPr>
      </p:pic>
      <p:pic>
        <p:nvPicPr>
          <p:cNvPr id="32" name="Picture 31" descr="Icon&#10;&#10;Description automatically generated">
            <a:extLst>
              <a:ext uri="{FF2B5EF4-FFF2-40B4-BE49-F238E27FC236}">
                <a16:creationId xmlns:a16="http://schemas.microsoft.com/office/drawing/2014/main" id="{910D3126-3B3C-0E4C-9337-F4F0046785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916" y="3280481"/>
            <a:ext cx="665628" cy="863237"/>
          </a:xfrm>
          <a:prstGeom prst="rect">
            <a:avLst/>
          </a:prstGeom>
        </p:spPr>
      </p:pic>
      <p:sp>
        <p:nvSpPr>
          <p:cNvPr id="37" name="Rectangle 36">
            <a:extLst>
              <a:ext uri="{FF2B5EF4-FFF2-40B4-BE49-F238E27FC236}">
                <a16:creationId xmlns:a16="http://schemas.microsoft.com/office/drawing/2014/main" id="{CCB3CD2E-AB60-DD4B-9DD5-6E2709477F37}"/>
              </a:ext>
            </a:extLst>
          </p:cNvPr>
          <p:cNvSpPr/>
          <p:nvPr/>
        </p:nvSpPr>
        <p:spPr>
          <a:xfrm>
            <a:off x="5679316" y="3538494"/>
            <a:ext cx="1755609" cy="307777"/>
          </a:xfrm>
          <a:prstGeom prst="rect">
            <a:avLst/>
          </a:prstGeom>
        </p:spPr>
        <p:txBody>
          <a:bodyPr wrap="none">
            <a:spAutoFit/>
          </a:bodyPr>
          <a:lstStyle/>
          <a:p>
            <a:r>
              <a:rPr lang="en-US" sz="1400" dirty="0"/>
              <a:t>[Chen et al ICLR21]</a:t>
            </a:r>
          </a:p>
        </p:txBody>
      </p:sp>
      <p:sp>
        <p:nvSpPr>
          <p:cNvPr id="24" name="TextBox 23">
            <a:extLst>
              <a:ext uri="{FF2B5EF4-FFF2-40B4-BE49-F238E27FC236}">
                <a16:creationId xmlns:a16="http://schemas.microsoft.com/office/drawing/2014/main" id="{16095291-EB96-C448-9D32-B57592B4FAFA}"/>
              </a:ext>
            </a:extLst>
          </p:cNvPr>
          <p:cNvSpPr txBox="1"/>
          <p:nvPr/>
        </p:nvSpPr>
        <p:spPr>
          <a:xfrm>
            <a:off x="628649" y="1058868"/>
            <a:ext cx="7719704" cy="369332"/>
          </a:xfrm>
          <a:prstGeom prst="rect">
            <a:avLst/>
          </a:prstGeom>
          <a:solidFill>
            <a:schemeClr val="accent2">
              <a:lumMod val="20000"/>
              <a:lumOff val="80000"/>
            </a:schemeClr>
          </a:solidFill>
        </p:spPr>
        <p:txBody>
          <a:bodyPr wrap="square" rtlCol="0">
            <a:spAutoFit/>
          </a:bodyPr>
          <a:lstStyle/>
          <a:p>
            <a:r>
              <a:rPr lang="en-US" b="1" dirty="0"/>
              <a:t>Reasoning </a:t>
            </a:r>
            <a:r>
              <a:rPr lang="en-US" dirty="0"/>
              <a:t>over Knowledge Graph</a:t>
            </a:r>
          </a:p>
        </p:txBody>
      </p:sp>
      <p:sp>
        <p:nvSpPr>
          <p:cNvPr id="26" name="Rectangle 25">
            <a:extLst>
              <a:ext uri="{FF2B5EF4-FFF2-40B4-BE49-F238E27FC236}">
                <a16:creationId xmlns:a16="http://schemas.microsoft.com/office/drawing/2014/main" id="{6FF3EF42-0ED1-1443-B736-73C965955F44}"/>
              </a:ext>
            </a:extLst>
          </p:cNvPr>
          <p:cNvSpPr/>
          <p:nvPr/>
        </p:nvSpPr>
        <p:spPr>
          <a:xfrm>
            <a:off x="5679316" y="1737770"/>
            <a:ext cx="1986441" cy="307777"/>
          </a:xfrm>
          <a:prstGeom prst="rect">
            <a:avLst/>
          </a:prstGeom>
        </p:spPr>
        <p:txBody>
          <a:bodyPr wrap="none">
            <a:spAutoFit/>
          </a:bodyPr>
          <a:lstStyle/>
          <a:p>
            <a:r>
              <a:rPr lang="en-US" sz="1400" dirty="0"/>
              <a:t>[Chen et al. NAACL18]</a:t>
            </a:r>
          </a:p>
        </p:txBody>
      </p:sp>
      <p:pic>
        <p:nvPicPr>
          <p:cNvPr id="86" name="Picture 85" descr="Application&#10;&#10;Description automatically generated with low confidence">
            <a:extLst>
              <a:ext uri="{FF2B5EF4-FFF2-40B4-BE49-F238E27FC236}">
                <a16:creationId xmlns:a16="http://schemas.microsoft.com/office/drawing/2014/main" id="{0F6B77A4-EEC2-064E-9681-35FE448001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3635" y="1375472"/>
            <a:ext cx="4087999" cy="1404594"/>
          </a:xfrm>
          <a:prstGeom prst="rect">
            <a:avLst/>
          </a:prstGeom>
        </p:spPr>
      </p:pic>
      <p:sp>
        <p:nvSpPr>
          <p:cNvPr id="28" name="TextBox 27">
            <a:extLst>
              <a:ext uri="{FF2B5EF4-FFF2-40B4-BE49-F238E27FC236}">
                <a16:creationId xmlns:a16="http://schemas.microsoft.com/office/drawing/2014/main" id="{FAE73568-5516-1443-AC2C-BDC4CC1B5824}"/>
              </a:ext>
            </a:extLst>
          </p:cNvPr>
          <p:cNvSpPr txBox="1"/>
          <p:nvPr/>
        </p:nvSpPr>
        <p:spPr>
          <a:xfrm>
            <a:off x="628649" y="4446106"/>
            <a:ext cx="7719704" cy="369332"/>
          </a:xfrm>
          <a:prstGeom prst="rect">
            <a:avLst/>
          </a:prstGeom>
          <a:solidFill>
            <a:schemeClr val="accent5">
              <a:lumMod val="20000"/>
              <a:lumOff val="80000"/>
            </a:schemeClr>
          </a:solidFill>
          <a:ln>
            <a:noFill/>
          </a:ln>
        </p:spPr>
        <p:txBody>
          <a:bodyPr wrap="square" rtlCol="0">
            <a:spAutoFit/>
          </a:bodyPr>
          <a:lstStyle/>
          <a:p>
            <a:r>
              <a:rPr lang="en-US" b="1" dirty="0"/>
              <a:t>Externalizing</a:t>
            </a:r>
            <a:r>
              <a:rPr lang="en-US" dirty="0"/>
              <a:t> Factual Knowledge in Language Model Pretraining</a:t>
            </a:r>
          </a:p>
        </p:txBody>
      </p:sp>
      <p:sp>
        <p:nvSpPr>
          <p:cNvPr id="40" name="Rectangle 39">
            <a:extLst>
              <a:ext uri="{FF2B5EF4-FFF2-40B4-BE49-F238E27FC236}">
                <a16:creationId xmlns:a16="http://schemas.microsoft.com/office/drawing/2014/main" id="{CF9905FA-DB63-5D48-BE1A-88939D47B829}"/>
              </a:ext>
            </a:extLst>
          </p:cNvPr>
          <p:cNvSpPr/>
          <p:nvPr/>
        </p:nvSpPr>
        <p:spPr>
          <a:xfrm>
            <a:off x="5679316" y="5278117"/>
            <a:ext cx="2262158" cy="307777"/>
          </a:xfrm>
          <a:prstGeom prst="rect">
            <a:avLst/>
          </a:prstGeom>
        </p:spPr>
        <p:txBody>
          <a:bodyPr wrap="none">
            <a:spAutoFit/>
          </a:bodyPr>
          <a:lstStyle/>
          <a:p>
            <a:r>
              <a:rPr lang="en-US" sz="1400" dirty="0"/>
              <a:t>[Chen et al. EMNLP20b]</a:t>
            </a:r>
          </a:p>
        </p:txBody>
      </p:sp>
      <p:pic>
        <p:nvPicPr>
          <p:cNvPr id="33" name="Picture 14" descr="14 List Icon PSD Images - App Icon PSD, List Icon Transparent and List Icon  / Newdesignfile.com">
            <a:extLst>
              <a:ext uri="{FF2B5EF4-FFF2-40B4-BE49-F238E27FC236}">
                <a16:creationId xmlns:a16="http://schemas.microsoft.com/office/drawing/2014/main" id="{0D17B3CD-D779-4840-A808-397A050256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71" t="4178" r="8923" b="4233"/>
          <a:stretch/>
        </p:blipFill>
        <p:spPr bwMode="auto">
          <a:xfrm>
            <a:off x="2381996" y="3315387"/>
            <a:ext cx="698238" cy="782701"/>
          </a:xfrm>
          <a:prstGeom prst="rect">
            <a:avLst/>
          </a:prstGeom>
          <a:solidFill>
            <a:schemeClr val="bg1"/>
          </a:solidFill>
        </p:spPr>
      </p:pic>
      <p:pic>
        <p:nvPicPr>
          <p:cNvPr id="35" name="Picture 14" descr="14 List Icon PSD Images - App Icon PSD, List Icon Transparent and List Icon  / Newdesignfile.com">
            <a:extLst>
              <a:ext uri="{FF2B5EF4-FFF2-40B4-BE49-F238E27FC236}">
                <a16:creationId xmlns:a16="http://schemas.microsoft.com/office/drawing/2014/main" id="{655D8A5A-19DD-9648-A7C6-F6CF449325B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71" t="4178" r="8923" b="4233"/>
          <a:stretch/>
        </p:blipFill>
        <p:spPr bwMode="auto">
          <a:xfrm>
            <a:off x="2589397" y="3442978"/>
            <a:ext cx="698238" cy="782701"/>
          </a:xfrm>
          <a:prstGeom prst="rect">
            <a:avLst/>
          </a:prstGeom>
          <a:solidFill>
            <a:schemeClr val="bg1"/>
          </a:solidFill>
        </p:spPr>
      </p:pic>
      <p:pic>
        <p:nvPicPr>
          <p:cNvPr id="38" name="Picture 37" descr="Text&#10;&#10;Description automatically generated with low confidence">
            <a:extLst>
              <a:ext uri="{FF2B5EF4-FFF2-40B4-BE49-F238E27FC236}">
                <a16:creationId xmlns:a16="http://schemas.microsoft.com/office/drawing/2014/main" id="{35ECB1C1-4FE2-454D-8954-F4B15378F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581" y="3366831"/>
            <a:ext cx="903419" cy="903419"/>
          </a:xfrm>
          <a:prstGeom prst="rect">
            <a:avLst/>
          </a:prstGeom>
        </p:spPr>
      </p:pic>
      <p:pic>
        <p:nvPicPr>
          <p:cNvPr id="41" name="Picture 40" descr="Icon&#10;&#10;Description automatically generated">
            <a:extLst>
              <a:ext uri="{FF2B5EF4-FFF2-40B4-BE49-F238E27FC236}">
                <a16:creationId xmlns:a16="http://schemas.microsoft.com/office/drawing/2014/main" id="{8D0AC7DE-769D-4549-9025-FAA588198E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3094" y="3341756"/>
            <a:ext cx="665628" cy="863237"/>
          </a:xfrm>
          <a:prstGeom prst="rect">
            <a:avLst/>
          </a:prstGeom>
          <a:solidFill>
            <a:schemeClr val="bg1"/>
          </a:solidFill>
        </p:spPr>
      </p:pic>
      <p:grpSp>
        <p:nvGrpSpPr>
          <p:cNvPr id="6" name="Group 5">
            <a:extLst>
              <a:ext uri="{FF2B5EF4-FFF2-40B4-BE49-F238E27FC236}">
                <a16:creationId xmlns:a16="http://schemas.microsoft.com/office/drawing/2014/main" id="{42D9D791-5614-F24C-8F4A-EF09F75FBB6F}"/>
              </a:ext>
            </a:extLst>
          </p:cNvPr>
          <p:cNvGrpSpPr/>
          <p:nvPr/>
        </p:nvGrpSpPr>
        <p:grpSpPr>
          <a:xfrm>
            <a:off x="1298916" y="4946654"/>
            <a:ext cx="3530031" cy="1028133"/>
            <a:chOff x="1298916" y="4946654"/>
            <a:chExt cx="3530031" cy="1028133"/>
          </a:xfrm>
        </p:grpSpPr>
        <p:pic>
          <p:nvPicPr>
            <p:cNvPr id="19" name="Picture 10" descr="Image result for memorization icon">
              <a:extLst>
                <a:ext uri="{FF2B5EF4-FFF2-40B4-BE49-F238E27FC236}">
                  <a16:creationId xmlns:a16="http://schemas.microsoft.com/office/drawing/2014/main" id="{2E7B864E-1159-2549-97FC-9791975CA7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8916" y="4946654"/>
              <a:ext cx="970701" cy="97070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Icon&#10;&#10;Description automatically generated">
              <a:extLst>
                <a:ext uri="{FF2B5EF4-FFF2-40B4-BE49-F238E27FC236}">
                  <a16:creationId xmlns:a16="http://schemas.microsoft.com/office/drawing/2014/main" id="{E7A3B944-F09D-964F-8969-0EF4871EB2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9228" y="4999422"/>
              <a:ext cx="979719" cy="975365"/>
            </a:xfrm>
            <a:prstGeom prst="rect">
              <a:avLst/>
            </a:prstGeom>
          </p:spPr>
        </p:pic>
        <p:sp>
          <p:nvSpPr>
            <p:cNvPr id="4" name="Right Arrow 3">
              <a:extLst>
                <a:ext uri="{FF2B5EF4-FFF2-40B4-BE49-F238E27FC236}">
                  <a16:creationId xmlns:a16="http://schemas.microsoft.com/office/drawing/2014/main" id="{021C01B8-8AC4-464D-A75C-C1DA22B6523C}"/>
                </a:ext>
              </a:extLst>
            </p:cNvPr>
            <p:cNvSpPr/>
            <p:nvPr/>
          </p:nvSpPr>
          <p:spPr>
            <a:xfrm>
              <a:off x="2704499" y="5341030"/>
              <a:ext cx="698238" cy="282996"/>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5" name="TextBox 4">
              <a:extLst>
                <a:ext uri="{FF2B5EF4-FFF2-40B4-BE49-F238E27FC236}">
                  <a16:creationId xmlns:a16="http://schemas.microsoft.com/office/drawing/2014/main" id="{EF7490A8-F969-DE48-B448-FB2BA155743B}"/>
                </a:ext>
              </a:extLst>
            </p:cNvPr>
            <p:cNvSpPr txBox="1"/>
            <p:nvPr/>
          </p:nvSpPr>
          <p:spPr>
            <a:xfrm>
              <a:off x="2381998" y="4991294"/>
              <a:ext cx="1189749" cy="369332"/>
            </a:xfrm>
            <a:prstGeom prst="rect">
              <a:avLst/>
            </a:prstGeom>
            <a:noFill/>
          </p:spPr>
          <p:txBody>
            <a:bodyPr wrap="none" rtlCol="0">
              <a:spAutoFit/>
            </a:bodyPr>
            <a:lstStyle/>
            <a:p>
              <a:r>
                <a:rPr lang="en-US" dirty="0"/>
                <a:t>externalize</a:t>
              </a:r>
            </a:p>
          </p:txBody>
        </p:sp>
      </p:grpSp>
    </p:spTree>
    <p:extLst>
      <p:ext uri="{BB962C8B-B14F-4D97-AF65-F5344CB8AC3E}">
        <p14:creationId xmlns:p14="http://schemas.microsoft.com/office/powerpoint/2010/main" val="25398253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DC543-BF8B-8446-AE15-98B68B044EAA}"/>
              </a:ext>
            </a:extLst>
          </p:cNvPr>
          <p:cNvSpPr>
            <a:spLocks noGrp="1"/>
          </p:cNvSpPr>
          <p:nvPr>
            <p:ph type="sldNum" sz="quarter" idx="12"/>
          </p:nvPr>
        </p:nvSpPr>
        <p:spPr/>
        <p:txBody>
          <a:bodyPr/>
          <a:lstStyle/>
          <a:p>
            <a:fld id="{4FAB73BC-B049-4115-A692-8D63A059BFB8}" type="slidenum">
              <a:rPr lang="en-US" smtClean="0"/>
              <a:t>54</a:t>
            </a:fld>
            <a:endParaRPr lang="en-US"/>
          </a:p>
        </p:txBody>
      </p:sp>
      <p:sp>
        <p:nvSpPr>
          <p:cNvPr id="3" name="Title 2">
            <a:extLst>
              <a:ext uri="{FF2B5EF4-FFF2-40B4-BE49-F238E27FC236}">
                <a16:creationId xmlns:a16="http://schemas.microsoft.com/office/drawing/2014/main" id="{291317A0-B54E-0F40-A084-59FCE864F84F}"/>
              </a:ext>
            </a:extLst>
          </p:cNvPr>
          <p:cNvSpPr>
            <a:spLocks noGrp="1"/>
          </p:cNvSpPr>
          <p:nvPr>
            <p:ph type="title"/>
          </p:nvPr>
        </p:nvSpPr>
        <p:spPr/>
        <p:txBody>
          <a:bodyPr/>
          <a:lstStyle/>
          <a:p>
            <a:r>
              <a:rPr lang="en-US" dirty="0"/>
              <a:t>Takeaway of KG-NLP</a:t>
            </a:r>
          </a:p>
        </p:txBody>
      </p:sp>
      <p:grpSp>
        <p:nvGrpSpPr>
          <p:cNvPr id="5" name="Group 4">
            <a:extLst>
              <a:ext uri="{FF2B5EF4-FFF2-40B4-BE49-F238E27FC236}">
                <a16:creationId xmlns:a16="http://schemas.microsoft.com/office/drawing/2014/main" id="{6D04E056-AD0D-2C4B-90B3-42A6A94543F3}"/>
              </a:ext>
            </a:extLst>
          </p:cNvPr>
          <p:cNvGrpSpPr/>
          <p:nvPr/>
        </p:nvGrpSpPr>
        <p:grpSpPr>
          <a:xfrm>
            <a:off x="3183896" y="3132874"/>
            <a:ext cx="4880973" cy="2723522"/>
            <a:chOff x="3183896" y="3132874"/>
            <a:chExt cx="4880973" cy="2723522"/>
          </a:xfrm>
        </p:grpSpPr>
        <p:sp>
          <p:nvSpPr>
            <p:cNvPr id="51" name="TextBox 50">
              <a:extLst>
                <a:ext uri="{FF2B5EF4-FFF2-40B4-BE49-F238E27FC236}">
                  <a16:creationId xmlns:a16="http://schemas.microsoft.com/office/drawing/2014/main" id="{6A529784-17A1-1546-8DB3-AE31269385F7}"/>
                </a:ext>
              </a:extLst>
            </p:cNvPr>
            <p:cNvSpPr txBox="1"/>
            <p:nvPr/>
          </p:nvSpPr>
          <p:spPr>
            <a:xfrm>
              <a:off x="3291789" y="3132874"/>
              <a:ext cx="4657319" cy="369332"/>
            </a:xfrm>
            <a:prstGeom prst="rect">
              <a:avLst/>
            </a:prstGeom>
            <a:solidFill>
              <a:schemeClr val="accent4">
                <a:lumMod val="20000"/>
                <a:lumOff val="80000"/>
              </a:schemeClr>
            </a:solidFill>
            <a:ln>
              <a:noFill/>
            </a:ln>
          </p:spPr>
          <p:txBody>
            <a:bodyPr wrap="square" rtlCol="0">
              <a:spAutoFit/>
            </a:bodyPr>
            <a:lstStyle/>
            <a:p>
              <a:pPr algn="ctr"/>
              <a:r>
                <a:rPr lang="en-US" dirty="0"/>
                <a:t>Tacit Knowledge</a:t>
              </a:r>
            </a:p>
          </p:txBody>
        </p:sp>
        <p:pic>
          <p:nvPicPr>
            <p:cNvPr id="1032" name="Picture 8" descr="On Social Media, Listening is the New Lead Generation | The Rainmaker Blog">
              <a:extLst>
                <a:ext uri="{FF2B5EF4-FFF2-40B4-BE49-F238E27FC236}">
                  <a16:creationId xmlns:a16="http://schemas.microsoft.com/office/drawing/2014/main" id="{17AB193E-1E40-AB42-AAA3-E8B1A19C2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374" y="4559548"/>
              <a:ext cx="1403603" cy="107921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picture containing text, book, vector graphics&#10;&#10;Description automatically generated">
              <a:extLst>
                <a:ext uri="{FF2B5EF4-FFF2-40B4-BE49-F238E27FC236}">
                  <a16:creationId xmlns:a16="http://schemas.microsoft.com/office/drawing/2014/main" id="{D3505F1F-331B-9F4C-B390-988155C82FBF}"/>
                </a:ext>
              </a:extLst>
            </p:cNvPr>
            <p:cNvPicPr>
              <a:picLocks noChangeAspect="1"/>
            </p:cNvPicPr>
            <p:nvPr/>
          </p:nvPicPr>
          <p:blipFill rotWithShape="1">
            <a:blip r:embed="rId3">
              <a:extLst>
                <a:ext uri="{28A0092B-C50C-407E-A947-70E740481C1C}">
                  <a14:useLocalDpi xmlns:a14="http://schemas.microsoft.com/office/drawing/2010/main" val="0"/>
                </a:ext>
              </a:extLst>
            </a:blip>
            <a:srcRect t="33423"/>
            <a:stretch/>
          </p:blipFill>
          <p:spPr>
            <a:xfrm>
              <a:off x="4872545" y="3488483"/>
              <a:ext cx="3192324" cy="903419"/>
            </a:xfrm>
            <a:prstGeom prst="rect">
              <a:avLst/>
            </a:prstGeom>
          </p:spPr>
        </p:pic>
        <p:sp>
          <p:nvSpPr>
            <p:cNvPr id="52" name="TextBox 51">
              <a:extLst>
                <a:ext uri="{FF2B5EF4-FFF2-40B4-BE49-F238E27FC236}">
                  <a16:creationId xmlns:a16="http://schemas.microsoft.com/office/drawing/2014/main" id="{70590756-F85B-9647-9CD1-89A7A088DB34}"/>
                </a:ext>
              </a:extLst>
            </p:cNvPr>
            <p:cNvSpPr txBox="1"/>
            <p:nvPr/>
          </p:nvSpPr>
          <p:spPr>
            <a:xfrm>
              <a:off x="3183896" y="5487064"/>
              <a:ext cx="1981633" cy="369332"/>
            </a:xfrm>
            <a:prstGeom prst="rect">
              <a:avLst/>
            </a:prstGeom>
            <a:noFill/>
          </p:spPr>
          <p:txBody>
            <a:bodyPr wrap="none" rtlCol="0">
              <a:spAutoFit/>
            </a:bodyPr>
            <a:lstStyle/>
            <a:p>
              <a:r>
                <a:rPr lang="en-US" dirty="0"/>
                <a:t>Social Knowledge</a:t>
              </a:r>
            </a:p>
          </p:txBody>
        </p:sp>
        <p:sp>
          <p:nvSpPr>
            <p:cNvPr id="60" name="TextBox 59">
              <a:extLst>
                <a:ext uri="{FF2B5EF4-FFF2-40B4-BE49-F238E27FC236}">
                  <a16:creationId xmlns:a16="http://schemas.microsoft.com/office/drawing/2014/main" id="{2FF8A2A9-F5E0-3743-83D6-B9CC67A5CC82}"/>
                </a:ext>
              </a:extLst>
            </p:cNvPr>
            <p:cNvSpPr txBox="1"/>
            <p:nvPr/>
          </p:nvSpPr>
          <p:spPr>
            <a:xfrm>
              <a:off x="5425727" y="4340973"/>
              <a:ext cx="2052165" cy="369332"/>
            </a:xfrm>
            <a:prstGeom prst="rect">
              <a:avLst/>
            </a:prstGeom>
            <a:noFill/>
          </p:spPr>
          <p:txBody>
            <a:bodyPr wrap="none" rtlCol="0">
              <a:spAutoFit/>
            </a:bodyPr>
            <a:lstStyle/>
            <a:p>
              <a:r>
                <a:rPr lang="en-US" dirty="0"/>
                <a:t>Causal Knowledge</a:t>
              </a:r>
            </a:p>
          </p:txBody>
        </p:sp>
        <p:pic>
          <p:nvPicPr>
            <p:cNvPr id="1040" name="Picture 16" descr="Past Present Future Icon photos, royalty-free images, graphics, vectors &amp;  videos | Adobe Stock">
              <a:extLst>
                <a:ext uri="{FF2B5EF4-FFF2-40B4-BE49-F238E27FC236}">
                  <a16:creationId xmlns:a16="http://schemas.microsoft.com/office/drawing/2014/main" id="{2E7EB081-AEEF-3F4E-BC9D-70F5CD912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4191" y="4800087"/>
              <a:ext cx="1981633" cy="74311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9D68C54-7ED9-3E40-BB55-AD6B3521CF8B}"/>
                </a:ext>
              </a:extLst>
            </p:cNvPr>
            <p:cNvSpPr txBox="1"/>
            <p:nvPr/>
          </p:nvSpPr>
          <p:spPr>
            <a:xfrm>
              <a:off x="5362007" y="5483547"/>
              <a:ext cx="2364750" cy="369332"/>
            </a:xfrm>
            <a:prstGeom prst="rect">
              <a:avLst/>
            </a:prstGeom>
            <a:noFill/>
          </p:spPr>
          <p:txBody>
            <a:bodyPr wrap="none" rtlCol="0">
              <a:spAutoFit/>
            </a:bodyPr>
            <a:lstStyle/>
            <a:p>
              <a:r>
                <a:rPr lang="en-US" dirty="0"/>
                <a:t>Temporal Knowledge</a:t>
              </a:r>
            </a:p>
          </p:txBody>
        </p:sp>
        <p:sp>
          <p:nvSpPr>
            <p:cNvPr id="63" name="TextBox 62">
              <a:extLst>
                <a:ext uri="{FF2B5EF4-FFF2-40B4-BE49-F238E27FC236}">
                  <a16:creationId xmlns:a16="http://schemas.microsoft.com/office/drawing/2014/main" id="{793F49C6-E7F7-D848-9EFB-686ABC4361BA}"/>
                </a:ext>
              </a:extLst>
            </p:cNvPr>
            <p:cNvSpPr txBox="1"/>
            <p:nvPr/>
          </p:nvSpPr>
          <p:spPr>
            <a:xfrm>
              <a:off x="3303746" y="4335510"/>
              <a:ext cx="1685077" cy="369332"/>
            </a:xfrm>
            <a:prstGeom prst="rect">
              <a:avLst/>
            </a:prstGeom>
            <a:noFill/>
          </p:spPr>
          <p:txBody>
            <a:bodyPr wrap="none" rtlCol="0">
              <a:spAutoFit/>
            </a:bodyPr>
            <a:lstStyle/>
            <a:p>
              <a:r>
                <a:rPr lang="en-US" dirty="0"/>
                <a:t>Commonsense</a:t>
              </a:r>
            </a:p>
          </p:txBody>
        </p:sp>
        <p:pic>
          <p:nvPicPr>
            <p:cNvPr id="1048" name="Picture 24" descr="How to Improve Communication Skills: 3 Tips for Real Estate Professionals">
              <a:extLst>
                <a:ext uri="{FF2B5EF4-FFF2-40B4-BE49-F238E27FC236}">
                  <a16:creationId xmlns:a16="http://schemas.microsoft.com/office/drawing/2014/main" id="{25CDEABC-FA85-4444-838F-B1CD281F9F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3853" y="3500509"/>
              <a:ext cx="1450324" cy="815807"/>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82" descr="A picture containing icon&#10;&#10;Description automatically generated">
            <a:extLst>
              <a:ext uri="{FF2B5EF4-FFF2-40B4-BE49-F238E27FC236}">
                <a16:creationId xmlns:a16="http://schemas.microsoft.com/office/drawing/2014/main" id="{7A3914C2-6972-5042-94E8-AC72248B0C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680" y="1877982"/>
            <a:ext cx="2336800" cy="3302000"/>
          </a:xfrm>
          <a:prstGeom prst="rect">
            <a:avLst/>
          </a:prstGeom>
        </p:spPr>
      </p:pic>
      <p:sp>
        <p:nvSpPr>
          <p:cNvPr id="84" name="TextBox 83">
            <a:extLst>
              <a:ext uri="{FF2B5EF4-FFF2-40B4-BE49-F238E27FC236}">
                <a16:creationId xmlns:a16="http://schemas.microsoft.com/office/drawing/2014/main" id="{ECBC06A3-9DA0-C14F-BE7B-2017E3EF3127}"/>
              </a:ext>
            </a:extLst>
          </p:cNvPr>
          <p:cNvSpPr txBox="1"/>
          <p:nvPr/>
        </p:nvSpPr>
        <p:spPr>
          <a:xfrm>
            <a:off x="526382" y="5179982"/>
            <a:ext cx="2015295" cy="369332"/>
          </a:xfrm>
          <a:prstGeom prst="rect">
            <a:avLst/>
          </a:prstGeom>
          <a:noFill/>
        </p:spPr>
        <p:txBody>
          <a:bodyPr wrap="none" rtlCol="0">
            <a:spAutoFit/>
          </a:bodyPr>
          <a:lstStyle/>
          <a:p>
            <a:r>
              <a:rPr lang="en-US" dirty="0"/>
              <a:t>World Knowledge</a:t>
            </a:r>
          </a:p>
        </p:txBody>
      </p:sp>
      <p:grpSp>
        <p:nvGrpSpPr>
          <p:cNvPr id="4" name="Group 3">
            <a:extLst>
              <a:ext uri="{FF2B5EF4-FFF2-40B4-BE49-F238E27FC236}">
                <a16:creationId xmlns:a16="http://schemas.microsoft.com/office/drawing/2014/main" id="{F54F8A29-0B8F-9649-A1BA-17B28F01348C}"/>
              </a:ext>
            </a:extLst>
          </p:cNvPr>
          <p:cNvGrpSpPr/>
          <p:nvPr/>
        </p:nvGrpSpPr>
        <p:grpSpPr>
          <a:xfrm>
            <a:off x="3291789" y="1706045"/>
            <a:ext cx="4745646" cy="1316133"/>
            <a:chOff x="3291789" y="1706045"/>
            <a:chExt cx="4745646" cy="1316133"/>
          </a:xfrm>
        </p:grpSpPr>
        <p:pic>
          <p:nvPicPr>
            <p:cNvPr id="11" name="Picture 10" descr="Text&#10;&#10;Description automatically generated with low confidence">
              <a:extLst>
                <a:ext uri="{FF2B5EF4-FFF2-40B4-BE49-F238E27FC236}">
                  <a16:creationId xmlns:a16="http://schemas.microsoft.com/office/drawing/2014/main" id="{9E97A095-F840-0D49-95D8-BD9805B4E2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20199" y="2158699"/>
              <a:ext cx="817130" cy="817130"/>
            </a:xfrm>
            <a:prstGeom prst="rect">
              <a:avLst/>
            </a:prstGeom>
          </p:spPr>
        </p:pic>
        <p:pic>
          <p:nvPicPr>
            <p:cNvPr id="12" name="Picture 11" descr="Icon&#10;&#10;Description automatically generated">
              <a:extLst>
                <a:ext uri="{FF2B5EF4-FFF2-40B4-BE49-F238E27FC236}">
                  <a16:creationId xmlns:a16="http://schemas.microsoft.com/office/drawing/2014/main" id="{C839BEBD-608A-0D41-A475-9FBC2FAE94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06291" y="2158699"/>
              <a:ext cx="630076" cy="817130"/>
            </a:xfrm>
            <a:prstGeom prst="rect">
              <a:avLst/>
            </a:prstGeom>
            <a:solidFill>
              <a:schemeClr val="bg1"/>
            </a:solidFill>
          </p:spPr>
        </p:pic>
        <p:pic>
          <p:nvPicPr>
            <p:cNvPr id="41" name="Picture 18" descr="Zoom icons in Cute Color style for graphic design and user interfaces in  2020 | App icon, App pictures, Apple icon">
              <a:extLst>
                <a:ext uri="{FF2B5EF4-FFF2-40B4-BE49-F238E27FC236}">
                  <a16:creationId xmlns:a16="http://schemas.microsoft.com/office/drawing/2014/main" id="{9BFBBE14-177A-4049-B6C2-084A11F3B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34016" y="2118759"/>
              <a:ext cx="903419" cy="90341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Icon&#10;&#10;Description automatically generated">
              <a:extLst>
                <a:ext uri="{FF2B5EF4-FFF2-40B4-BE49-F238E27FC236}">
                  <a16:creationId xmlns:a16="http://schemas.microsoft.com/office/drawing/2014/main" id="{B4087BF8-ACE3-1C4E-B3BE-7E37B647B5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33055" y="2158699"/>
              <a:ext cx="817130" cy="817130"/>
            </a:xfrm>
            <a:prstGeom prst="rect">
              <a:avLst/>
            </a:prstGeom>
          </p:spPr>
        </p:pic>
        <p:sp>
          <p:nvSpPr>
            <p:cNvPr id="43" name="TextBox 42">
              <a:extLst>
                <a:ext uri="{FF2B5EF4-FFF2-40B4-BE49-F238E27FC236}">
                  <a16:creationId xmlns:a16="http://schemas.microsoft.com/office/drawing/2014/main" id="{7A226124-365B-9D42-9E36-02CECF8EF258}"/>
                </a:ext>
              </a:extLst>
            </p:cNvPr>
            <p:cNvSpPr txBox="1"/>
            <p:nvPr/>
          </p:nvSpPr>
          <p:spPr>
            <a:xfrm>
              <a:off x="3291789" y="1706045"/>
              <a:ext cx="4657319" cy="369332"/>
            </a:xfrm>
            <a:prstGeom prst="rect">
              <a:avLst/>
            </a:prstGeom>
            <a:solidFill>
              <a:schemeClr val="accent6">
                <a:lumMod val="20000"/>
                <a:lumOff val="80000"/>
              </a:schemeClr>
            </a:solidFill>
            <a:ln>
              <a:noFill/>
            </a:ln>
          </p:spPr>
          <p:txBody>
            <a:bodyPr wrap="square" rtlCol="0">
              <a:spAutoFit/>
            </a:bodyPr>
            <a:lstStyle/>
            <a:p>
              <a:pPr algn="ctr"/>
              <a:r>
                <a:rPr lang="en-US" dirty="0"/>
                <a:t>Explicit Knowledge</a:t>
              </a:r>
            </a:p>
          </p:txBody>
        </p:sp>
        <p:pic>
          <p:nvPicPr>
            <p:cNvPr id="85" name="Picture 4">
              <a:extLst>
                <a:ext uri="{FF2B5EF4-FFF2-40B4-BE49-F238E27FC236}">
                  <a16:creationId xmlns:a16="http://schemas.microsoft.com/office/drawing/2014/main" id="{13C21792-262F-144C-9AED-F81654A4E8F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16664"/>
            <a:stretch/>
          </p:blipFill>
          <p:spPr bwMode="auto">
            <a:xfrm>
              <a:off x="5048892" y="2134725"/>
              <a:ext cx="972600" cy="850286"/>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ight Arrow 23">
            <a:extLst>
              <a:ext uri="{FF2B5EF4-FFF2-40B4-BE49-F238E27FC236}">
                <a16:creationId xmlns:a16="http://schemas.microsoft.com/office/drawing/2014/main" id="{9D1DE317-65C4-DE40-98B1-4E0CB011E37F}"/>
              </a:ext>
            </a:extLst>
          </p:cNvPr>
          <p:cNvSpPr/>
          <p:nvPr/>
        </p:nvSpPr>
        <p:spPr>
          <a:xfrm>
            <a:off x="2817352" y="3947452"/>
            <a:ext cx="356588" cy="410213"/>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CDE2C4E5-352C-4D42-A840-D23666842816}"/>
              </a:ext>
            </a:extLst>
          </p:cNvPr>
          <p:cNvSpPr/>
          <p:nvPr/>
        </p:nvSpPr>
        <p:spPr>
          <a:xfrm>
            <a:off x="2817352" y="2416536"/>
            <a:ext cx="356588" cy="410213"/>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30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linds(horizontal)">
                                      <p:cBhvr>
                                        <p:cTn id="7" dur="500"/>
                                        <p:tgtEl>
                                          <p:spTgt spid="8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blinds(horizontal)">
                                      <p:cBhvr>
                                        <p:cTn id="10" dur="500"/>
                                        <p:tgtEl>
                                          <p:spTgt spid="8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linds(horizontal)">
                                      <p:cBhvr>
                                        <p:cTn id="23" dur="500"/>
                                        <p:tgtEl>
                                          <p:spTgt spid="24"/>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24" grpId="0" animBg="1"/>
      <p:bldP spid="2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16" descr="Free icon &quot;Document pen icon&quot;">
            <a:extLst>
              <a:ext uri="{FF2B5EF4-FFF2-40B4-BE49-F238E27FC236}">
                <a16:creationId xmlns:a16="http://schemas.microsoft.com/office/drawing/2014/main" id="{C8E223D2-9C5B-0F49-9C16-5F021E3E6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8946" y="2158562"/>
            <a:ext cx="925286" cy="9252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00BDC44-9C2C-3B40-A080-205A114D4D64}"/>
              </a:ext>
            </a:extLst>
          </p:cNvPr>
          <p:cNvSpPr>
            <a:spLocks noGrp="1"/>
          </p:cNvSpPr>
          <p:nvPr>
            <p:ph type="title"/>
          </p:nvPr>
        </p:nvSpPr>
        <p:spPr/>
        <p:txBody>
          <a:bodyPr/>
          <a:lstStyle/>
          <a:p>
            <a:r>
              <a:rPr lang="en-US" dirty="0"/>
              <a:t>Takeaway of KG-NLP</a:t>
            </a:r>
          </a:p>
        </p:txBody>
      </p:sp>
      <p:sp>
        <p:nvSpPr>
          <p:cNvPr id="4" name="Slide Number Placeholder 3">
            <a:extLst>
              <a:ext uri="{FF2B5EF4-FFF2-40B4-BE49-F238E27FC236}">
                <a16:creationId xmlns:a16="http://schemas.microsoft.com/office/drawing/2014/main" id="{BD42D0D0-6005-9B40-ABD3-8522C86A3929}"/>
              </a:ext>
            </a:extLst>
          </p:cNvPr>
          <p:cNvSpPr>
            <a:spLocks noGrp="1"/>
          </p:cNvSpPr>
          <p:nvPr>
            <p:ph type="sldNum" sz="quarter" idx="12"/>
          </p:nvPr>
        </p:nvSpPr>
        <p:spPr/>
        <p:txBody>
          <a:bodyPr/>
          <a:lstStyle/>
          <a:p>
            <a:fld id="{4FAB73BC-B049-4115-A692-8D63A059BFB8}" type="slidenum">
              <a:rPr lang="en-US" smtClean="0"/>
              <a:t>55</a:t>
            </a:fld>
            <a:endParaRPr lang="en-US"/>
          </a:p>
        </p:txBody>
      </p:sp>
      <p:sp>
        <p:nvSpPr>
          <p:cNvPr id="58" name="Right Arrow 57">
            <a:extLst>
              <a:ext uri="{FF2B5EF4-FFF2-40B4-BE49-F238E27FC236}">
                <a16:creationId xmlns:a16="http://schemas.microsoft.com/office/drawing/2014/main" id="{4955F803-214B-C84B-877E-ACF494607CC4}"/>
              </a:ext>
            </a:extLst>
          </p:cNvPr>
          <p:cNvSpPr/>
          <p:nvPr/>
        </p:nvSpPr>
        <p:spPr>
          <a:xfrm>
            <a:off x="2817352" y="3947452"/>
            <a:ext cx="356588" cy="410213"/>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a:extLst>
              <a:ext uri="{FF2B5EF4-FFF2-40B4-BE49-F238E27FC236}">
                <a16:creationId xmlns:a16="http://schemas.microsoft.com/office/drawing/2014/main" id="{FF9B49D3-1B52-074E-BDB8-26B2CCB786F4}"/>
              </a:ext>
            </a:extLst>
          </p:cNvPr>
          <p:cNvSpPr/>
          <p:nvPr/>
        </p:nvSpPr>
        <p:spPr>
          <a:xfrm>
            <a:off x="2817352" y="2416536"/>
            <a:ext cx="356588" cy="410213"/>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icon&#10;&#10;Description automatically generated">
            <a:extLst>
              <a:ext uri="{FF2B5EF4-FFF2-40B4-BE49-F238E27FC236}">
                <a16:creationId xmlns:a16="http://schemas.microsoft.com/office/drawing/2014/main" id="{7B08BE81-08F4-ED4D-94EC-FE1E312A6D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680" y="1877982"/>
            <a:ext cx="2336800" cy="3302000"/>
          </a:xfrm>
          <a:prstGeom prst="rect">
            <a:avLst/>
          </a:prstGeom>
        </p:spPr>
      </p:pic>
      <p:sp>
        <p:nvSpPr>
          <p:cNvPr id="65" name="TextBox 64">
            <a:extLst>
              <a:ext uri="{FF2B5EF4-FFF2-40B4-BE49-F238E27FC236}">
                <a16:creationId xmlns:a16="http://schemas.microsoft.com/office/drawing/2014/main" id="{2A460717-C12A-C745-9D19-2B84BC48059B}"/>
              </a:ext>
            </a:extLst>
          </p:cNvPr>
          <p:cNvSpPr txBox="1"/>
          <p:nvPr/>
        </p:nvSpPr>
        <p:spPr>
          <a:xfrm>
            <a:off x="526382" y="5179982"/>
            <a:ext cx="2015295" cy="369332"/>
          </a:xfrm>
          <a:prstGeom prst="rect">
            <a:avLst/>
          </a:prstGeom>
          <a:noFill/>
        </p:spPr>
        <p:txBody>
          <a:bodyPr wrap="none" rtlCol="0">
            <a:spAutoFit/>
          </a:bodyPr>
          <a:lstStyle/>
          <a:p>
            <a:r>
              <a:rPr lang="en-US" dirty="0"/>
              <a:t>World Knowledge</a:t>
            </a:r>
          </a:p>
        </p:txBody>
      </p:sp>
      <p:sp>
        <p:nvSpPr>
          <p:cNvPr id="19" name="TextBox 18">
            <a:extLst>
              <a:ext uri="{FF2B5EF4-FFF2-40B4-BE49-F238E27FC236}">
                <a16:creationId xmlns:a16="http://schemas.microsoft.com/office/drawing/2014/main" id="{DF12FE4C-E02C-CA41-9924-9E87CEBDFC1A}"/>
              </a:ext>
            </a:extLst>
          </p:cNvPr>
          <p:cNvSpPr txBox="1"/>
          <p:nvPr/>
        </p:nvSpPr>
        <p:spPr>
          <a:xfrm>
            <a:off x="3291788" y="1706045"/>
            <a:ext cx="4654296" cy="369332"/>
          </a:xfrm>
          <a:prstGeom prst="rect">
            <a:avLst/>
          </a:prstGeom>
          <a:solidFill>
            <a:schemeClr val="accent6">
              <a:lumMod val="20000"/>
              <a:lumOff val="80000"/>
            </a:schemeClr>
          </a:solidFill>
          <a:ln>
            <a:noFill/>
          </a:ln>
        </p:spPr>
        <p:txBody>
          <a:bodyPr wrap="square" rtlCol="0">
            <a:spAutoFit/>
          </a:bodyPr>
          <a:lstStyle/>
          <a:p>
            <a:pPr algn="ctr"/>
            <a:r>
              <a:rPr lang="en-US" dirty="0"/>
              <a:t>Explicit → Retrieval + Reading</a:t>
            </a:r>
          </a:p>
        </p:txBody>
      </p:sp>
      <p:sp>
        <p:nvSpPr>
          <p:cNvPr id="20" name="TextBox 19">
            <a:extLst>
              <a:ext uri="{FF2B5EF4-FFF2-40B4-BE49-F238E27FC236}">
                <a16:creationId xmlns:a16="http://schemas.microsoft.com/office/drawing/2014/main" id="{62A0C7B0-45E1-7B44-8901-EE5F942C2C04}"/>
              </a:ext>
            </a:extLst>
          </p:cNvPr>
          <p:cNvSpPr txBox="1"/>
          <p:nvPr/>
        </p:nvSpPr>
        <p:spPr>
          <a:xfrm>
            <a:off x="3291788" y="3132874"/>
            <a:ext cx="4654296" cy="369332"/>
          </a:xfrm>
          <a:prstGeom prst="rect">
            <a:avLst/>
          </a:prstGeom>
          <a:solidFill>
            <a:schemeClr val="accent4">
              <a:lumMod val="20000"/>
              <a:lumOff val="80000"/>
            </a:schemeClr>
          </a:solidFill>
          <a:ln>
            <a:noFill/>
          </a:ln>
        </p:spPr>
        <p:txBody>
          <a:bodyPr wrap="square" rtlCol="0">
            <a:spAutoFit/>
          </a:bodyPr>
          <a:lstStyle/>
          <a:p>
            <a:pPr algn="ctr"/>
            <a:r>
              <a:rPr lang="en-US" dirty="0"/>
              <a:t>Tacit → Memorize + Generalize</a:t>
            </a:r>
          </a:p>
        </p:txBody>
      </p:sp>
      <p:pic>
        <p:nvPicPr>
          <p:cNvPr id="26" name="Picture 25" descr="Icon&#10;&#10;Description automatically generated">
            <a:extLst>
              <a:ext uri="{FF2B5EF4-FFF2-40B4-BE49-F238E27FC236}">
                <a16:creationId xmlns:a16="http://schemas.microsoft.com/office/drawing/2014/main" id="{94340468-9CDE-174A-8D9D-D46BFF4C0048}"/>
              </a:ext>
            </a:extLst>
          </p:cNvPr>
          <p:cNvPicPr>
            <a:picLocks noChangeAspect="1"/>
          </p:cNvPicPr>
          <p:nvPr/>
        </p:nvPicPr>
        <p:blipFill rotWithShape="1">
          <a:blip r:embed="rId5">
            <a:extLst>
              <a:ext uri="{28A0092B-C50C-407E-A947-70E740481C1C}">
                <a14:useLocalDpi xmlns:a14="http://schemas.microsoft.com/office/drawing/2010/main" val="0"/>
              </a:ext>
            </a:extLst>
          </a:blip>
          <a:srcRect l="651" t="3767" r="3695" b="8943"/>
          <a:stretch/>
        </p:blipFill>
        <p:spPr>
          <a:xfrm>
            <a:off x="3665611" y="2214558"/>
            <a:ext cx="881563" cy="800907"/>
          </a:xfrm>
          <a:prstGeom prst="rect">
            <a:avLst/>
          </a:prstGeom>
        </p:spPr>
      </p:pic>
      <p:grpSp>
        <p:nvGrpSpPr>
          <p:cNvPr id="112" name="Group 111">
            <a:extLst>
              <a:ext uri="{FF2B5EF4-FFF2-40B4-BE49-F238E27FC236}">
                <a16:creationId xmlns:a16="http://schemas.microsoft.com/office/drawing/2014/main" id="{731C7F0B-5277-2541-A97F-8259E0A2B0F3}"/>
              </a:ext>
            </a:extLst>
          </p:cNvPr>
          <p:cNvGrpSpPr/>
          <p:nvPr/>
        </p:nvGrpSpPr>
        <p:grpSpPr>
          <a:xfrm>
            <a:off x="6770915" y="2214558"/>
            <a:ext cx="1055915" cy="820263"/>
            <a:chOff x="6716485" y="2214558"/>
            <a:chExt cx="1055915" cy="820263"/>
          </a:xfrm>
        </p:grpSpPr>
        <p:sp>
          <p:nvSpPr>
            <p:cNvPr id="104" name="Rounded Rectangle 103">
              <a:extLst>
                <a:ext uri="{FF2B5EF4-FFF2-40B4-BE49-F238E27FC236}">
                  <a16:creationId xmlns:a16="http://schemas.microsoft.com/office/drawing/2014/main" id="{62DFC56E-BF8D-8F40-909B-127F4DBF372A}"/>
                </a:ext>
              </a:extLst>
            </p:cNvPr>
            <p:cNvSpPr/>
            <p:nvPr/>
          </p:nvSpPr>
          <p:spPr>
            <a:xfrm>
              <a:off x="6847114" y="2214558"/>
              <a:ext cx="925286" cy="820263"/>
            </a:xfrm>
            <a:prstGeom prst="roundRect">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NLP</a:t>
              </a:r>
            </a:p>
            <a:p>
              <a:pPr algn="ctr"/>
              <a:r>
                <a:rPr lang="en-US" dirty="0"/>
                <a:t>Model</a:t>
              </a:r>
            </a:p>
          </p:txBody>
        </p:sp>
        <p:sp>
          <p:nvSpPr>
            <p:cNvPr id="118" name="Freeform 117">
              <a:extLst>
                <a:ext uri="{FF2B5EF4-FFF2-40B4-BE49-F238E27FC236}">
                  <a16:creationId xmlns:a16="http://schemas.microsoft.com/office/drawing/2014/main" id="{3B25FB01-4ABC-334B-AC7A-C4A8E5D6C53D}"/>
                </a:ext>
              </a:extLst>
            </p:cNvPr>
            <p:cNvSpPr/>
            <p:nvPr/>
          </p:nvSpPr>
          <p:spPr>
            <a:xfrm>
              <a:off x="6716485" y="2501479"/>
              <a:ext cx="130629" cy="227065"/>
            </a:xfrm>
            <a:custGeom>
              <a:avLst/>
              <a:gdLst>
                <a:gd name="connsiteX0" fmla="*/ 111812 w 111812"/>
                <a:gd name="connsiteY0" fmla="*/ 0 h 561371"/>
                <a:gd name="connsiteX1" fmla="*/ 111812 w 111812"/>
                <a:gd name="connsiteY1" fmla="*/ 561371 h 561371"/>
                <a:gd name="connsiteX2" fmla="*/ 86431 w 111812"/>
                <a:gd name="connsiteY2" fmla="*/ 550758 h 561371"/>
                <a:gd name="connsiteX3" fmla="*/ 0 w 111812"/>
                <a:gd name="connsiteY3" fmla="*/ 280685 h 561371"/>
                <a:gd name="connsiteX4" fmla="*/ 86431 w 111812"/>
                <a:gd name="connsiteY4" fmla="*/ 10613 h 5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12" h="561371">
                  <a:moveTo>
                    <a:pt x="111812" y="0"/>
                  </a:moveTo>
                  <a:lnTo>
                    <a:pt x="111812" y="561371"/>
                  </a:lnTo>
                  <a:lnTo>
                    <a:pt x="86431" y="550758"/>
                  </a:lnTo>
                  <a:cubicBezTo>
                    <a:pt x="35639" y="506262"/>
                    <a:pt x="0" y="402094"/>
                    <a:pt x="0" y="280685"/>
                  </a:cubicBezTo>
                  <a:cubicBezTo>
                    <a:pt x="0" y="159277"/>
                    <a:pt x="35639" y="55109"/>
                    <a:pt x="86431" y="10613"/>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40" name="Picture 16" descr="Free icon &quot;Document pen icon&quot;">
            <a:extLst>
              <a:ext uri="{FF2B5EF4-FFF2-40B4-BE49-F238E27FC236}">
                <a16:creationId xmlns:a16="http://schemas.microsoft.com/office/drawing/2014/main" id="{EAC135DA-505D-7745-83E9-E28D64E01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2965" y="3747019"/>
            <a:ext cx="1066853" cy="1066853"/>
          </a:xfrm>
          <a:prstGeom prst="rect">
            <a:avLst/>
          </a:prstGeom>
          <a:noFill/>
          <a:extLst>
            <a:ext uri="{909E8E84-426E-40DD-AFC4-6F175D3DCCD1}">
              <a14:hiddenFill xmlns:a14="http://schemas.microsoft.com/office/drawing/2010/main">
                <a:solidFill>
                  <a:srgbClr val="FFFFFF"/>
                </a:solidFill>
              </a14:hiddenFill>
            </a:ext>
          </a:extLst>
        </p:spPr>
      </p:pic>
      <p:grpSp>
        <p:nvGrpSpPr>
          <p:cNvPr id="124" name="Group 123">
            <a:extLst>
              <a:ext uri="{FF2B5EF4-FFF2-40B4-BE49-F238E27FC236}">
                <a16:creationId xmlns:a16="http://schemas.microsoft.com/office/drawing/2014/main" id="{623AB954-EF47-C44B-88A9-513AB6B06D5F}"/>
              </a:ext>
            </a:extLst>
          </p:cNvPr>
          <p:cNvGrpSpPr/>
          <p:nvPr/>
        </p:nvGrpSpPr>
        <p:grpSpPr>
          <a:xfrm>
            <a:off x="6012669" y="3711786"/>
            <a:ext cx="1828800" cy="1137317"/>
            <a:chOff x="5980011" y="3711786"/>
            <a:chExt cx="1828800" cy="1137317"/>
          </a:xfrm>
        </p:grpSpPr>
        <p:sp>
          <p:nvSpPr>
            <p:cNvPr id="127" name="Freeform 126">
              <a:extLst>
                <a:ext uri="{FF2B5EF4-FFF2-40B4-BE49-F238E27FC236}">
                  <a16:creationId xmlns:a16="http://schemas.microsoft.com/office/drawing/2014/main" id="{7323D02A-F005-5849-A242-0EB24FAED54F}"/>
                </a:ext>
              </a:extLst>
            </p:cNvPr>
            <p:cNvSpPr/>
            <p:nvPr/>
          </p:nvSpPr>
          <p:spPr>
            <a:xfrm>
              <a:off x="5980011" y="3711786"/>
              <a:ext cx="1828800" cy="1137317"/>
            </a:xfrm>
            <a:custGeom>
              <a:avLst/>
              <a:gdLst>
                <a:gd name="connsiteX0" fmla="*/ 189557 w 1828800"/>
                <a:gd name="connsiteY0" fmla="*/ 0 h 1137317"/>
                <a:gd name="connsiteX1" fmla="*/ 1639243 w 1828800"/>
                <a:gd name="connsiteY1" fmla="*/ 0 h 1137317"/>
                <a:gd name="connsiteX2" fmla="*/ 1828800 w 1828800"/>
                <a:gd name="connsiteY2" fmla="*/ 189557 h 1137317"/>
                <a:gd name="connsiteX3" fmla="*/ 1828800 w 1828800"/>
                <a:gd name="connsiteY3" fmla="*/ 947760 h 1137317"/>
                <a:gd name="connsiteX4" fmla="*/ 1639243 w 1828800"/>
                <a:gd name="connsiteY4" fmla="*/ 1137317 h 1137317"/>
                <a:gd name="connsiteX5" fmla="*/ 1108023 w 1828800"/>
                <a:gd name="connsiteY5" fmla="*/ 1137317 h 1137317"/>
                <a:gd name="connsiteX6" fmla="*/ 914400 w 1828800"/>
                <a:gd name="connsiteY6" fmla="*/ 849840 h 1137317"/>
                <a:gd name="connsiteX7" fmla="*/ 720777 w 1828800"/>
                <a:gd name="connsiteY7" fmla="*/ 1137317 h 1137317"/>
                <a:gd name="connsiteX8" fmla="*/ 189557 w 1828800"/>
                <a:gd name="connsiteY8" fmla="*/ 1137317 h 1137317"/>
                <a:gd name="connsiteX9" fmla="*/ 0 w 1828800"/>
                <a:gd name="connsiteY9" fmla="*/ 947760 h 1137317"/>
                <a:gd name="connsiteX10" fmla="*/ 0 w 1828800"/>
                <a:gd name="connsiteY10" fmla="*/ 189557 h 1137317"/>
                <a:gd name="connsiteX11" fmla="*/ 189557 w 1828800"/>
                <a:gd name="connsiteY11" fmla="*/ 0 h 113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8800" h="1137317">
                  <a:moveTo>
                    <a:pt x="189557" y="0"/>
                  </a:moveTo>
                  <a:lnTo>
                    <a:pt x="1639243" y="0"/>
                  </a:lnTo>
                  <a:cubicBezTo>
                    <a:pt x="1743932" y="0"/>
                    <a:pt x="1828800" y="84868"/>
                    <a:pt x="1828800" y="189557"/>
                  </a:cubicBezTo>
                  <a:lnTo>
                    <a:pt x="1828800" y="947760"/>
                  </a:lnTo>
                  <a:cubicBezTo>
                    <a:pt x="1828800" y="1052449"/>
                    <a:pt x="1743932" y="1137317"/>
                    <a:pt x="1639243" y="1137317"/>
                  </a:cubicBezTo>
                  <a:lnTo>
                    <a:pt x="1108023" y="1137317"/>
                  </a:lnTo>
                  <a:lnTo>
                    <a:pt x="914400" y="849840"/>
                  </a:lnTo>
                  <a:lnTo>
                    <a:pt x="720777" y="1137317"/>
                  </a:lnTo>
                  <a:lnTo>
                    <a:pt x="189557" y="1137317"/>
                  </a:lnTo>
                  <a:cubicBezTo>
                    <a:pt x="84868" y="1137317"/>
                    <a:pt x="0" y="1052449"/>
                    <a:pt x="0" y="947760"/>
                  </a:cubicBezTo>
                  <a:lnTo>
                    <a:pt x="0" y="189557"/>
                  </a:lnTo>
                  <a:cubicBezTo>
                    <a:pt x="0" y="84868"/>
                    <a:pt x="84868" y="0"/>
                    <a:pt x="189557" y="0"/>
                  </a:cubicBezTo>
                  <a:close/>
                </a:path>
              </a:pathLst>
            </a:cu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en-US" dirty="0"/>
            </a:p>
          </p:txBody>
        </p:sp>
        <p:pic>
          <p:nvPicPr>
            <p:cNvPr id="1042" name="Picture 18" descr="Deep Neural Networks | Machine Learning">
              <a:extLst>
                <a:ext uri="{FF2B5EF4-FFF2-40B4-BE49-F238E27FC236}">
                  <a16:creationId xmlns:a16="http://schemas.microsoft.com/office/drawing/2014/main" id="{743E5C97-64F9-4040-832D-DD8B4DE01F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1936" y="3757697"/>
              <a:ext cx="1484950" cy="98774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9" name="Elbow Connector 118">
            <a:extLst>
              <a:ext uri="{FF2B5EF4-FFF2-40B4-BE49-F238E27FC236}">
                <a16:creationId xmlns:a16="http://schemas.microsoft.com/office/drawing/2014/main" id="{00D34A24-FCC1-9D46-A1F5-C68F2FC707DF}"/>
              </a:ext>
            </a:extLst>
          </p:cNvPr>
          <p:cNvCxnSpPr>
            <a:cxnSpLocks/>
            <a:stCxn id="1040" idx="2"/>
            <a:endCxn id="1042" idx="2"/>
          </p:cNvCxnSpPr>
          <p:nvPr/>
        </p:nvCxnSpPr>
        <p:spPr>
          <a:xfrm rot="5400000" flipH="1" flipV="1">
            <a:off x="5482516" y="3369319"/>
            <a:ext cx="68428" cy="2820677"/>
          </a:xfrm>
          <a:prstGeom prst="bentConnector3">
            <a:avLst>
              <a:gd name="adj1" fmla="val -23561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8886CA62-4579-074A-BC1C-E5C7515F329E}"/>
              </a:ext>
            </a:extLst>
          </p:cNvPr>
          <p:cNvSpPr txBox="1"/>
          <p:nvPr/>
        </p:nvSpPr>
        <p:spPr>
          <a:xfrm>
            <a:off x="4647968" y="4970422"/>
            <a:ext cx="1625766" cy="369332"/>
          </a:xfrm>
          <a:prstGeom prst="rect">
            <a:avLst/>
          </a:prstGeom>
          <a:noFill/>
        </p:spPr>
        <p:txBody>
          <a:bodyPr wrap="none" rtlCol="0">
            <a:spAutoFit/>
          </a:bodyPr>
          <a:lstStyle/>
          <a:p>
            <a:r>
              <a:rPr lang="en-US" dirty="0"/>
              <a:t>Inductive bias</a:t>
            </a:r>
          </a:p>
        </p:txBody>
      </p:sp>
      <p:sp>
        <p:nvSpPr>
          <p:cNvPr id="135" name="Right Arrow 134">
            <a:extLst>
              <a:ext uri="{FF2B5EF4-FFF2-40B4-BE49-F238E27FC236}">
                <a16:creationId xmlns:a16="http://schemas.microsoft.com/office/drawing/2014/main" id="{9A037A10-B0FC-E241-A717-A758B172C907}"/>
              </a:ext>
            </a:extLst>
          </p:cNvPr>
          <p:cNvSpPr/>
          <p:nvPr/>
        </p:nvSpPr>
        <p:spPr>
          <a:xfrm>
            <a:off x="4686468" y="3995454"/>
            <a:ext cx="1253361" cy="569983"/>
          </a:xfrm>
          <a:prstGeom prst="rightArrow">
            <a:avLst>
              <a:gd name="adj1" fmla="val 50000"/>
              <a:gd name="adj2" fmla="val 36631"/>
            </a:avLst>
          </a:prstGeom>
          <a:solidFill>
            <a:schemeClr val="accent4">
              <a:lumMod val="20000"/>
              <a:lumOff val="8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Pre-train</a:t>
            </a:r>
          </a:p>
        </p:txBody>
      </p:sp>
      <p:sp>
        <p:nvSpPr>
          <p:cNvPr id="1055" name="Chevron 1054">
            <a:extLst>
              <a:ext uri="{FF2B5EF4-FFF2-40B4-BE49-F238E27FC236}">
                <a16:creationId xmlns:a16="http://schemas.microsoft.com/office/drawing/2014/main" id="{E6F26BF5-CE5F-2F42-8C4D-772C44048B0E}"/>
              </a:ext>
            </a:extLst>
          </p:cNvPr>
          <p:cNvSpPr/>
          <p:nvPr/>
        </p:nvSpPr>
        <p:spPr>
          <a:xfrm>
            <a:off x="4647968" y="2416536"/>
            <a:ext cx="356993" cy="410213"/>
          </a:xfrm>
          <a:prstGeom prst="chevron">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5" name="Chevron 164">
            <a:extLst>
              <a:ext uri="{FF2B5EF4-FFF2-40B4-BE49-F238E27FC236}">
                <a16:creationId xmlns:a16="http://schemas.microsoft.com/office/drawing/2014/main" id="{33715ACE-D4F5-F34C-96B4-71810F824A0F}"/>
              </a:ext>
            </a:extLst>
          </p:cNvPr>
          <p:cNvSpPr/>
          <p:nvPr/>
        </p:nvSpPr>
        <p:spPr>
          <a:xfrm>
            <a:off x="6186040" y="2399019"/>
            <a:ext cx="356993" cy="410213"/>
          </a:xfrm>
          <a:prstGeom prst="chevron">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8232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blinds(horizontal)">
                                      <p:cBhvr>
                                        <p:cTn id="7" dur="500"/>
                                        <p:tgtEl>
                                          <p:spTgt spid="14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blinds(horizontal)">
                                      <p:cBhvr>
                                        <p:cTn id="10" dur="500"/>
                                        <p:tgtEl>
                                          <p:spTgt spid="5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par>
                                <p:cTn id="14" presetID="3" presetClass="entr" presetSubtype="1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linds(horizontal)">
                                      <p:cBhvr>
                                        <p:cTn id="16" dur="500"/>
                                        <p:tgtEl>
                                          <p:spTgt spid="26"/>
                                        </p:tgtEl>
                                      </p:cBhvr>
                                    </p:animEffect>
                                  </p:childTnLst>
                                </p:cTn>
                              </p:par>
                              <p:par>
                                <p:cTn id="17" presetID="3" presetClass="entr" presetSubtype="10" fill="hold" nodeType="with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blinds(horizontal)">
                                      <p:cBhvr>
                                        <p:cTn id="19" dur="500"/>
                                        <p:tgtEl>
                                          <p:spTgt spid="11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55"/>
                                        </p:tgtEl>
                                        <p:attrNameLst>
                                          <p:attrName>style.visibility</p:attrName>
                                        </p:attrNameLst>
                                      </p:cBhvr>
                                      <p:to>
                                        <p:strVal val="visible"/>
                                      </p:to>
                                    </p:set>
                                    <p:animEffect transition="in" filter="blinds(horizontal)">
                                      <p:cBhvr>
                                        <p:cTn id="22" dur="500"/>
                                        <p:tgtEl>
                                          <p:spTgt spid="105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blinds(horizontal)">
                                      <p:cBhvr>
                                        <p:cTn id="25" dur="500"/>
                                        <p:tgtEl>
                                          <p:spTgt spid="16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blinds(horizontal)">
                                      <p:cBhvr>
                                        <p:cTn id="30" dur="500"/>
                                        <p:tgtEl>
                                          <p:spTgt spid="58"/>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linds(horizontal)">
                                      <p:cBhvr>
                                        <p:cTn id="33" dur="500"/>
                                        <p:tgtEl>
                                          <p:spTgt spid="20"/>
                                        </p:tgtEl>
                                      </p:cBhvr>
                                    </p:animEffect>
                                  </p:childTnLst>
                                </p:cTn>
                              </p:par>
                              <p:par>
                                <p:cTn id="34" presetID="3" presetClass="entr" presetSubtype="10" fill="hold" nodeType="withEffect">
                                  <p:stCondLst>
                                    <p:cond delay="0"/>
                                  </p:stCondLst>
                                  <p:childTnLst>
                                    <p:set>
                                      <p:cBhvr>
                                        <p:cTn id="35" dur="1" fill="hold">
                                          <p:stCondLst>
                                            <p:cond delay="0"/>
                                          </p:stCondLst>
                                        </p:cTn>
                                        <p:tgtEl>
                                          <p:spTgt spid="1040"/>
                                        </p:tgtEl>
                                        <p:attrNameLst>
                                          <p:attrName>style.visibility</p:attrName>
                                        </p:attrNameLst>
                                      </p:cBhvr>
                                      <p:to>
                                        <p:strVal val="visible"/>
                                      </p:to>
                                    </p:set>
                                    <p:animEffect transition="in" filter="blinds(horizontal)">
                                      <p:cBhvr>
                                        <p:cTn id="36" dur="500"/>
                                        <p:tgtEl>
                                          <p:spTgt spid="1040"/>
                                        </p:tgtEl>
                                      </p:cBhvr>
                                    </p:animEffect>
                                  </p:childTnLst>
                                </p:cTn>
                              </p:par>
                              <p:par>
                                <p:cTn id="37" presetID="3" presetClass="entr" presetSubtype="10"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Effect transition="in" filter="blinds(horizontal)">
                                      <p:cBhvr>
                                        <p:cTn id="39" dur="500"/>
                                        <p:tgtEl>
                                          <p:spTgt spid="124"/>
                                        </p:tgtEl>
                                      </p:cBhvr>
                                    </p:animEffect>
                                  </p:childTnLst>
                                </p:cTn>
                              </p:par>
                              <p:par>
                                <p:cTn id="40" presetID="3" presetClass="entr" presetSubtype="10" fill="hold" nodeType="with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blinds(horizontal)">
                                      <p:cBhvr>
                                        <p:cTn id="42" dur="500"/>
                                        <p:tgtEl>
                                          <p:spTgt spid="119"/>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21"/>
                                        </p:tgtEl>
                                        <p:attrNameLst>
                                          <p:attrName>style.visibility</p:attrName>
                                        </p:attrNameLst>
                                      </p:cBhvr>
                                      <p:to>
                                        <p:strVal val="visible"/>
                                      </p:to>
                                    </p:set>
                                    <p:animEffect transition="in" filter="blinds(horizontal)">
                                      <p:cBhvr>
                                        <p:cTn id="45" dur="500"/>
                                        <p:tgtEl>
                                          <p:spTgt spid="121"/>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35"/>
                                        </p:tgtEl>
                                        <p:attrNameLst>
                                          <p:attrName>style.visibility</p:attrName>
                                        </p:attrNameLst>
                                      </p:cBhvr>
                                      <p:to>
                                        <p:strVal val="visible"/>
                                      </p:to>
                                    </p:set>
                                    <p:animEffect transition="in" filter="blinds(horizontal)">
                                      <p:cBhvr>
                                        <p:cTn id="48"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19" grpId="0" animBg="1"/>
      <p:bldP spid="20" grpId="0" animBg="1"/>
      <p:bldP spid="121" grpId="0"/>
      <p:bldP spid="135" grpId="0" animBg="1"/>
      <p:bldP spid="1055" grpId="0" animBg="1"/>
      <p:bldP spid="16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FC5F9-0694-984B-8A7C-FB8D1490C0B0}"/>
              </a:ext>
            </a:extLst>
          </p:cNvPr>
          <p:cNvSpPr>
            <a:spLocks noGrp="1"/>
          </p:cNvSpPr>
          <p:nvPr>
            <p:ph type="title"/>
          </p:nvPr>
        </p:nvSpPr>
        <p:spPr/>
        <p:txBody>
          <a:bodyPr/>
          <a:lstStyle/>
          <a:p>
            <a:r>
              <a:rPr lang="en-US" dirty="0"/>
              <a:t>Future Directions (Explicit Knowledge)</a:t>
            </a:r>
          </a:p>
        </p:txBody>
      </p:sp>
      <p:sp>
        <p:nvSpPr>
          <p:cNvPr id="4" name="Slide Number Placeholder 3">
            <a:extLst>
              <a:ext uri="{FF2B5EF4-FFF2-40B4-BE49-F238E27FC236}">
                <a16:creationId xmlns:a16="http://schemas.microsoft.com/office/drawing/2014/main" id="{C7DF9314-B9F5-6045-BC08-A4C6D6DE9A35}"/>
              </a:ext>
            </a:extLst>
          </p:cNvPr>
          <p:cNvSpPr>
            <a:spLocks noGrp="1"/>
          </p:cNvSpPr>
          <p:nvPr>
            <p:ph type="sldNum" sz="quarter" idx="12"/>
          </p:nvPr>
        </p:nvSpPr>
        <p:spPr/>
        <p:txBody>
          <a:bodyPr/>
          <a:lstStyle/>
          <a:p>
            <a:fld id="{4FAB73BC-B049-4115-A692-8D63A059BFB8}" type="slidenum">
              <a:rPr lang="en-US" smtClean="0"/>
              <a:t>56</a:t>
            </a:fld>
            <a:endParaRPr lang="en-US"/>
          </a:p>
        </p:txBody>
      </p:sp>
      <p:pic>
        <p:nvPicPr>
          <p:cNvPr id="17" name="Picture 16" descr="Free icon &quot;Document pen icon&quot;">
            <a:extLst>
              <a:ext uri="{FF2B5EF4-FFF2-40B4-BE49-F238E27FC236}">
                <a16:creationId xmlns:a16="http://schemas.microsoft.com/office/drawing/2014/main" id="{BDA57181-AFCD-694F-A6F0-EBA04E221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682" y="1491285"/>
            <a:ext cx="925286" cy="9252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Icon&#10;&#10;Description automatically generated">
            <a:extLst>
              <a:ext uri="{FF2B5EF4-FFF2-40B4-BE49-F238E27FC236}">
                <a16:creationId xmlns:a16="http://schemas.microsoft.com/office/drawing/2014/main" id="{FEBACFF4-4DBD-B140-9BA9-D5D3FBC99E50}"/>
              </a:ext>
            </a:extLst>
          </p:cNvPr>
          <p:cNvPicPr>
            <a:picLocks noChangeAspect="1"/>
          </p:cNvPicPr>
          <p:nvPr/>
        </p:nvPicPr>
        <p:blipFill rotWithShape="1">
          <a:blip r:embed="rId3">
            <a:extLst>
              <a:ext uri="{28A0092B-C50C-407E-A947-70E740481C1C}">
                <a14:useLocalDpi xmlns:a14="http://schemas.microsoft.com/office/drawing/2010/main" val="0"/>
              </a:ext>
            </a:extLst>
          </a:blip>
          <a:srcRect l="651" t="3767" r="3695" b="8943"/>
          <a:stretch/>
        </p:blipFill>
        <p:spPr>
          <a:xfrm>
            <a:off x="1011445" y="1539482"/>
            <a:ext cx="881563" cy="800907"/>
          </a:xfrm>
          <a:prstGeom prst="rect">
            <a:avLst/>
          </a:prstGeom>
        </p:spPr>
      </p:pic>
      <p:grpSp>
        <p:nvGrpSpPr>
          <p:cNvPr id="20" name="Group 19">
            <a:extLst>
              <a:ext uri="{FF2B5EF4-FFF2-40B4-BE49-F238E27FC236}">
                <a16:creationId xmlns:a16="http://schemas.microsoft.com/office/drawing/2014/main" id="{56EB5D66-8522-FF40-AC20-31753EDD3290}"/>
              </a:ext>
            </a:extLst>
          </p:cNvPr>
          <p:cNvGrpSpPr/>
          <p:nvPr/>
        </p:nvGrpSpPr>
        <p:grpSpPr>
          <a:xfrm>
            <a:off x="7072085" y="1543796"/>
            <a:ext cx="1055915" cy="820263"/>
            <a:chOff x="6716485" y="2214558"/>
            <a:chExt cx="1055915" cy="820263"/>
          </a:xfrm>
        </p:grpSpPr>
        <p:sp>
          <p:nvSpPr>
            <p:cNvPr id="21" name="Rounded Rectangle 20">
              <a:extLst>
                <a:ext uri="{FF2B5EF4-FFF2-40B4-BE49-F238E27FC236}">
                  <a16:creationId xmlns:a16="http://schemas.microsoft.com/office/drawing/2014/main" id="{B4829E22-436D-244A-A631-1E77A6BE7E98}"/>
                </a:ext>
              </a:extLst>
            </p:cNvPr>
            <p:cNvSpPr/>
            <p:nvPr/>
          </p:nvSpPr>
          <p:spPr>
            <a:xfrm>
              <a:off x="6847114" y="2214558"/>
              <a:ext cx="925286" cy="820263"/>
            </a:xfrm>
            <a:prstGeom prst="roundRect">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NLP</a:t>
              </a:r>
            </a:p>
            <a:p>
              <a:pPr algn="ctr"/>
              <a:r>
                <a:rPr lang="en-US" dirty="0"/>
                <a:t>Model</a:t>
              </a:r>
            </a:p>
          </p:txBody>
        </p:sp>
        <p:sp>
          <p:nvSpPr>
            <p:cNvPr id="22" name="Freeform 21">
              <a:extLst>
                <a:ext uri="{FF2B5EF4-FFF2-40B4-BE49-F238E27FC236}">
                  <a16:creationId xmlns:a16="http://schemas.microsoft.com/office/drawing/2014/main" id="{C9CBD91C-DCDB-0F47-81FD-5C5C766264CE}"/>
                </a:ext>
              </a:extLst>
            </p:cNvPr>
            <p:cNvSpPr/>
            <p:nvPr/>
          </p:nvSpPr>
          <p:spPr>
            <a:xfrm>
              <a:off x="6716485" y="2501479"/>
              <a:ext cx="130629" cy="227065"/>
            </a:xfrm>
            <a:custGeom>
              <a:avLst/>
              <a:gdLst>
                <a:gd name="connsiteX0" fmla="*/ 111812 w 111812"/>
                <a:gd name="connsiteY0" fmla="*/ 0 h 561371"/>
                <a:gd name="connsiteX1" fmla="*/ 111812 w 111812"/>
                <a:gd name="connsiteY1" fmla="*/ 561371 h 561371"/>
                <a:gd name="connsiteX2" fmla="*/ 86431 w 111812"/>
                <a:gd name="connsiteY2" fmla="*/ 550758 h 561371"/>
                <a:gd name="connsiteX3" fmla="*/ 0 w 111812"/>
                <a:gd name="connsiteY3" fmla="*/ 280685 h 561371"/>
                <a:gd name="connsiteX4" fmla="*/ 86431 w 111812"/>
                <a:gd name="connsiteY4" fmla="*/ 10613 h 5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12" h="561371">
                  <a:moveTo>
                    <a:pt x="111812" y="0"/>
                  </a:moveTo>
                  <a:lnTo>
                    <a:pt x="111812" y="561371"/>
                  </a:lnTo>
                  <a:lnTo>
                    <a:pt x="86431" y="550758"/>
                  </a:lnTo>
                  <a:cubicBezTo>
                    <a:pt x="35639" y="506262"/>
                    <a:pt x="0" y="402094"/>
                    <a:pt x="0" y="280685"/>
                  </a:cubicBezTo>
                  <a:cubicBezTo>
                    <a:pt x="0" y="159277"/>
                    <a:pt x="35639" y="55109"/>
                    <a:pt x="86431" y="10613"/>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4" name="Chevron 23">
            <a:extLst>
              <a:ext uri="{FF2B5EF4-FFF2-40B4-BE49-F238E27FC236}">
                <a16:creationId xmlns:a16="http://schemas.microsoft.com/office/drawing/2014/main" id="{F4C6BE02-0C91-7844-B608-2D8801FA77C5}"/>
              </a:ext>
            </a:extLst>
          </p:cNvPr>
          <p:cNvSpPr/>
          <p:nvPr/>
        </p:nvSpPr>
        <p:spPr>
          <a:xfrm>
            <a:off x="2214137" y="1734828"/>
            <a:ext cx="1529001" cy="410213"/>
          </a:xfrm>
          <a:prstGeom prst="chevron">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retrieval</a:t>
            </a:r>
          </a:p>
        </p:txBody>
      </p:sp>
      <p:sp>
        <p:nvSpPr>
          <p:cNvPr id="28" name="Chevron 27">
            <a:extLst>
              <a:ext uri="{FF2B5EF4-FFF2-40B4-BE49-F238E27FC236}">
                <a16:creationId xmlns:a16="http://schemas.microsoft.com/office/drawing/2014/main" id="{C75C2454-BF10-D249-9D8D-43EE09E20A1A}"/>
              </a:ext>
            </a:extLst>
          </p:cNvPr>
          <p:cNvSpPr/>
          <p:nvPr/>
        </p:nvSpPr>
        <p:spPr>
          <a:xfrm>
            <a:off x="5090124" y="1734827"/>
            <a:ext cx="1598278" cy="410213"/>
          </a:xfrm>
          <a:prstGeom prst="chevron">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reasoning</a:t>
            </a:r>
          </a:p>
        </p:txBody>
      </p:sp>
      <p:sp>
        <p:nvSpPr>
          <p:cNvPr id="30" name="TextBox 29">
            <a:extLst>
              <a:ext uri="{FF2B5EF4-FFF2-40B4-BE49-F238E27FC236}">
                <a16:creationId xmlns:a16="http://schemas.microsoft.com/office/drawing/2014/main" id="{72B62A72-7DE4-D142-8E7E-CF5BA35668DF}"/>
              </a:ext>
            </a:extLst>
          </p:cNvPr>
          <p:cNvSpPr txBox="1"/>
          <p:nvPr/>
        </p:nvSpPr>
        <p:spPr>
          <a:xfrm>
            <a:off x="350008" y="3391063"/>
            <a:ext cx="4005169" cy="2308324"/>
          </a:xfrm>
          <a:prstGeom prst="rect">
            <a:avLst/>
          </a:prstGeom>
          <a:noFill/>
          <a:ln>
            <a:noFill/>
          </a:ln>
        </p:spPr>
        <p:txBody>
          <a:bodyPr wrap="square" rtlCol="0">
            <a:spAutoFit/>
          </a:bodyPr>
          <a:lstStyle/>
          <a:p>
            <a:r>
              <a:rPr lang="en-US" dirty="0"/>
              <a:t>How to retrieve more efficiently?</a:t>
            </a:r>
          </a:p>
          <a:p>
            <a:endParaRPr lang="en-US" dirty="0"/>
          </a:p>
          <a:p>
            <a:r>
              <a:rPr lang="en-US" dirty="0"/>
              <a:t>How to retrieve heterogeneous data?</a:t>
            </a:r>
          </a:p>
          <a:p>
            <a:endParaRPr lang="en-US" dirty="0"/>
          </a:p>
          <a:p>
            <a:r>
              <a:rPr lang="en-US" dirty="0"/>
              <a:t>How to make retriever robust</a:t>
            </a:r>
          </a:p>
          <a:p>
            <a:r>
              <a:rPr lang="en-US" dirty="0"/>
              <a:t>against adversarial information?</a:t>
            </a:r>
          </a:p>
          <a:p>
            <a:endParaRPr lang="en-US" dirty="0"/>
          </a:p>
          <a:p>
            <a:r>
              <a:rPr lang="en-US" dirty="0"/>
              <a:t>How to cope with ambiguous query?</a:t>
            </a:r>
          </a:p>
        </p:txBody>
      </p:sp>
      <p:sp>
        <p:nvSpPr>
          <p:cNvPr id="35" name="TextBox 34">
            <a:extLst>
              <a:ext uri="{FF2B5EF4-FFF2-40B4-BE49-F238E27FC236}">
                <a16:creationId xmlns:a16="http://schemas.microsoft.com/office/drawing/2014/main" id="{4F8CD91E-D486-AF46-A33B-5EEF22C269D5}"/>
              </a:ext>
            </a:extLst>
          </p:cNvPr>
          <p:cNvSpPr txBox="1"/>
          <p:nvPr/>
        </p:nvSpPr>
        <p:spPr>
          <a:xfrm>
            <a:off x="4447441" y="3391063"/>
            <a:ext cx="4342991" cy="2308324"/>
          </a:xfrm>
          <a:prstGeom prst="rect">
            <a:avLst/>
          </a:prstGeom>
          <a:noFill/>
          <a:ln>
            <a:noFill/>
          </a:ln>
        </p:spPr>
        <p:txBody>
          <a:bodyPr wrap="square" rtlCol="0">
            <a:spAutoFit/>
          </a:bodyPr>
          <a:lstStyle/>
          <a:p>
            <a:r>
              <a:rPr lang="en-US" dirty="0"/>
              <a:t>How to reason over long sequence?</a:t>
            </a:r>
          </a:p>
          <a:p>
            <a:endParaRPr lang="en-US" dirty="0"/>
          </a:p>
          <a:p>
            <a:r>
              <a:rPr lang="en-US" dirty="0"/>
              <a:t>How to reason over heterogeneous data?</a:t>
            </a:r>
          </a:p>
          <a:p>
            <a:endParaRPr lang="en-US" dirty="0"/>
          </a:p>
          <a:p>
            <a:r>
              <a:rPr lang="en-US" dirty="0"/>
              <a:t>How to integrate symbolic and neural reasoning frameworks?</a:t>
            </a:r>
          </a:p>
          <a:p>
            <a:endParaRPr lang="en-US" dirty="0"/>
          </a:p>
          <a:p>
            <a:endParaRPr lang="en-US" dirty="0"/>
          </a:p>
        </p:txBody>
      </p:sp>
      <p:sp>
        <p:nvSpPr>
          <p:cNvPr id="48" name="Rectangle 47">
            <a:extLst>
              <a:ext uri="{FF2B5EF4-FFF2-40B4-BE49-F238E27FC236}">
                <a16:creationId xmlns:a16="http://schemas.microsoft.com/office/drawing/2014/main" id="{27983604-F772-F848-AF2C-47B9CA80AE97}"/>
              </a:ext>
            </a:extLst>
          </p:cNvPr>
          <p:cNvSpPr/>
          <p:nvPr/>
        </p:nvSpPr>
        <p:spPr>
          <a:xfrm>
            <a:off x="350008" y="2950900"/>
            <a:ext cx="4005170" cy="369332"/>
          </a:xfrm>
          <a:prstGeom prst="rect">
            <a:avLst/>
          </a:prstGeom>
          <a:solidFill>
            <a:schemeClr val="accent6">
              <a:lumMod val="20000"/>
              <a:lumOff val="80000"/>
            </a:schemeClr>
          </a:solidFill>
        </p:spPr>
        <p:txBody>
          <a:bodyPr wrap="square">
            <a:spAutoFit/>
          </a:bodyPr>
          <a:lstStyle/>
          <a:p>
            <a:pPr algn="ctr"/>
            <a:r>
              <a:rPr lang="en-US" dirty="0"/>
              <a:t>Future Directions </a:t>
            </a:r>
          </a:p>
        </p:txBody>
      </p:sp>
      <p:sp>
        <p:nvSpPr>
          <p:cNvPr id="49" name="Rectangle 48">
            <a:extLst>
              <a:ext uri="{FF2B5EF4-FFF2-40B4-BE49-F238E27FC236}">
                <a16:creationId xmlns:a16="http://schemas.microsoft.com/office/drawing/2014/main" id="{9D351132-464C-264C-A54F-6040ED7EED43}"/>
              </a:ext>
            </a:extLst>
          </p:cNvPr>
          <p:cNvSpPr/>
          <p:nvPr/>
        </p:nvSpPr>
        <p:spPr>
          <a:xfrm>
            <a:off x="4447441" y="2952763"/>
            <a:ext cx="4342991" cy="369332"/>
          </a:xfrm>
          <a:prstGeom prst="rect">
            <a:avLst/>
          </a:prstGeom>
          <a:solidFill>
            <a:schemeClr val="accent6">
              <a:lumMod val="20000"/>
              <a:lumOff val="80000"/>
            </a:schemeClr>
          </a:solidFill>
        </p:spPr>
        <p:txBody>
          <a:bodyPr wrap="square">
            <a:spAutoFit/>
          </a:bodyPr>
          <a:lstStyle/>
          <a:p>
            <a:pPr algn="ctr"/>
            <a:r>
              <a:rPr lang="en-US" dirty="0"/>
              <a:t>Future Directions </a:t>
            </a:r>
          </a:p>
        </p:txBody>
      </p:sp>
    </p:spTree>
    <p:extLst>
      <p:ext uri="{BB962C8B-B14F-4D97-AF65-F5344CB8AC3E}">
        <p14:creationId xmlns:p14="http://schemas.microsoft.com/office/powerpoint/2010/main" val="382652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linds(horizontal)">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blinds(horizontal)">
                                      <p:cBhvr>
                                        <p:cTn id="15" dur="500"/>
                                        <p:tgtEl>
                                          <p:spTgt spid="4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blinds(horizontal)">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5" grpId="0"/>
      <p:bldP spid="48" grpId="0" animBg="1"/>
      <p:bldP spid="4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D1DCB-EF81-614A-80AF-8919006EBC71}"/>
              </a:ext>
            </a:extLst>
          </p:cNvPr>
          <p:cNvSpPr>
            <a:spLocks noGrp="1"/>
          </p:cNvSpPr>
          <p:nvPr>
            <p:ph type="title"/>
          </p:nvPr>
        </p:nvSpPr>
        <p:spPr/>
        <p:txBody>
          <a:bodyPr/>
          <a:lstStyle/>
          <a:p>
            <a:r>
              <a:rPr lang="en-US" dirty="0"/>
              <a:t>Future Directions (Tacit Knowledge)</a:t>
            </a:r>
          </a:p>
        </p:txBody>
      </p:sp>
      <p:sp>
        <p:nvSpPr>
          <p:cNvPr id="4" name="Slide Number Placeholder 3">
            <a:extLst>
              <a:ext uri="{FF2B5EF4-FFF2-40B4-BE49-F238E27FC236}">
                <a16:creationId xmlns:a16="http://schemas.microsoft.com/office/drawing/2014/main" id="{44089194-66BA-9F41-8D68-CBBF9C51AEF8}"/>
              </a:ext>
            </a:extLst>
          </p:cNvPr>
          <p:cNvSpPr>
            <a:spLocks noGrp="1"/>
          </p:cNvSpPr>
          <p:nvPr>
            <p:ph type="sldNum" sz="quarter" idx="12"/>
          </p:nvPr>
        </p:nvSpPr>
        <p:spPr/>
        <p:txBody>
          <a:bodyPr/>
          <a:lstStyle/>
          <a:p>
            <a:fld id="{4FAB73BC-B049-4115-A692-8D63A059BFB8}" type="slidenum">
              <a:rPr lang="en-US" smtClean="0"/>
              <a:t>57</a:t>
            </a:fld>
            <a:endParaRPr lang="en-US"/>
          </a:p>
        </p:txBody>
      </p:sp>
      <p:pic>
        <p:nvPicPr>
          <p:cNvPr id="5" name="Picture 16" descr="Free icon &quot;Document pen icon&quot;">
            <a:extLst>
              <a:ext uri="{FF2B5EF4-FFF2-40B4-BE49-F238E27FC236}">
                <a16:creationId xmlns:a16="http://schemas.microsoft.com/office/drawing/2014/main" id="{E3F87404-5EFB-BB43-A9E4-E304F150A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465" y="1609509"/>
            <a:ext cx="1066853" cy="106685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6A28604-FF92-A743-A8C1-71ABE4D605B5}"/>
              </a:ext>
            </a:extLst>
          </p:cNvPr>
          <p:cNvGrpSpPr/>
          <p:nvPr/>
        </p:nvGrpSpPr>
        <p:grpSpPr>
          <a:xfrm>
            <a:off x="3383769" y="1574276"/>
            <a:ext cx="1828800" cy="1137317"/>
            <a:chOff x="5980011" y="3711786"/>
            <a:chExt cx="1828800" cy="1137317"/>
          </a:xfrm>
        </p:grpSpPr>
        <p:sp>
          <p:nvSpPr>
            <p:cNvPr id="7" name="Freeform 6">
              <a:extLst>
                <a:ext uri="{FF2B5EF4-FFF2-40B4-BE49-F238E27FC236}">
                  <a16:creationId xmlns:a16="http://schemas.microsoft.com/office/drawing/2014/main" id="{A33779A7-FE71-4042-BDA3-D36990B51278}"/>
                </a:ext>
              </a:extLst>
            </p:cNvPr>
            <p:cNvSpPr/>
            <p:nvPr/>
          </p:nvSpPr>
          <p:spPr>
            <a:xfrm>
              <a:off x="5980011" y="3711786"/>
              <a:ext cx="1828800" cy="1137317"/>
            </a:xfrm>
            <a:custGeom>
              <a:avLst/>
              <a:gdLst>
                <a:gd name="connsiteX0" fmla="*/ 189557 w 1828800"/>
                <a:gd name="connsiteY0" fmla="*/ 0 h 1137317"/>
                <a:gd name="connsiteX1" fmla="*/ 1639243 w 1828800"/>
                <a:gd name="connsiteY1" fmla="*/ 0 h 1137317"/>
                <a:gd name="connsiteX2" fmla="*/ 1828800 w 1828800"/>
                <a:gd name="connsiteY2" fmla="*/ 189557 h 1137317"/>
                <a:gd name="connsiteX3" fmla="*/ 1828800 w 1828800"/>
                <a:gd name="connsiteY3" fmla="*/ 947760 h 1137317"/>
                <a:gd name="connsiteX4" fmla="*/ 1639243 w 1828800"/>
                <a:gd name="connsiteY4" fmla="*/ 1137317 h 1137317"/>
                <a:gd name="connsiteX5" fmla="*/ 1108023 w 1828800"/>
                <a:gd name="connsiteY5" fmla="*/ 1137317 h 1137317"/>
                <a:gd name="connsiteX6" fmla="*/ 914400 w 1828800"/>
                <a:gd name="connsiteY6" fmla="*/ 849840 h 1137317"/>
                <a:gd name="connsiteX7" fmla="*/ 720777 w 1828800"/>
                <a:gd name="connsiteY7" fmla="*/ 1137317 h 1137317"/>
                <a:gd name="connsiteX8" fmla="*/ 189557 w 1828800"/>
                <a:gd name="connsiteY8" fmla="*/ 1137317 h 1137317"/>
                <a:gd name="connsiteX9" fmla="*/ 0 w 1828800"/>
                <a:gd name="connsiteY9" fmla="*/ 947760 h 1137317"/>
                <a:gd name="connsiteX10" fmla="*/ 0 w 1828800"/>
                <a:gd name="connsiteY10" fmla="*/ 189557 h 1137317"/>
                <a:gd name="connsiteX11" fmla="*/ 189557 w 1828800"/>
                <a:gd name="connsiteY11" fmla="*/ 0 h 113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8800" h="1137317">
                  <a:moveTo>
                    <a:pt x="189557" y="0"/>
                  </a:moveTo>
                  <a:lnTo>
                    <a:pt x="1639243" y="0"/>
                  </a:lnTo>
                  <a:cubicBezTo>
                    <a:pt x="1743932" y="0"/>
                    <a:pt x="1828800" y="84868"/>
                    <a:pt x="1828800" y="189557"/>
                  </a:cubicBezTo>
                  <a:lnTo>
                    <a:pt x="1828800" y="947760"/>
                  </a:lnTo>
                  <a:cubicBezTo>
                    <a:pt x="1828800" y="1052449"/>
                    <a:pt x="1743932" y="1137317"/>
                    <a:pt x="1639243" y="1137317"/>
                  </a:cubicBezTo>
                  <a:lnTo>
                    <a:pt x="1108023" y="1137317"/>
                  </a:lnTo>
                  <a:lnTo>
                    <a:pt x="914400" y="849840"/>
                  </a:lnTo>
                  <a:lnTo>
                    <a:pt x="720777" y="1137317"/>
                  </a:lnTo>
                  <a:lnTo>
                    <a:pt x="189557" y="1137317"/>
                  </a:lnTo>
                  <a:cubicBezTo>
                    <a:pt x="84868" y="1137317"/>
                    <a:pt x="0" y="1052449"/>
                    <a:pt x="0" y="947760"/>
                  </a:cubicBezTo>
                  <a:lnTo>
                    <a:pt x="0" y="189557"/>
                  </a:lnTo>
                  <a:cubicBezTo>
                    <a:pt x="0" y="84868"/>
                    <a:pt x="84868" y="0"/>
                    <a:pt x="189557" y="0"/>
                  </a:cubicBezTo>
                  <a:close/>
                </a:path>
              </a:pathLst>
            </a:cu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en-US" dirty="0"/>
            </a:p>
          </p:txBody>
        </p:sp>
        <p:pic>
          <p:nvPicPr>
            <p:cNvPr id="8" name="Picture 18" descr="Deep Neural Networks | Machine Learning">
              <a:extLst>
                <a:ext uri="{FF2B5EF4-FFF2-40B4-BE49-F238E27FC236}">
                  <a16:creationId xmlns:a16="http://schemas.microsoft.com/office/drawing/2014/main" id="{4261D7D1-DA2D-FD4B-9CC2-6726000B0E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1936" y="3757697"/>
              <a:ext cx="1484950" cy="98774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Elbow Connector 8">
            <a:extLst>
              <a:ext uri="{FF2B5EF4-FFF2-40B4-BE49-F238E27FC236}">
                <a16:creationId xmlns:a16="http://schemas.microsoft.com/office/drawing/2014/main" id="{65CE9600-E8B1-5A40-B0C4-0F00954867E9}"/>
              </a:ext>
            </a:extLst>
          </p:cNvPr>
          <p:cNvCxnSpPr>
            <a:cxnSpLocks/>
            <a:stCxn id="5" idx="2"/>
            <a:endCxn id="8" idx="2"/>
          </p:cNvCxnSpPr>
          <p:nvPr/>
        </p:nvCxnSpPr>
        <p:spPr>
          <a:xfrm rot="5400000" flipH="1" flipV="1">
            <a:off x="2675816" y="1054009"/>
            <a:ext cx="68428" cy="3176277"/>
          </a:xfrm>
          <a:prstGeom prst="bentConnector3">
            <a:avLst>
              <a:gd name="adj1" fmla="val -33407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92B4EE0-D7DF-1F47-90F9-15C53A4C2ACE}"/>
              </a:ext>
            </a:extLst>
          </p:cNvPr>
          <p:cNvSpPr txBox="1"/>
          <p:nvPr/>
        </p:nvSpPr>
        <p:spPr>
          <a:xfrm>
            <a:off x="1651168" y="2931810"/>
            <a:ext cx="1625766" cy="369332"/>
          </a:xfrm>
          <a:prstGeom prst="rect">
            <a:avLst/>
          </a:prstGeom>
          <a:noFill/>
        </p:spPr>
        <p:txBody>
          <a:bodyPr wrap="none" rtlCol="0">
            <a:spAutoFit/>
          </a:bodyPr>
          <a:lstStyle/>
          <a:p>
            <a:r>
              <a:rPr lang="en-US" dirty="0"/>
              <a:t>Inductive bias</a:t>
            </a:r>
          </a:p>
        </p:txBody>
      </p:sp>
      <p:sp>
        <p:nvSpPr>
          <p:cNvPr id="11" name="Right Arrow 10">
            <a:extLst>
              <a:ext uri="{FF2B5EF4-FFF2-40B4-BE49-F238E27FC236}">
                <a16:creationId xmlns:a16="http://schemas.microsoft.com/office/drawing/2014/main" id="{791252C9-411A-E84D-ACDC-814CCD3D0D2F}"/>
              </a:ext>
            </a:extLst>
          </p:cNvPr>
          <p:cNvSpPr/>
          <p:nvPr/>
        </p:nvSpPr>
        <p:spPr>
          <a:xfrm>
            <a:off x="1867068" y="1857944"/>
            <a:ext cx="1253361" cy="569983"/>
          </a:xfrm>
          <a:prstGeom prst="rightArrow">
            <a:avLst>
              <a:gd name="adj1" fmla="val 50000"/>
              <a:gd name="adj2" fmla="val 36631"/>
            </a:avLst>
          </a:prstGeom>
          <a:solidFill>
            <a:schemeClr val="accent4">
              <a:lumMod val="20000"/>
              <a:lumOff val="8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Pre-train</a:t>
            </a:r>
          </a:p>
        </p:txBody>
      </p:sp>
      <p:sp>
        <p:nvSpPr>
          <p:cNvPr id="12" name="TextBox 11">
            <a:extLst>
              <a:ext uri="{FF2B5EF4-FFF2-40B4-BE49-F238E27FC236}">
                <a16:creationId xmlns:a16="http://schemas.microsoft.com/office/drawing/2014/main" id="{3E33C163-2D96-634F-B2A0-7D5B2913B6FF}"/>
              </a:ext>
            </a:extLst>
          </p:cNvPr>
          <p:cNvSpPr txBox="1"/>
          <p:nvPr/>
        </p:nvSpPr>
        <p:spPr>
          <a:xfrm>
            <a:off x="565150" y="4187477"/>
            <a:ext cx="7823200" cy="1477328"/>
          </a:xfrm>
          <a:prstGeom prst="rect">
            <a:avLst/>
          </a:prstGeom>
          <a:noFill/>
          <a:ln>
            <a:noFill/>
          </a:ln>
        </p:spPr>
        <p:txBody>
          <a:bodyPr wrap="square" rtlCol="0">
            <a:spAutoFit/>
          </a:bodyPr>
          <a:lstStyle/>
          <a:p>
            <a:r>
              <a:rPr lang="en-US" dirty="0"/>
              <a:t>How do we evaluate the memorization/generation performance?</a:t>
            </a:r>
          </a:p>
          <a:p>
            <a:endParaRPr lang="en-US" dirty="0"/>
          </a:p>
          <a:p>
            <a:r>
              <a:rPr lang="en-US" dirty="0"/>
              <a:t>How can we better represent the tacit knowledge?</a:t>
            </a:r>
          </a:p>
          <a:p>
            <a:endParaRPr lang="en-US" dirty="0"/>
          </a:p>
          <a:p>
            <a:r>
              <a:rPr lang="en-US" dirty="0"/>
              <a:t>How can we improve the pre-training to better memorize tacit knowledge?</a:t>
            </a:r>
          </a:p>
        </p:txBody>
      </p:sp>
      <p:sp>
        <p:nvSpPr>
          <p:cNvPr id="13" name="Rectangle 12">
            <a:extLst>
              <a:ext uri="{FF2B5EF4-FFF2-40B4-BE49-F238E27FC236}">
                <a16:creationId xmlns:a16="http://schemas.microsoft.com/office/drawing/2014/main" id="{7044F6CC-ABED-284D-B28C-25115D82415E}"/>
              </a:ext>
            </a:extLst>
          </p:cNvPr>
          <p:cNvSpPr/>
          <p:nvPr/>
        </p:nvSpPr>
        <p:spPr>
          <a:xfrm>
            <a:off x="565150" y="3749177"/>
            <a:ext cx="7823200" cy="369332"/>
          </a:xfrm>
          <a:prstGeom prst="rect">
            <a:avLst/>
          </a:prstGeom>
          <a:solidFill>
            <a:schemeClr val="accent4">
              <a:lumMod val="20000"/>
              <a:lumOff val="80000"/>
            </a:schemeClr>
          </a:solidFill>
        </p:spPr>
        <p:txBody>
          <a:bodyPr wrap="square">
            <a:spAutoFit/>
          </a:bodyPr>
          <a:lstStyle/>
          <a:p>
            <a:pPr algn="ctr"/>
            <a:r>
              <a:rPr lang="en-US" dirty="0"/>
              <a:t>Future Directions </a:t>
            </a:r>
          </a:p>
        </p:txBody>
      </p:sp>
      <p:pic>
        <p:nvPicPr>
          <p:cNvPr id="15" name="Picture 14" descr="Text&#10;&#10;Description automatically generated">
            <a:extLst>
              <a:ext uri="{FF2B5EF4-FFF2-40B4-BE49-F238E27FC236}">
                <a16:creationId xmlns:a16="http://schemas.microsoft.com/office/drawing/2014/main" id="{F9D99AAA-1740-974E-B33D-FB8718DA6572}"/>
              </a:ext>
            </a:extLst>
          </p:cNvPr>
          <p:cNvPicPr>
            <a:picLocks noChangeAspect="1"/>
          </p:cNvPicPr>
          <p:nvPr/>
        </p:nvPicPr>
        <p:blipFill rotWithShape="1">
          <a:blip r:embed="rId4">
            <a:extLst>
              <a:ext uri="{28A0092B-C50C-407E-A947-70E740481C1C}">
                <a14:useLocalDpi xmlns:a14="http://schemas.microsoft.com/office/drawing/2010/main" val="0"/>
              </a:ext>
            </a:extLst>
          </a:blip>
          <a:srcRect l="22018" t="19846" r="18748" b="20886"/>
          <a:stretch/>
        </p:blipFill>
        <p:spPr>
          <a:xfrm>
            <a:off x="5501806" y="1426858"/>
            <a:ext cx="2848444" cy="1762697"/>
          </a:xfrm>
          <a:prstGeom prst="rect">
            <a:avLst/>
          </a:prstGeom>
        </p:spPr>
      </p:pic>
    </p:spTree>
    <p:extLst>
      <p:ext uri="{BB962C8B-B14F-4D97-AF65-F5344CB8AC3E}">
        <p14:creationId xmlns:p14="http://schemas.microsoft.com/office/powerpoint/2010/main" val="304716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8"/>
        <p:cNvGrpSpPr/>
        <p:nvPr/>
      </p:nvGrpSpPr>
      <p:grpSpPr>
        <a:xfrm>
          <a:off x="0" y="0"/>
          <a:ext cx="0" cy="0"/>
          <a:chOff x="0" y="0"/>
          <a:chExt cx="0" cy="0"/>
        </a:xfrm>
      </p:grpSpPr>
      <p:pic>
        <p:nvPicPr>
          <p:cNvPr id="2056" name="Picture 8" descr="How to Make Compelling Q&amp;A Videos to Build Trust in Your Brand">
            <a:extLst>
              <a:ext uri="{FF2B5EF4-FFF2-40B4-BE49-F238E27FC236}">
                <a16:creationId xmlns:a16="http://schemas.microsoft.com/office/drawing/2014/main" id="{7D3FF203-A2DC-2448-A6F0-2A4A126BF0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87" r="16879" b="-1"/>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Google Shape;619;p52"/>
          <p:cNvSpPr txBox="1">
            <a:spLocks noGrp="1"/>
          </p:cNvSpPr>
          <p:nvPr>
            <p:ph type="title"/>
          </p:nvPr>
        </p:nvSpPr>
        <p:spPr>
          <a:xfrm>
            <a:off x="392906" y="5317240"/>
            <a:ext cx="8408194" cy="744836"/>
          </a:xfrm>
          <a:prstGeom prst="rect">
            <a:avLst/>
          </a:prstGeom>
        </p:spPr>
        <p:txBody>
          <a:bodyPr spcFirstLastPara="1" vert="horz" lIns="91440" tIns="45720" rIns="91440" bIns="45720" rtlCol="0" anchor="ctr" anchorCtr="0">
            <a:normAutofit/>
          </a:bodyPr>
          <a:lstStyle/>
          <a:p>
            <a:pPr marL="0" lvl="0" indent="0" algn="ctr">
              <a:spcAft>
                <a:spcPts val="0"/>
              </a:spcAft>
              <a:buClr>
                <a:schemeClr val="dk1"/>
              </a:buClr>
              <a:buSzPts val="4400"/>
            </a:pPr>
            <a:r>
              <a:rPr lang="en-US" sz="3100" dirty="0">
                <a:solidFill>
                  <a:schemeClr val="tx1">
                    <a:lumMod val="85000"/>
                    <a:lumOff val="15000"/>
                  </a:schemeClr>
                </a:solidFill>
              </a:rPr>
              <a:t>Thank you!</a:t>
            </a:r>
          </a:p>
        </p:txBody>
      </p:sp>
      <p:cxnSp>
        <p:nvCxnSpPr>
          <p:cNvPr id="143" name="Straight Connector 14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620" name="Google Shape;620;p52"/>
          <p:cNvSpPr txBox="1">
            <a:spLocks noGrp="1"/>
          </p:cNvSpPr>
          <p:nvPr>
            <p:ph type="sldNum" idx="12"/>
          </p:nvPr>
        </p:nvSpPr>
        <p:spPr>
          <a:xfrm>
            <a:off x="6457950" y="6356351"/>
            <a:ext cx="2057400"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None/>
            </a:pPr>
            <a:fld id="{00000000-1234-1234-1234-123412341234}" type="slidenum">
              <a:rPr lang="en-US">
                <a:solidFill>
                  <a:srgbClr val="FFFFFF"/>
                </a:solidFill>
              </a:rPr>
              <a:pPr lvl="0" indent="0">
                <a:spcBef>
                  <a:spcPts val="0"/>
                </a:spcBef>
                <a:spcAft>
                  <a:spcPts val="600"/>
                </a:spcAft>
                <a:buNone/>
              </a:pPr>
              <a:t>58</a:t>
            </a:fld>
            <a:endParaRPr lang="en-US">
              <a:solidFill>
                <a:srgbClr val="FFFFFF"/>
              </a:solidFill>
            </a:endParaRPr>
          </a:p>
        </p:txBody>
      </p:sp>
    </p:spTree>
    <p:extLst>
      <p:ext uri="{BB962C8B-B14F-4D97-AF65-F5344CB8AC3E}">
        <p14:creationId xmlns:p14="http://schemas.microsoft.com/office/powerpoint/2010/main" val="108905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79828C-8446-F34D-A3B4-1B3FC0CFF3B2}"/>
              </a:ext>
            </a:extLst>
          </p:cNvPr>
          <p:cNvSpPr>
            <a:spLocks noGrp="1"/>
          </p:cNvSpPr>
          <p:nvPr>
            <p:ph type="sldNum" sz="quarter" idx="12"/>
          </p:nvPr>
        </p:nvSpPr>
        <p:spPr/>
        <p:txBody>
          <a:bodyPr/>
          <a:lstStyle/>
          <a:p>
            <a:fld id="{4FAB73BC-B049-4115-A692-8D63A059BFB8}" type="slidenum">
              <a:rPr lang="en-US" smtClean="0"/>
              <a:t>5</a:t>
            </a:fld>
            <a:endParaRPr lang="en-US"/>
          </a:p>
        </p:txBody>
      </p:sp>
      <p:sp>
        <p:nvSpPr>
          <p:cNvPr id="3" name="Title 2">
            <a:extLst>
              <a:ext uri="{FF2B5EF4-FFF2-40B4-BE49-F238E27FC236}">
                <a16:creationId xmlns:a16="http://schemas.microsoft.com/office/drawing/2014/main" id="{CA02BEB9-81EF-D94A-B602-8526BBD1B850}"/>
              </a:ext>
            </a:extLst>
          </p:cNvPr>
          <p:cNvSpPr>
            <a:spLocks noGrp="1"/>
          </p:cNvSpPr>
          <p:nvPr>
            <p:ph type="title"/>
          </p:nvPr>
        </p:nvSpPr>
        <p:spPr/>
        <p:txBody>
          <a:bodyPr/>
          <a:lstStyle/>
          <a:p>
            <a:r>
              <a:rPr lang="en-US" dirty="0"/>
              <a:t>Core Problems (My Interests)</a:t>
            </a:r>
          </a:p>
        </p:txBody>
      </p:sp>
      <p:sp>
        <p:nvSpPr>
          <p:cNvPr id="24" name="TextBox 23">
            <a:extLst>
              <a:ext uri="{FF2B5EF4-FFF2-40B4-BE49-F238E27FC236}">
                <a16:creationId xmlns:a16="http://schemas.microsoft.com/office/drawing/2014/main" id="{16095291-EB96-C448-9D32-B57592B4FAFA}"/>
              </a:ext>
            </a:extLst>
          </p:cNvPr>
          <p:cNvSpPr txBox="1"/>
          <p:nvPr/>
        </p:nvSpPr>
        <p:spPr>
          <a:xfrm>
            <a:off x="628649" y="1058868"/>
            <a:ext cx="7719704" cy="369332"/>
          </a:xfrm>
          <a:prstGeom prst="rect">
            <a:avLst/>
          </a:prstGeom>
          <a:solidFill>
            <a:schemeClr val="accent2">
              <a:lumMod val="20000"/>
              <a:lumOff val="80000"/>
            </a:schemeClr>
          </a:solidFill>
        </p:spPr>
        <p:txBody>
          <a:bodyPr wrap="square" rtlCol="0">
            <a:spAutoFit/>
          </a:bodyPr>
          <a:lstStyle/>
          <a:p>
            <a:r>
              <a:rPr lang="en-US" dirty="0"/>
              <a:t>How to </a:t>
            </a:r>
            <a:r>
              <a:rPr lang="en-US" b="1" dirty="0"/>
              <a:t>reason</a:t>
            </a:r>
            <a:r>
              <a:rPr lang="en-US" dirty="0"/>
              <a:t> over world knowledge in different scenarios?</a:t>
            </a:r>
          </a:p>
        </p:txBody>
      </p:sp>
      <p:sp>
        <p:nvSpPr>
          <p:cNvPr id="40" name="Rectangle 39">
            <a:extLst>
              <a:ext uri="{FF2B5EF4-FFF2-40B4-BE49-F238E27FC236}">
                <a16:creationId xmlns:a16="http://schemas.microsoft.com/office/drawing/2014/main" id="{CF9905FA-DB63-5D48-BE1A-88939D47B829}"/>
              </a:ext>
            </a:extLst>
          </p:cNvPr>
          <p:cNvSpPr/>
          <p:nvPr/>
        </p:nvSpPr>
        <p:spPr>
          <a:xfrm>
            <a:off x="5679315" y="5422215"/>
            <a:ext cx="2262158" cy="307777"/>
          </a:xfrm>
          <a:prstGeom prst="rect">
            <a:avLst/>
          </a:prstGeom>
        </p:spPr>
        <p:txBody>
          <a:bodyPr wrap="none">
            <a:spAutoFit/>
          </a:bodyPr>
          <a:lstStyle/>
          <a:p>
            <a:r>
              <a:rPr lang="en-US" sz="1400" dirty="0"/>
              <a:t>[Chen et al. EMNLP20b]</a:t>
            </a:r>
          </a:p>
        </p:txBody>
      </p:sp>
      <p:grpSp>
        <p:nvGrpSpPr>
          <p:cNvPr id="12" name="Group 11">
            <a:extLst>
              <a:ext uri="{FF2B5EF4-FFF2-40B4-BE49-F238E27FC236}">
                <a16:creationId xmlns:a16="http://schemas.microsoft.com/office/drawing/2014/main" id="{86BB3188-0FF9-6F4D-9793-BF3644595D0F}"/>
              </a:ext>
            </a:extLst>
          </p:cNvPr>
          <p:cNvGrpSpPr/>
          <p:nvPr/>
        </p:nvGrpSpPr>
        <p:grpSpPr>
          <a:xfrm>
            <a:off x="769154" y="3173189"/>
            <a:ext cx="3498396" cy="1182422"/>
            <a:chOff x="769154" y="3186636"/>
            <a:chExt cx="3498396" cy="1182422"/>
          </a:xfrm>
        </p:grpSpPr>
        <p:sp>
          <p:nvSpPr>
            <p:cNvPr id="37" name="Rectangle 36">
              <a:extLst>
                <a:ext uri="{FF2B5EF4-FFF2-40B4-BE49-F238E27FC236}">
                  <a16:creationId xmlns:a16="http://schemas.microsoft.com/office/drawing/2014/main" id="{CCB3CD2E-AB60-DD4B-9DD5-6E2709477F37}"/>
                </a:ext>
              </a:extLst>
            </p:cNvPr>
            <p:cNvSpPr/>
            <p:nvPr/>
          </p:nvSpPr>
          <p:spPr>
            <a:xfrm>
              <a:off x="834138" y="4061281"/>
              <a:ext cx="2831224" cy="307777"/>
            </a:xfrm>
            <a:prstGeom prst="rect">
              <a:avLst/>
            </a:prstGeom>
          </p:spPr>
          <p:txBody>
            <a:bodyPr wrap="none">
              <a:spAutoFit/>
            </a:bodyPr>
            <a:lstStyle/>
            <a:p>
              <a:r>
                <a:rPr lang="en-US" sz="1400" dirty="0"/>
                <a:t>[Chen et al. EMNLP20a, ICLR21]</a:t>
              </a:r>
            </a:p>
          </p:txBody>
        </p:sp>
        <p:grpSp>
          <p:nvGrpSpPr>
            <p:cNvPr id="9" name="Group 8">
              <a:extLst>
                <a:ext uri="{FF2B5EF4-FFF2-40B4-BE49-F238E27FC236}">
                  <a16:creationId xmlns:a16="http://schemas.microsoft.com/office/drawing/2014/main" id="{EA8B1DAE-AD7D-9A41-97D6-97BCA2026065}"/>
                </a:ext>
              </a:extLst>
            </p:cNvPr>
            <p:cNvGrpSpPr/>
            <p:nvPr/>
          </p:nvGrpSpPr>
          <p:grpSpPr>
            <a:xfrm>
              <a:off x="769154" y="3186636"/>
              <a:ext cx="3498396" cy="794680"/>
              <a:chOff x="769154" y="3186636"/>
              <a:chExt cx="3498396" cy="794680"/>
            </a:xfrm>
          </p:grpSpPr>
          <p:pic>
            <p:nvPicPr>
              <p:cNvPr id="30" name="Picture 29" descr="Text&#10;&#10;Description automatically generated with low confidence">
                <a:extLst>
                  <a:ext uri="{FF2B5EF4-FFF2-40B4-BE49-F238E27FC236}">
                    <a16:creationId xmlns:a16="http://schemas.microsoft.com/office/drawing/2014/main" id="{35450FDD-4556-ED44-B873-CF63199BB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971" y="3205931"/>
                <a:ext cx="607327" cy="607327"/>
              </a:xfrm>
              <a:prstGeom prst="rect">
                <a:avLst/>
              </a:prstGeom>
            </p:spPr>
          </p:pic>
          <p:pic>
            <p:nvPicPr>
              <p:cNvPr id="32" name="Picture 31" descr="Icon&#10;&#10;Description automatically generated">
                <a:extLst>
                  <a:ext uri="{FF2B5EF4-FFF2-40B4-BE49-F238E27FC236}">
                    <a16:creationId xmlns:a16="http://schemas.microsoft.com/office/drawing/2014/main" id="{910D3126-3B3C-0E4C-9337-F4F0046785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154" y="3186636"/>
                <a:ext cx="506623" cy="657027"/>
              </a:xfrm>
              <a:prstGeom prst="rect">
                <a:avLst/>
              </a:prstGeom>
            </p:spPr>
          </p:pic>
          <p:pic>
            <p:nvPicPr>
              <p:cNvPr id="33" name="Picture 14" descr="14 List Icon PSD Images - App Icon PSD, List Icon Transparent and List Icon  / Newdesignfile.com">
                <a:extLst>
                  <a:ext uri="{FF2B5EF4-FFF2-40B4-BE49-F238E27FC236}">
                    <a16:creationId xmlns:a16="http://schemas.microsoft.com/office/drawing/2014/main" id="{0D17B3CD-D779-4840-A808-397A050256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71" t="4178" r="8923" b="4233"/>
              <a:stretch/>
            </p:blipFill>
            <p:spPr bwMode="auto">
              <a:xfrm>
                <a:off x="1566731" y="3232861"/>
                <a:ext cx="560566" cy="628375"/>
              </a:xfrm>
              <a:prstGeom prst="rect">
                <a:avLst/>
              </a:prstGeom>
              <a:solidFill>
                <a:schemeClr val="bg1"/>
              </a:solidFill>
            </p:spPr>
          </p:pic>
          <p:pic>
            <p:nvPicPr>
              <p:cNvPr id="35" name="Picture 14" descr="14 List Icon PSD Images - App Icon PSD, List Icon Transparent and List Icon  / Newdesignfile.com">
                <a:extLst>
                  <a:ext uri="{FF2B5EF4-FFF2-40B4-BE49-F238E27FC236}">
                    <a16:creationId xmlns:a16="http://schemas.microsoft.com/office/drawing/2014/main" id="{655D8A5A-19DD-9648-A7C6-F6CF449325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71" t="4178" r="8923" b="4233"/>
              <a:stretch/>
            </p:blipFill>
            <p:spPr bwMode="auto">
              <a:xfrm>
                <a:off x="1738650" y="3294001"/>
                <a:ext cx="541789" cy="607327"/>
              </a:xfrm>
              <a:prstGeom prst="rect">
                <a:avLst/>
              </a:prstGeom>
              <a:solidFill>
                <a:schemeClr val="bg1"/>
              </a:solidFill>
            </p:spPr>
          </p:pic>
          <p:pic>
            <p:nvPicPr>
              <p:cNvPr id="38" name="Picture 37" descr="Text&#10;&#10;Description automatically generated with low confidence">
                <a:extLst>
                  <a:ext uri="{FF2B5EF4-FFF2-40B4-BE49-F238E27FC236}">
                    <a16:creationId xmlns:a16="http://schemas.microsoft.com/office/drawing/2014/main" id="{35ECB1C1-4FE2-454D-8954-F4B15378F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8087" y="3318297"/>
                <a:ext cx="607327" cy="607327"/>
              </a:xfrm>
              <a:prstGeom prst="rect">
                <a:avLst/>
              </a:prstGeom>
            </p:spPr>
          </p:pic>
          <p:pic>
            <p:nvPicPr>
              <p:cNvPr id="41" name="Picture 40" descr="Icon&#10;&#10;Description automatically generated">
                <a:extLst>
                  <a:ext uri="{FF2B5EF4-FFF2-40B4-BE49-F238E27FC236}">
                    <a16:creationId xmlns:a16="http://schemas.microsoft.com/office/drawing/2014/main" id="{8D0AC7DE-769D-4549-9025-FAA588198E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332" y="3247909"/>
                <a:ext cx="506624" cy="657029"/>
              </a:xfrm>
              <a:prstGeom prst="rect">
                <a:avLst/>
              </a:prstGeom>
              <a:solidFill>
                <a:schemeClr val="bg1"/>
              </a:solidFill>
            </p:spPr>
          </p:pic>
          <p:pic>
            <p:nvPicPr>
              <p:cNvPr id="46" name="Picture 2" descr="Image result for fusion icon">
                <a:extLst>
                  <a:ext uri="{FF2B5EF4-FFF2-40B4-BE49-F238E27FC236}">
                    <a16:creationId xmlns:a16="http://schemas.microsoft.com/office/drawing/2014/main" id="{FF9CA54C-EA14-8343-B709-D87B51CBD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6901" y="3240667"/>
                <a:ext cx="740649" cy="740649"/>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a:extLst>
                  <a:ext uri="{FF2B5EF4-FFF2-40B4-BE49-F238E27FC236}">
                    <a16:creationId xmlns:a16="http://schemas.microsoft.com/office/drawing/2014/main" id="{BAAA86D6-B585-2945-BD07-BFD40BF83761}"/>
                  </a:ext>
                </a:extLst>
              </p:cNvPr>
              <p:cNvSpPr/>
              <p:nvPr/>
            </p:nvSpPr>
            <p:spPr>
              <a:xfrm>
                <a:off x="3261787" y="3464029"/>
                <a:ext cx="215315" cy="30366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a:extLst>
              <a:ext uri="{FF2B5EF4-FFF2-40B4-BE49-F238E27FC236}">
                <a16:creationId xmlns:a16="http://schemas.microsoft.com/office/drawing/2014/main" id="{6DAB8460-B618-F343-8922-DD2B4503E063}"/>
              </a:ext>
            </a:extLst>
          </p:cNvPr>
          <p:cNvGrpSpPr/>
          <p:nvPr/>
        </p:nvGrpSpPr>
        <p:grpSpPr>
          <a:xfrm>
            <a:off x="4766598" y="3112292"/>
            <a:ext cx="3501505" cy="1273014"/>
            <a:chOff x="4766598" y="3125739"/>
            <a:chExt cx="3501505" cy="1273014"/>
          </a:xfrm>
        </p:grpSpPr>
        <p:pic>
          <p:nvPicPr>
            <p:cNvPr id="5134" name="Picture 14" descr="Image result for CLEVR">
              <a:extLst>
                <a:ext uri="{FF2B5EF4-FFF2-40B4-BE49-F238E27FC236}">
                  <a16:creationId xmlns:a16="http://schemas.microsoft.com/office/drawing/2014/main" id="{B812C806-4D90-764E-A454-6A6C0A5BD6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6598" y="3125739"/>
              <a:ext cx="1352399" cy="828344"/>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Image result for neural module network">
              <a:extLst>
                <a:ext uri="{FF2B5EF4-FFF2-40B4-BE49-F238E27FC236}">
                  <a16:creationId xmlns:a16="http://schemas.microsoft.com/office/drawing/2014/main" id="{68EA6F84-317C-5342-AD4C-F615A8D5B1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6119" y="3151656"/>
              <a:ext cx="1781984" cy="828344"/>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C9E4EF20-2699-E941-A53D-7386BA2EBEFD}"/>
                </a:ext>
              </a:extLst>
            </p:cNvPr>
            <p:cNvSpPr/>
            <p:nvPr/>
          </p:nvSpPr>
          <p:spPr>
            <a:xfrm>
              <a:off x="5511772" y="4090976"/>
              <a:ext cx="2682145" cy="307777"/>
            </a:xfrm>
            <a:prstGeom prst="rect">
              <a:avLst/>
            </a:prstGeom>
          </p:spPr>
          <p:txBody>
            <a:bodyPr wrap="none">
              <a:spAutoFit/>
            </a:bodyPr>
            <a:lstStyle/>
            <a:p>
              <a:r>
                <a:rPr lang="en-US" sz="1400" dirty="0"/>
                <a:t>[Chen et al. CVPR20, WACV21]</a:t>
              </a:r>
            </a:p>
          </p:txBody>
        </p:sp>
      </p:grpSp>
      <p:grpSp>
        <p:nvGrpSpPr>
          <p:cNvPr id="11" name="Group 10">
            <a:extLst>
              <a:ext uri="{FF2B5EF4-FFF2-40B4-BE49-F238E27FC236}">
                <a16:creationId xmlns:a16="http://schemas.microsoft.com/office/drawing/2014/main" id="{D8D021B5-2760-B24E-9583-71D22934F2D1}"/>
              </a:ext>
            </a:extLst>
          </p:cNvPr>
          <p:cNvGrpSpPr/>
          <p:nvPr/>
        </p:nvGrpSpPr>
        <p:grpSpPr>
          <a:xfrm>
            <a:off x="714328" y="1573011"/>
            <a:ext cx="3252029" cy="1475211"/>
            <a:chOff x="714328" y="1573011"/>
            <a:chExt cx="3252029" cy="1475211"/>
          </a:xfrm>
        </p:grpSpPr>
        <p:sp>
          <p:nvSpPr>
            <p:cNvPr id="26" name="Rectangle 25">
              <a:extLst>
                <a:ext uri="{FF2B5EF4-FFF2-40B4-BE49-F238E27FC236}">
                  <a16:creationId xmlns:a16="http://schemas.microsoft.com/office/drawing/2014/main" id="{6FF3EF42-0ED1-1443-B736-73C965955F44}"/>
                </a:ext>
              </a:extLst>
            </p:cNvPr>
            <p:cNvSpPr/>
            <p:nvPr/>
          </p:nvSpPr>
          <p:spPr>
            <a:xfrm>
              <a:off x="1180333" y="2740445"/>
              <a:ext cx="1986441" cy="307777"/>
            </a:xfrm>
            <a:prstGeom prst="rect">
              <a:avLst/>
            </a:prstGeom>
          </p:spPr>
          <p:txBody>
            <a:bodyPr wrap="none">
              <a:spAutoFit/>
            </a:bodyPr>
            <a:lstStyle/>
            <a:p>
              <a:r>
                <a:rPr lang="en-US" sz="1400" dirty="0"/>
                <a:t>[Chen et al. NAACL18]</a:t>
              </a:r>
            </a:p>
          </p:txBody>
        </p:sp>
        <p:pic>
          <p:nvPicPr>
            <p:cNvPr id="5144" name="Picture 24" descr="Image result for knowledge graph">
              <a:extLst>
                <a:ext uri="{FF2B5EF4-FFF2-40B4-BE49-F238E27FC236}">
                  <a16:creationId xmlns:a16="http://schemas.microsoft.com/office/drawing/2014/main" id="{D95281CC-E78A-D146-B90C-CA33F0D27E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328" y="1573011"/>
              <a:ext cx="3252029" cy="11032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84170E32-E542-7444-80D9-71DFAC7AE4B6}"/>
              </a:ext>
            </a:extLst>
          </p:cNvPr>
          <p:cNvGrpSpPr/>
          <p:nvPr/>
        </p:nvGrpSpPr>
        <p:grpSpPr>
          <a:xfrm>
            <a:off x="4572000" y="1573011"/>
            <a:ext cx="3857672" cy="1475210"/>
            <a:chOff x="4572000" y="1573011"/>
            <a:chExt cx="3857672" cy="1475210"/>
          </a:xfrm>
        </p:grpSpPr>
        <p:sp>
          <p:nvSpPr>
            <p:cNvPr id="53" name="Rectangle 52">
              <a:extLst>
                <a:ext uri="{FF2B5EF4-FFF2-40B4-BE49-F238E27FC236}">
                  <a16:creationId xmlns:a16="http://schemas.microsoft.com/office/drawing/2014/main" id="{A39A6743-8362-AD4E-8C99-9EDF746E524C}"/>
                </a:ext>
              </a:extLst>
            </p:cNvPr>
            <p:cNvSpPr/>
            <p:nvPr/>
          </p:nvSpPr>
          <p:spPr>
            <a:xfrm>
              <a:off x="5466214" y="2740444"/>
              <a:ext cx="2436886" cy="307777"/>
            </a:xfrm>
            <a:prstGeom prst="rect">
              <a:avLst/>
            </a:prstGeom>
          </p:spPr>
          <p:txBody>
            <a:bodyPr wrap="none">
              <a:spAutoFit/>
            </a:bodyPr>
            <a:lstStyle/>
            <a:p>
              <a:r>
                <a:rPr lang="en-US" sz="1400" dirty="0"/>
                <a:t>[Chen et al. ICLR20, ACL20]</a:t>
              </a:r>
            </a:p>
          </p:txBody>
        </p:sp>
        <p:grpSp>
          <p:nvGrpSpPr>
            <p:cNvPr id="10" name="Group 9">
              <a:extLst>
                <a:ext uri="{FF2B5EF4-FFF2-40B4-BE49-F238E27FC236}">
                  <a16:creationId xmlns:a16="http://schemas.microsoft.com/office/drawing/2014/main" id="{045F7CF8-E18B-6047-9AF5-C510112A9A74}"/>
                </a:ext>
              </a:extLst>
            </p:cNvPr>
            <p:cNvGrpSpPr/>
            <p:nvPr/>
          </p:nvGrpSpPr>
          <p:grpSpPr>
            <a:xfrm>
              <a:off x="4572000" y="1573011"/>
              <a:ext cx="3857672" cy="988147"/>
              <a:chOff x="4572000" y="1573011"/>
              <a:chExt cx="3857672" cy="988147"/>
            </a:xfrm>
          </p:grpSpPr>
          <p:sp>
            <p:nvSpPr>
              <p:cNvPr id="52" name="Right Arrow 51">
                <a:extLst>
                  <a:ext uri="{FF2B5EF4-FFF2-40B4-BE49-F238E27FC236}">
                    <a16:creationId xmlns:a16="http://schemas.microsoft.com/office/drawing/2014/main" id="{41CAB2F7-9A85-5A41-84E6-47F9300D98E4}"/>
                  </a:ext>
                </a:extLst>
              </p:cNvPr>
              <p:cNvSpPr/>
              <p:nvPr/>
            </p:nvSpPr>
            <p:spPr>
              <a:xfrm rot="10800000">
                <a:off x="5601760" y="1952766"/>
                <a:ext cx="215315" cy="30366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48" name="Picture 28" descr="Image result for semantic parse tree">
                <a:extLst>
                  <a:ext uri="{FF2B5EF4-FFF2-40B4-BE49-F238E27FC236}">
                    <a16:creationId xmlns:a16="http://schemas.microsoft.com/office/drawing/2014/main" id="{5DDD2580-4F78-3143-8872-0F250A6272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38548" y="1632797"/>
                <a:ext cx="2391124" cy="843584"/>
              </a:xfrm>
              <a:prstGeom prst="rect">
                <a:avLst/>
              </a:prstGeom>
              <a:noFill/>
              <a:extLst>
                <a:ext uri="{909E8E84-426E-40DD-AFC4-6F175D3DCCD1}">
                  <a14:hiddenFill xmlns:a14="http://schemas.microsoft.com/office/drawing/2010/main">
                    <a:solidFill>
                      <a:srgbClr val="FFFFFF"/>
                    </a:solidFill>
                  </a14:hiddenFill>
                </a:ext>
              </a:extLst>
            </p:spPr>
          </p:pic>
          <p:pic>
            <p:nvPicPr>
              <p:cNvPr id="5150" name="Picture 30" descr="Image result for table data icon">
                <a:extLst>
                  <a:ext uri="{FF2B5EF4-FFF2-40B4-BE49-F238E27FC236}">
                    <a16:creationId xmlns:a16="http://schemas.microsoft.com/office/drawing/2014/main" id="{B8399DCA-891F-834F-9A87-47827F49C4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1573011"/>
                <a:ext cx="988147" cy="98814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4" name="Group 33">
            <a:extLst>
              <a:ext uri="{FF2B5EF4-FFF2-40B4-BE49-F238E27FC236}">
                <a16:creationId xmlns:a16="http://schemas.microsoft.com/office/drawing/2014/main" id="{69FD17BC-7189-E64B-B55C-647F54113E6E}"/>
              </a:ext>
            </a:extLst>
          </p:cNvPr>
          <p:cNvGrpSpPr/>
          <p:nvPr/>
        </p:nvGrpSpPr>
        <p:grpSpPr>
          <a:xfrm>
            <a:off x="1298916" y="4946654"/>
            <a:ext cx="3530031" cy="1028133"/>
            <a:chOff x="1298916" y="4946654"/>
            <a:chExt cx="3530031" cy="1028133"/>
          </a:xfrm>
        </p:grpSpPr>
        <p:pic>
          <p:nvPicPr>
            <p:cNvPr id="36" name="Picture 10" descr="Image result for memorization icon">
              <a:extLst>
                <a:ext uri="{FF2B5EF4-FFF2-40B4-BE49-F238E27FC236}">
                  <a16:creationId xmlns:a16="http://schemas.microsoft.com/office/drawing/2014/main" id="{72E9280E-440F-5047-8D02-D3EA3418AB7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8916" y="4946654"/>
              <a:ext cx="970701" cy="97070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Icon&#10;&#10;Description automatically generated">
              <a:extLst>
                <a:ext uri="{FF2B5EF4-FFF2-40B4-BE49-F238E27FC236}">
                  <a16:creationId xmlns:a16="http://schemas.microsoft.com/office/drawing/2014/main" id="{668D1CAF-014F-C546-B9E5-EFEF248FB1F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49228" y="4999422"/>
              <a:ext cx="979719" cy="975365"/>
            </a:xfrm>
            <a:prstGeom prst="rect">
              <a:avLst/>
            </a:prstGeom>
          </p:spPr>
        </p:pic>
        <p:sp>
          <p:nvSpPr>
            <p:cNvPr id="43" name="TextBox 42">
              <a:extLst>
                <a:ext uri="{FF2B5EF4-FFF2-40B4-BE49-F238E27FC236}">
                  <a16:creationId xmlns:a16="http://schemas.microsoft.com/office/drawing/2014/main" id="{03349E0D-7A84-E94D-BA8B-ABC2CC9C2B2C}"/>
                </a:ext>
              </a:extLst>
            </p:cNvPr>
            <p:cNvSpPr txBox="1"/>
            <p:nvPr/>
          </p:nvSpPr>
          <p:spPr>
            <a:xfrm>
              <a:off x="2832349" y="5247338"/>
              <a:ext cx="346570" cy="369332"/>
            </a:xfrm>
            <a:prstGeom prst="rect">
              <a:avLst/>
            </a:prstGeom>
            <a:noFill/>
          </p:spPr>
          <p:txBody>
            <a:bodyPr wrap="none" rtlCol="0">
              <a:spAutoFit/>
            </a:bodyPr>
            <a:lstStyle/>
            <a:p>
              <a:r>
                <a:rPr lang="en-US" dirty="0"/>
                <a:t>vs.</a:t>
              </a:r>
            </a:p>
          </p:txBody>
        </p:sp>
      </p:grpSp>
      <p:sp>
        <p:nvSpPr>
          <p:cNvPr id="44" name="TextBox 43">
            <a:extLst>
              <a:ext uri="{FF2B5EF4-FFF2-40B4-BE49-F238E27FC236}">
                <a16:creationId xmlns:a16="http://schemas.microsoft.com/office/drawing/2014/main" id="{1CBA1F15-BE17-3D42-9402-F5B9EB883750}"/>
              </a:ext>
            </a:extLst>
          </p:cNvPr>
          <p:cNvSpPr txBox="1"/>
          <p:nvPr/>
        </p:nvSpPr>
        <p:spPr>
          <a:xfrm>
            <a:off x="628649" y="4446106"/>
            <a:ext cx="7719704" cy="369332"/>
          </a:xfrm>
          <a:prstGeom prst="rect">
            <a:avLst/>
          </a:prstGeom>
          <a:solidFill>
            <a:schemeClr val="accent5">
              <a:lumMod val="20000"/>
              <a:lumOff val="80000"/>
            </a:schemeClr>
          </a:solidFill>
          <a:ln>
            <a:noFill/>
          </a:ln>
        </p:spPr>
        <p:txBody>
          <a:bodyPr wrap="square" rtlCol="0">
            <a:spAutoFit/>
          </a:bodyPr>
          <a:lstStyle/>
          <a:p>
            <a:r>
              <a:rPr lang="en-US" dirty="0"/>
              <a:t>How to </a:t>
            </a:r>
            <a:r>
              <a:rPr lang="en-US" b="1" dirty="0"/>
              <a:t>encode</a:t>
            </a:r>
            <a:r>
              <a:rPr lang="en-US" dirty="0"/>
              <a:t> knowledge into NLP models, internalized or externalized?</a:t>
            </a:r>
          </a:p>
        </p:txBody>
      </p:sp>
      <p:sp>
        <p:nvSpPr>
          <p:cNvPr id="4" name="Rectangle 3">
            <a:extLst>
              <a:ext uri="{FF2B5EF4-FFF2-40B4-BE49-F238E27FC236}">
                <a16:creationId xmlns:a16="http://schemas.microsoft.com/office/drawing/2014/main" id="{DD036FBE-51A5-7D4F-A8DB-F27D34C31B82}"/>
              </a:ext>
            </a:extLst>
          </p:cNvPr>
          <p:cNvSpPr/>
          <p:nvPr/>
        </p:nvSpPr>
        <p:spPr>
          <a:xfrm>
            <a:off x="1099409" y="5917393"/>
            <a:ext cx="1465466" cy="369332"/>
          </a:xfrm>
          <a:prstGeom prst="rect">
            <a:avLst/>
          </a:prstGeom>
        </p:spPr>
        <p:txBody>
          <a:bodyPr wrap="none">
            <a:spAutoFit/>
          </a:bodyPr>
          <a:lstStyle/>
          <a:p>
            <a:pPr algn="ctr"/>
            <a:r>
              <a:rPr lang="en-US" dirty="0"/>
              <a:t>internalized </a:t>
            </a:r>
          </a:p>
        </p:txBody>
      </p:sp>
      <p:sp>
        <p:nvSpPr>
          <p:cNvPr id="42" name="Rectangle 41">
            <a:extLst>
              <a:ext uri="{FF2B5EF4-FFF2-40B4-BE49-F238E27FC236}">
                <a16:creationId xmlns:a16="http://schemas.microsoft.com/office/drawing/2014/main" id="{6943F7FF-5CE6-244F-B0EE-DE93A814F982}"/>
              </a:ext>
            </a:extLst>
          </p:cNvPr>
          <p:cNvSpPr/>
          <p:nvPr/>
        </p:nvSpPr>
        <p:spPr>
          <a:xfrm>
            <a:off x="3600660" y="5917393"/>
            <a:ext cx="1491114" cy="369332"/>
          </a:xfrm>
          <a:prstGeom prst="rect">
            <a:avLst/>
          </a:prstGeom>
        </p:spPr>
        <p:txBody>
          <a:bodyPr wrap="none">
            <a:spAutoFit/>
          </a:bodyPr>
          <a:lstStyle/>
          <a:p>
            <a:pPr algn="ctr"/>
            <a:r>
              <a:rPr lang="en-US" dirty="0"/>
              <a:t>externalized </a:t>
            </a:r>
          </a:p>
        </p:txBody>
      </p:sp>
    </p:spTree>
    <p:extLst>
      <p:ext uri="{BB962C8B-B14F-4D97-AF65-F5344CB8AC3E}">
        <p14:creationId xmlns:p14="http://schemas.microsoft.com/office/powerpoint/2010/main" val="166710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blinds(horizontal)">
                                      <p:cBhvr>
                                        <p:cTn id="32" dur="500"/>
                                        <p:tgtEl>
                                          <p:spTgt spid="40"/>
                                        </p:tgtEl>
                                      </p:cBhvr>
                                    </p:animEffect>
                                  </p:childTnLst>
                                </p:cTn>
                              </p:par>
                              <p:par>
                                <p:cTn id="33" presetID="3" presetClass="entr" presetSubtype="1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blinds(horizontal)">
                                      <p:cBhvr>
                                        <p:cTn id="35" dur="500"/>
                                        <p:tgtEl>
                                          <p:spTgt spid="34"/>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blinds(horizontal)">
                                      <p:cBhvr>
                                        <p:cTn id="38" dur="500"/>
                                        <p:tgtEl>
                                          <p:spTgt spid="44"/>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linds(horizontal)">
                                      <p:cBhvr>
                                        <p:cTn id="41" dur="500"/>
                                        <p:tgtEl>
                                          <p:spTgt spid="4"/>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blinds(horizontal)">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0" grpId="0"/>
      <p:bldP spid="44" grpId="0" animBg="1"/>
      <p:bldP spid="4"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79828C-8446-F34D-A3B4-1B3FC0CFF3B2}"/>
              </a:ext>
            </a:extLst>
          </p:cNvPr>
          <p:cNvSpPr>
            <a:spLocks noGrp="1"/>
          </p:cNvSpPr>
          <p:nvPr>
            <p:ph type="sldNum" sz="quarter" idx="12"/>
          </p:nvPr>
        </p:nvSpPr>
        <p:spPr/>
        <p:txBody>
          <a:bodyPr/>
          <a:lstStyle/>
          <a:p>
            <a:fld id="{4FAB73BC-B049-4115-A692-8D63A059BFB8}" type="slidenum">
              <a:rPr lang="en-US" smtClean="0"/>
              <a:t>6</a:t>
            </a:fld>
            <a:endParaRPr lang="en-US"/>
          </a:p>
        </p:txBody>
      </p:sp>
      <p:sp>
        <p:nvSpPr>
          <p:cNvPr id="3" name="Title 2">
            <a:extLst>
              <a:ext uri="{FF2B5EF4-FFF2-40B4-BE49-F238E27FC236}">
                <a16:creationId xmlns:a16="http://schemas.microsoft.com/office/drawing/2014/main" id="{CA02BEB9-81EF-D94A-B602-8526BBD1B850}"/>
              </a:ext>
            </a:extLst>
          </p:cNvPr>
          <p:cNvSpPr>
            <a:spLocks noGrp="1"/>
          </p:cNvSpPr>
          <p:nvPr>
            <p:ph type="title"/>
          </p:nvPr>
        </p:nvSpPr>
        <p:spPr/>
        <p:txBody>
          <a:bodyPr/>
          <a:lstStyle/>
          <a:p>
            <a:r>
              <a:rPr lang="en-US" dirty="0"/>
              <a:t>Talk Outline</a:t>
            </a:r>
          </a:p>
        </p:txBody>
      </p:sp>
      <p:sp>
        <p:nvSpPr>
          <p:cNvPr id="27" name="TextBox 26">
            <a:extLst>
              <a:ext uri="{FF2B5EF4-FFF2-40B4-BE49-F238E27FC236}">
                <a16:creationId xmlns:a16="http://schemas.microsoft.com/office/drawing/2014/main" id="{76854CAF-9A5F-3C4A-A341-A12B8B0A313B}"/>
              </a:ext>
            </a:extLst>
          </p:cNvPr>
          <p:cNvSpPr txBox="1"/>
          <p:nvPr/>
        </p:nvSpPr>
        <p:spPr>
          <a:xfrm>
            <a:off x="628649" y="2779987"/>
            <a:ext cx="7719704" cy="369332"/>
          </a:xfrm>
          <a:prstGeom prst="rect">
            <a:avLst/>
          </a:prstGeom>
          <a:solidFill>
            <a:schemeClr val="accent2">
              <a:lumMod val="20000"/>
              <a:lumOff val="80000"/>
            </a:schemeClr>
          </a:solidFill>
          <a:ln>
            <a:noFill/>
          </a:ln>
        </p:spPr>
        <p:txBody>
          <a:bodyPr wrap="square" rtlCol="0">
            <a:spAutoFit/>
          </a:bodyPr>
          <a:lstStyle/>
          <a:p>
            <a:r>
              <a:rPr lang="en-US" b="1" dirty="0"/>
              <a:t>Reasoning</a:t>
            </a:r>
            <a:r>
              <a:rPr lang="en-US" dirty="0"/>
              <a:t> over Heterogeneous Web Knowledge</a:t>
            </a:r>
          </a:p>
        </p:txBody>
      </p:sp>
      <p:pic>
        <p:nvPicPr>
          <p:cNvPr id="30" name="Picture 29" descr="Text&#10;&#10;Description automatically generated with low confidence">
            <a:extLst>
              <a:ext uri="{FF2B5EF4-FFF2-40B4-BE49-F238E27FC236}">
                <a16:creationId xmlns:a16="http://schemas.microsoft.com/office/drawing/2014/main" id="{35450FDD-4556-ED44-B873-CF63199BB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03" y="3262748"/>
            <a:ext cx="903419" cy="903419"/>
          </a:xfrm>
          <a:prstGeom prst="rect">
            <a:avLst/>
          </a:prstGeom>
        </p:spPr>
      </p:pic>
      <p:pic>
        <p:nvPicPr>
          <p:cNvPr id="32" name="Picture 31" descr="Icon&#10;&#10;Description automatically generated">
            <a:extLst>
              <a:ext uri="{FF2B5EF4-FFF2-40B4-BE49-F238E27FC236}">
                <a16:creationId xmlns:a16="http://schemas.microsoft.com/office/drawing/2014/main" id="{910D3126-3B3C-0E4C-9337-F4F0046785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916" y="3280481"/>
            <a:ext cx="665628" cy="863237"/>
          </a:xfrm>
          <a:prstGeom prst="rect">
            <a:avLst/>
          </a:prstGeom>
        </p:spPr>
      </p:pic>
      <p:sp>
        <p:nvSpPr>
          <p:cNvPr id="37" name="Rectangle 36">
            <a:extLst>
              <a:ext uri="{FF2B5EF4-FFF2-40B4-BE49-F238E27FC236}">
                <a16:creationId xmlns:a16="http://schemas.microsoft.com/office/drawing/2014/main" id="{CCB3CD2E-AB60-DD4B-9DD5-6E2709477F37}"/>
              </a:ext>
            </a:extLst>
          </p:cNvPr>
          <p:cNvSpPr/>
          <p:nvPr/>
        </p:nvSpPr>
        <p:spPr>
          <a:xfrm>
            <a:off x="5679316" y="3538494"/>
            <a:ext cx="1755609" cy="307777"/>
          </a:xfrm>
          <a:prstGeom prst="rect">
            <a:avLst/>
          </a:prstGeom>
        </p:spPr>
        <p:txBody>
          <a:bodyPr wrap="none">
            <a:spAutoFit/>
          </a:bodyPr>
          <a:lstStyle/>
          <a:p>
            <a:r>
              <a:rPr lang="en-US" sz="1400" dirty="0"/>
              <a:t>[Chen et al ICLR21]</a:t>
            </a:r>
          </a:p>
        </p:txBody>
      </p:sp>
      <p:sp>
        <p:nvSpPr>
          <p:cNvPr id="24" name="TextBox 23">
            <a:extLst>
              <a:ext uri="{FF2B5EF4-FFF2-40B4-BE49-F238E27FC236}">
                <a16:creationId xmlns:a16="http://schemas.microsoft.com/office/drawing/2014/main" id="{16095291-EB96-C448-9D32-B57592B4FAFA}"/>
              </a:ext>
            </a:extLst>
          </p:cNvPr>
          <p:cNvSpPr txBox="1"/>
          <p:nvPr/>
        </p:nvSpPr>
        <p:spPr>
          <a:xfrm>
            <a:off x="628649" y="1058868"/>
            <a:ext cx="7719704" cy="369332"/>
          </a:xfrm>
          <a:prstGeom prst="rect">
            <a:avLst/>
          </a:prstGeom>
          <a:solidFill>
            <a:schemeClr val="accent2">
              <a:lumMod val="20000"/>
              <a:lumOff val="80000"/>
            </a:schemeClr>
          </a:solidFill>
        </p:spPr>
        <p:txBody>
          <a:bodyPr wrap="square" rtlCol="0">
            <a:spAutoFit/>
          </a:bodyPr>
          <a:lstStyle/>
          <a:p>
            <a:r>
              <a:rPr lang="en-US" b="1" dirty="0"/>
              <a:t>Reasoning</a:t>
            </a:r>
            <a:r>
              <a:rPr lang="en-US" dirty="0"/>
              <a:t> over Knowledge Graph</a:t>
            </a:r>
          </a:p>
        </p:txBody>
      </p:sp>
      <p:sp>
        <p:nvSpPr>
          <p:cNvPr id="26" name="Rectangle 25">
            <a:extLst>
              <a:ext uri="{FF2B5EF4-FFF2-40B4-BE49-F238E27FC236}">
                <a16:creationId xmlns:a16="http://schemas.microsoft.com/office/drawing/2014/main" id="{6FF3EF42-0ED1-1443-B736-73C965955F44}"/>
              </a:ext>
            </a:extLst>
          </p:cNvPr>
          <p:cNvSpPr/>
          <p:nvPr/>
        </p:nvSpPr>
        <p:spPr>
          <a:xfrm>
            <a:off x="5679316" y="1737770"/>
            <a:ext cx="1986441" cy="307777"/>
          </a:xfrm>
          <a:prstGeom prst="rect">
            <a:avLst/>
          </a:prstGeom>
        </p:spPr>
        <p:txBody>
          <a:bodyPr wrap="none">
            <a:spAutoFit/>
          </a:bodyPr>
          <a:lstStyle/>
          <a:p>
            <a:r>
              <a:rPr lang="en-US" sz="1400" dirty="0"/>
              <a:t>[Chen et al. NAACL18]</a:t>
            </a:r>
          </a:p>
        </p:txBody>
      </p:sp>
      <p:pic>
        <p:nvPicPr>
          <p:cNvPr id="86" name="Picture 85" descr="Application&#10;&#10;Description automatically generated with low confidence">
            <a:extLst>
              <a:ext uri="{FF2B5EF4-FFF2-40B4-BE49-F238E27FC236}">
                <a16:creationId xmlns:a16="http://schemas.microsoft.com/office/drawing/2014/main" id="{0F6B77A4-EEC2-064E-9681-35FE448001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3635" y="1375472"/>
            <a:ext cx="4087999" cy="1404594"/>
          </a:xfrm>
          <a:prstGeom prst="rect">
            <a:avLst/>
          </a:prstGeom>
        </p:spPr>
      </p:pic>
      <p:sp>
        <p:nvSpPr>
          <p:cNvPr id="28" name="TextBox 27">
            <a:extLst>
              <a:ext uri="{FF2B5EF4-FFF2-40B4-BE49-F238E27FC236}">
                <a16:creationId xmlns:a16="http://schemas.microsoft.com/office/drawing/2014/main" id="{FAE73568-5516-1443-AC2C-BDC4CC1B5824}"/>
              </a:ext>
            </a:extLst>
          </p:cNvPr>
          <p:cNvSpPr txBox="1"/>
          <p:nvPr/>
        </p:nvSpPr>
        <p:spPr>
          <a:xfrm>
            <a:off x="628649" y="4446106"/>
            <a:ext cx="7719704" cy="369332"/>
          </a:xfrm>
          <a:prstGeom prst="rect">
            <a:avLst/>
          </a:prstGeom>
          <a:solidFill>
            <a:schemeClr val="accent5">
              <a:lumMod val="20000"/>
              <a:lumOff val="80000"/>
            </a:schemeClr>
          </a:solidFill>
          <a:ln>
            <a:noFill/>
          </a:ln>
        </p:spPr>
        <p:txBody>
          <a:bodyPr wrap="square" rtlCol="0">
            <a:spAutoFit/>
          </a:bodyPr>
          <a:lstStyle/>
          <a:p>
            <a:r>
              <a:rPr lang="en-US" b="1" dirty="0"/>
              <a:t>Externalizing</a:t>
            </a:r>
            <a:r>
              <a:rPr lang="en-US" dirty="0"/>
              <a:t> Factual Knowledge in Language Model Pretraining</a:t>
            </a:r>
          </a:p>
        </p:txBody>
      </p:sp>
      <p:pic>
        <p:nvPicPr>
          <p:cNvPr id="33" name="Picture 14" descr="14 List Icon PSD Images - App Icon PSD, List Icon Transparent and List Icon  / Newdesignfile.com">
            <a:extLst>
              <a:ext uri="{FF2B5EF4-FFF2-40B4-BE49-F238E27FC236}">
                <a16:creationId xmlns:a16="http://schemas.microsoft.com/office/drawing/2014/main" id="{0D17B3CD-D779-4840-A808-397A050256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71" t="4178" r="8923" b="4233"/>
          <a:stretch/>
        </p:blipFill>
        <p:spPr bwMode="auto">
          <a:xfrm>
            <a:off x="2381996" y="3315387"/>
            <a:ext cx="698238" cy="782701"/>
          </a:xfrm>
          <a:prstGeom prst="rect">
            <a:avLst/>
          </a:prstGeom>
          <a:solidFill>
            <a:schemeClr val="bg1"/>
          </a:solidFill>
        </p:spPr>
      </p:pic>
      <p:pic>
        <p:nvPicPr>
          <p:cNvPr id="35" name="Picture 14" descr="14 List Icon PSD Images - App Icon PSD, List Icon Transparent and List Icon  / Newdesignfile.com">
            <a:extLst>
              <a:ext uri="{FF2B5EF4-FFF2-40B4-BE49-F238E27FC236}">
                <a16:creationId xmlns:a16="http://schemas.microsoft.com/office/drawing/2014/main" id="{655D8A5A-19DD-9648-A7C6-F6CF449325B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71" t="4178" r="8923" b="4233"/>
          <a:stretch/>
        </p:blipFill>
        <p:spPr bwMode="auto">
          <a:xfrm>
            <a:off x="2589397" y="3442978"/>
            <a:ext cx="698238" cy="782701"/>
          </a:xfrm>
          <a:prstGeom prst="rect">
            <a:avLst/>
          </a:prstGeom>
          <a:solidFill>
            <a:schemeClr val="bg1"/>
          </a:solidFill>
        </p:spPr>
      </p:pic>
      <p:pic>
        <p:nvPicPr>
          <p:cNvPr id="38" name="Picture 37" descr="Text&#10;&#10;Description automatically generated with low confidence">
            <a:extLst>
              <a:ext uri="{FF2B5EF4-FFF2-40B4-BE49-F238E27FC236}">
                <a16:creationId xmlns:a16="http://schemas.microsoft.com/office/drawing/2014/main" id="{35ECB1C1-4FE2-454D-8954-F4B15378F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581" y="3366831"/>
            <a:ext cx="903419" cy="903419"/>
          </a:xfrm>
          <a:prstGeom prst="rect">
            <a:avLst/>
          </a:prstGeom>
        </p:spPr>
      </p:pic>
      <p:pic>
        <p:nvPicPr>
          <p:cNvPr id="41" name="Picture 40" descr="Icon&#10;&#10;Description automatically generated">
            <a:extLst>
              <a:ext uri="{FF2B5EF4-FFF2-40B4-BE49-F238E27FC236}">
                <a16:creationId xmlns:a16="http://schemas.microsoft.com/office/drawing/2014/main" id="{8D0AC7DE-769D-4549-9025-FAA588198E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3094" y="3341756"/>
            <a:ext cx="665628" cy="863237"/>
          </a:xfrm>
          <a:prstGeom prst="rect">
            <a:avLst/>
          </a:prstGeom>
          <a:solidFill>
            <a:schemeClr val="bg1"/>
          </a:solidFill>
        </p:spPr>
      </p:pic>
      <p:grpSp>
        <p:nvGrpSpPr>
          <p:cNvPr id="6" name="Group 5">
            <a:extLst>
              <a:ext uri="{FF2B5EF4-FFF2-40B4-BE49-F238E27FC236}">
                <a16:creationId xmlns:a16="http://schemas.microsoft.com/office/drawing/2014/main" id="{42D9D791-5614-F24C-8F4A-EF09F75FBB6F}"/>
              </a:ext>
            </a:extLst>
          </p:cNvPr>
          <p:cNvGrpSpPr/>
          <p:nvPr/>
        </p:nvGrpSpPr>
        <p:grpSpPr>
          <a:xfrm>
            <a:off x="1298916" y="4946654"/>
            <a:ext cx="3530031" cy="1028133"/>
            <a:chOff x="1298916" y="4946654"/>
            <a:chExt cx="3530031" cy="1028133"/>
          </a:xfrm>
        </p:grpSpPr>
        <p:pic>
          <p:nvPicPr>
            <p:cNvPr id="19" name="Picture 10" descr="Image result for memorization icon">
              <a:extLst>
                <a:ext uri="{FF2B5EF4-FFF2-40B4-BE49-F238E27FC236}">
                  <a16:creationId xmlns:a16="http://schemas.microsoft.com/office/drawing/2014/main" id="{2E7B864E-1159-2549-97FC-9791975CA7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8916" y="4946654"/>
              <a:ext cx="970701" cy="97070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Icon&#10;&#10;Description automatically generated">
              <a:extLst>
                <a:ext uri="{FF2B5EF4-FFF2-40B4-BE49-F238E27FC236}">
                  <a16:creationId xmlns:a16="http://schemas.microsoft.com/office/drawing/2014/main" id="{E7A3B944-F09D-964F-8969-0EF4871EB2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9228" y="4999422"/>
              <a:ext cx="979719" cy="975365"/>
            </a:xfrm>
            <a:prstGeom prst="rect">
              <a:avLst/>
            </a:prstGeom>
          </p:spPr>
        </p:pic>
        <p:sp>
          <p:nvSpPr>
            <p:cNvPr id="4" name="Right Arrow 3">
              <a:extLst>
                <a:ext uri="{FF2B5EF4-FFF2-40B4-BE49-F238E27FC236}">
                  <a16:creationId xmlns:a16="http://schemas.microsoft.com/office/drawing/2014/main" id="{021C01B8-8AC4-464D-A75C-C1DA22B6523C}"/>
                </a:ext>
              </a:extLst>
            </p:cNvPr>
            <p:cNvSpPr/>
            <p:nvPr/>
          </p:nvSpPr>
          <p:spPr>
            <a:xfrm>
              <a:off x="2704499" y="5341030"/>
              <a:ext cx="698238" cy="282996"/>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5" name="TextBox 4">
              <a:extLst>
                <a:ext uri="{FF2B5EF4-FFF2-40B4-BE49-F238E27FC236}">
                  <a16:creationId xmlns:a16="http://schemas.microsoft.com/office/drawing/2014/main" id="{EF7490A8-F969-DE48-B448-FB2BA155743B}"/>
                </a:ext>
              </a:extLst>
            </p:cNvPr>
            <p:cNvSpPr txBox="1"/>
            <p:nvPr/>
          </p:nvSpPr>
          <p:spPr>
            <a:xfrm>
              <a:off x="2381998" y="4991294"/>
              <a:ext cx="1189749" cy="369332"/>
            </a:xfrm>
            <a:prstGeom prst="rect">
              <a:avLst/>
            </a:prstGeom>
            <a:noFill/>
          </p:spPr>
          <p:txBody>
            <a:bodyPr wrap="none" rtlCol="0">
              <a:spAutoFit/>
            </a:bodyPr>
            <a:lstStyle/>
            <a:p>
              <a:r>
                <a:rPr lang="en-US" dirty="0"/>
                <a:t>externalize</a:t>
              </a:r>
            </a:p>
          </p:txBody>
        </p:sp>
      </p:grpSp>
      <p:sp>
        <p:nvSpPr>
          <p:cNvPr id="22" name="Rectangle 21">
            <a:extLst>
              <a:ext uri="{FF2B5EF4-FFF2-40B4-BE49-F238E27FC236}">
                <a16:creationId xmlns:a16="http://schemas.microsoft.com/office/drawing/2014/main" id="{0272CB3C-8FDF-BA45-B7BE-6868C0764B51}"/>
              </a:ext>
            </a:extLst>
          </p:cNvPr>
          <p:cNvSpPr/>
          <p:nvPr/>
        </p:nvSpPr>
        <p:spPr>
          <a:xfrm>
            <a:off x="5679315" y="5422215"/>
            <a:ext cx="2262158" cy="307777"/>
          </a:xfrm>
          <a:prstGeom prst="rect">
            <a:avLst/>
          </a:prstGeom>
        </p:spPr>
        <p:txBody>
          <a:bodyPr wrap="none">
            <a:spAutoFit/>
          </a:bodyPr>
          <a:lstStyle/>
          <a:p>
            <a:r>
              <a:rPr lang="en-US" sz="1400" dirty="0"/>
              <a:t>[Chen et al. EMNLP20b]</a:t>
            </a:r>
          </a:p>
        </p:txBody>
      </p:sp>
    </p:spTree>
    <p:extLst>
      <p:ext uri="{BB962C8B-B14F-4D97-AF65-F5344CB8AC3E}">
        <p14:creationId xmlns:p14="http://schemas.microsoft.com/office/powerpoint/2010/main" val="785339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79828C-8446-F34D-A3B4-1B3FC0CFF3B2}"/>
              </a:ext>
            </a:extLst>
          </p:cNvPr>
          <p:cNvSpPr>
            <a:spLocks noGrp="1"/>
          </p:cNvSpPr>
          <p:nvPr>
            <p:ph type="sldNum" sz="quarter" idx="12"/>
          </p:nvPr>
        </p:nvSpPr>
        <p:spPr/>
        <p:txBody>
          <a:bodyPr/>
          <a:lstStyle/>
          <a:p>
            <a:fld id="{4FAB73BC-B049-4115-A692-8D63A059BFB8}" type="slidenum">
              <a:rPr lang="en-US" smtClean="0"/>
              <a:t>7</a:t>
            </a:fld>
            <a:endParaRPr lang="en-US"/>
          </a:p>
        </p:txBody>
      </p:sp>
      <p:sp>
        <p:nvSpPr>
          <p:cNvPr id="3" name="Title 2">
            <a:extLst>
              <a:ext uri="{FF2B5EF4-FFF2-40B4-BE49-F238E27FC236}">
                <a16:creationId xmlns:a16="http://schemas.microsoft.com/office/drawing/2014/main" id="{CA02BEB9-81EF-D94A-B602-8526BBD1B850}"/>
              </a:ext>
            </a:extLst>
          </p:cNvPr>
          <p:cNvSpPr>
            <a:spLocks noGrp="1"/>
          </p:cNvSpPr>
          <p:nvPr>
            <p:ph type="title"/>
          </p:nvPr>
        </p:nvSpPr>
        <p:spPr/>
        <p:txBody>
          <a:bodyPr/>
          <a:lstStyle/>
          <a:p>
            <a:r>
              <a:rPr lang="en-US" dirty="0"/>
              <a:t>Talk Outline</a:t>
            </a:r>
          </a:p>
        </p:txBody>
      </p:sp>
      <p:sp>
        <p:nvSpPr>
          <p:cNvPr id="27" name="TextBox 26">
            <a:extLst>
              <a:ext uri="{FF2B5EF4-FFF2-40B4-BE49-F238E27FC236}">
                <a16:creationId xmlns:a16="http://schemas.microsoft.com/office/drawing/2014/main" id="{76854CAF-9A5F-3C4A-A341-A12B8B0A313B}"/>
              </a:ext>
            </a:extLst>
          </p:cNvPr>
          <p:cNvSpPr txBox="1"/>
          <p:nvPr/>
        </p:nvSpPr>
        <p:spPr>
          <a:xfrm>
            <a:off x="628649" y="2779987"/>
            <a:ext cx="7719704" cy="369332"/>
          </a:xfrm>
          <a:prstGeom prst="rect">
            <a:avLst/>
          </a:prstGeom>
          <a:noFill/>
          <a:ln>
            <a:noFill/>
          </a:ln>
        </p:spPr>
        <p:txBody>
          <a:bodyPr wrap="square" rtlCol="0">
            <a:spAutoFit/>
          </a:bodyPr>
          <a:lstStyle/>
          <a:p>
            <a:r>
              <a:rPr lang="en-US" dirty="0">
                <a:solidFill>
                  <a:schemeClr val="bg1">
                    <a:lumMod val="85000"/>
                  </a:schemeClr>
                </a:solidFill>
              </a:rPr>
              <a:t>Reasoning over Heterogeneous Web Knowledge</a:t>
            </a:r>
          </a:p>
        </p:txBody>
      </p:sp>
      <p:pic>
        <p:nvPicPr>
          <p:cNvPr id="30" name="Picture 29" descr="Text&#10;&#10;Description automatically generated with low confidence">
            <a:extLst>
              <a:ext uri="{FF2B5EF4-FFF2-40B4-BE49-F238E27FC236}">
                <a16:creationId xmlns:a16="http://schemas.microsoft.com/office/drawing/2014/main" id="{35450FDD-4556-ED44-B873-CF63199BBBAF}"/>
              </a:ext>
            </a:extLst>
          </p:cNvPr>
          <p:cNvPicPr>
            <a:picLocks noChangeAspect="1"/>
          </p:cNvPicPr>
          <p:nvPr/>
        </p:nvPicPr>
        <p:blipFill>
          <a:blip r:embed="rId3">
            <a:alphaModFix amt="38000"/>
            <a:extLst>
              <a:ext uri="{28A0092B-C50C-407E-A947-70E740481C1C}">
                <a14:useLocalDpi xmlns:a14="http://schemas.microsoft.com/office/drawing/2010/main" val="0"/>
              </a:ext>
            </a:extLst>
          </a:blip>
          <a:stretch>
            <a:fillRect/>
          </a:stretch>
        </p:blipFill>
        <p:spPr>
          <a:xfrm>
            <a:off x="3484803" y="3262748"/>
            <a:ext cx="903419" cy="903419"/>
          </a:xfrm>
          <a:prstGeom prst="rect">
            <a:avLst/>
          </a:prstGeom>
        </p:spPr>
      </p:pic>
      <p:pic>
        <p:nvPicPr>
          <p:cNvPr id="32" name="Picture 31" descr="Icon&#10;&#10;Description automatically generated">
            <a:extLst>
              <a:ext uri="{FF2B5EF4-FFF2-40B4-BE49-F238E27FC236}">
                <a16:creationId xmlns:a16="http://schemas.microsoft.com/office/drawing/2014/main" id="{910D3126-3B3C-0E4C-9337-F4F004678509}"/>
              </a:ext>
            </a:extLst>
          </p:cNvPr>
          <p:cNvPicPr>
            <a:picLocks noChangeAspect="1"/>
          </p:cNvPicPr>
          <p:nvPr/>
        </p:nvPicPr>
        <p:blipFill>
          <a:blip r:embed="rId4">
            <a:alphaModFix amt="28000"/>
            <a:extLst>
              <a:ext uri="{28A0092B-C50C-407E-A947-70E740481C1C}">
                <a14:useLocalDpi xmlns:a14="http://schemas.microsoft.com/office/drawing/2010/main" val="0"/>
              </a:ext>
            </a:extLst>
          </a:blip>
          <a:stretch>
            <a:fillRect/>
          </a:stretch>
        </p:blipFill>
        <p:spPr>
          <a:xfrm>
            <a:off x="1298916" y="3280481"/>
            <a:ext cx="665628" cy="863237"/>
          </a:xfrm>
          <a:prstGeom prst="rect">
            <a:avLst/>
          </a:prstGeom>
        </p:spPr>
      </p:pic>
      <p:sp>
        <p:nvSpPr>
          <p:cNvPr id="37" name="Rectangle 36">
            <a:extLst>
              <a:ext uri="{FF2B5EF4-FFF2-40B4-BE49-F238E27FC236}">
                <a16:creationId xmlns:a16="http://schemas.microsoft.com/office/drawing/2014/main" id="{CCB3CD2E-AB60-DD4B-9DD5-6E2709477F37}"/>
              </a:ext>
            </a:extLst>
          </p:cNvPr>
          <p:cNvSpPr/>
          <p:nvPr/>
        </p:nvSpPr>
        <p:spPr>
          <a:xfrm>
            <a:off x="5679316" y="3538494"/>
            <a:ext cx="1755609" cy="307777"/>
          </a:xfrm>
          <a:prstGeom prst="rect">
            <a:avLst/>
          </a:prstGeom>
        </p:spPr>
        <p:txBody>
          <a:bodyPr wrap="none">
            <a:spAutoFit/>
          </a:bodyPr>
          <a:lstStyle/>
          <a:p>
            <a:r>
              <a:rPr lang="en-US" sz="1400" dirty="0">
                <a:solidFill>
                  <a:schemeClr val="bg1">
                    <a:lumMod val="95000"/>
                  </a:schemeClr>
                </a:solidFill>
              </a:rPr>
              <a:t>[Chen et al ICLR21]</a:t>
            </a:r>
          </a:p>
        </p:txBody>
      </p:sp>
      <p:sp>
        <p:nvSpPr>
          <p:cNvPr id="24" name="TextBox 23">
            <a:extLst>
              <a:ext uri="{FF2B5EF4-FFF2-40B4-BE49-F238E27FC236}">
                <a16:creationId xmlns:a16="http://schemas.microsoft.com/office/drawing/2014/main" id="{16095291-EB96-C448-9D32-B57592B4FAFA}"/>
              </a:ext>
            </a:extLst>
          </p:cNvPr>
          <p:cNvSpPr txBox="1"/>
          <p:nvPr/>
        </p:nvSpPr>
        <p:spPr>
          <a:xfrm>
            <a:off x="628649" y="1058868"/>
            <a:ext cx="7719704" cy="369332"/>
          </a:xfrm>
          <a:prstGeom prst="rect">
            <a:avLst/>
          </a:prstGeom>
          <a:solidFill>
            <a:schemeClr val="accent2">
              <a:lumMod val="20000"/>
              <a:lumOff val="80000"/>
            </a:schemeClr>
          </a:solidFill>
        </p:spPr>
        <p:txBody>
          <a:bodyPr wrap="square" rtlCol="0">
            <a:spAutoFit/>
          </a:bodyPr>
          <a:lstStyle/>
          <a:p>
            <a:r>
              <a:rPr lang="en-US" b="1" dirty="0"/>
              <a:t>Reasoning </a:t>
            </a:r>
            <a:r>
              <a:rPr lang="en-US" dirty="0"/>
              <a:t>over Knowledge Graph</a:t>
            </a:r>
          </a:p>
        </p:txBody>
      </p:sp>
      <p:sp>
        <p:nvSpPr>
          <p:cNvPr id="26" name="Rectangle 25">
            <a:extLst>
              <a:ext uri="{FF2B5EF4-FFF2-40B4-BE49-F238E27FC236}">
                <a16:creationId xmlns:a16="http://schemas.microsoft.com/office/drawing/2014/main" id="{6FF3EF42-0ED1-1443-B736-73C965955F44}"/>
              </a:ext>
            </a:extLst>
          </p:cNvPr>
          <p:cNvSpPr/>
          <p:nvPr/>
        </p:nvSpPr>
        <p:spPr>
          <a:xfrm>
            <a:off x="5679316" y="1737770"/>
            <a:ext cx="1986441" cy="307777"/>
          </a:xfrm>
          <a:prstGeom prst="rect">
            <a:avLst/>
          </a:prstGeom>
        </p:spPr>
        <p:txBody>
          <a:bodyPr wrap="none">
            <a:spAutoFit/>
          </a:bodyPr>
          <a:lstStyle/>
          <a:p>
            <a:r>
              <a:rPr lang="en-US" sz="1400" dirty="0"/>
              <a:t>[Chen et al. NAACL18]</a:t>
            </a:r>
          </a:p>
        </p:txBody>
      </p:sp>
      <p:pic>
        <p:nvPicPr>
          <p:cNvPr id="86" name="Picture 85" descr="Application&#10;&#10;Description automatically generated with low confidence">
            <a:extLst>
              <a:ext uri="{FF2B5EF4-FFF2-40B4-BE49-F238E27FC236}">
                <a16:creationId xmlns:a16="http://schemas.microsoft.com/office/drawing/2014/main" id="{0F6B77A4-EEC2-064E-9681-35FE448001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3635" y="1375472"/>
            <a:ext cx="4087999" cy="1404594"/>
          </a:xfrm>
          <a:prstGeom prst="rect">
            <a:avLst/>
          </a:prstGeom>
        </p:spPr>
      </p:pic>
      <p:sp>
        <p:nvSpPr>
          <p:cNvPr id="28" name="TextBox 27">
            <a:extLst>
              <a:ext uri="{FF2B5EF4-FFF2-40B4-BE49-F238E27FC236}">
                <a16:creationId xmlns:a16="http://schemas.microsoft.com/office/drawing/2014/main" id="{FAE73568-5516-1443-AC2C-BDC4CC1B5824}"/>
              </a:ext>
            </a:extLst>
          </p:cNvPr>
          <p:cNvSpPr txBox="1"/>
          <p:nvPr/>
        </p:nvSpPr>
        <p:spPr>
          <a:xfrm>
            <a:off x="628649" y="4446106"/>
            <a:ext cx="7719704" cy="369332"/>
          </a:xfrm>
          <a:prstGeom prst="rect">
            <a:avLst/>
          </a:prstGeom>
          <a:noFill/>
          <a:ln>
            <a:noFill/>
          </a:ln>
        </p:spPr>
        <p:txBody>
          <a:bodyPr wrap="square" rtlCol="0">
            <a:spAutoFit/>
          </a:bodyPr>
          <a:lstStyle/>
          <a:p>
            <a:r>
              <a:rPr lang="en-US" dirty="0">
                <a:solidFill>
                  <a:schemeClr val="bg1">
                    <a:lumMod val="85000"/>
                  </a:schemeClr>
                </a:solidFill>
              </a:rPr>
              <a:t>Externalizing Factual Knowledge in Language Model Pretraining</a:t>
            </a:r>
          </a:p>
        </p:txBody>
      </p:sp>
      <p:sp>
        <p:nvSpPr>
          <p:cNvPr id="40" name="Rectangle 39">
            <a:extLst>
              <a:ext uri="{FF2B5EF4-FFF2-40B4-BE49-F238E27FC236}">
                <a16:creationId xmlns:a16="http://schemas.microsoft.com/office/drawing/2014/main" id="{CF9905FA-DB63-5D48-BE1A-88939D47B829}"/>
              </a:ext>
            </a:extLst>
          </p:cNvPr>
          <p:cNvSpPr/>
          <p:nvPr/>
        </p:nvSpPr>
        <p:spPr>
          <a:xfrm>
            <a:off x="5679316" y="5408568"/>
            <a:ext cx="2151551" cy="307777"/>
          </a:xfrm>
          <a:prstGeom prst="rect">
            <a:avLst/>
          </a:prstGeom>
        </p:spPr>
        <p:txBody>
          <a:bodyPr wrap="none">
            <a:spAutoFit/>
          </a:bodyPr>
          <a:lstStyle/>
          <a:p>
            <a:r>
              <a:rPr lang="en-US" sz="1400" dirty="0">
                <a:solidFill>
                  <a:schemeClr val="bg1">
                    <a:lumMod val="95000"/>
                  </a:schemeClr>
                </a:solidFill>
              </a:rPr>
              <a:t>[Chen et al. EMNLP20b]</a:t>
            </a:r>
          </a:p>
        </p:txBody>
      </p:sp>
      <p:pic>
        <p:nvPicPr>
          <p:cNvPr id="33" name="Picture 14" descr="14 List Icon PSD Images - App Icon PSD, List Icon Transparent and List Icon  / Newdesignfile.com">
            <a:extLst>
              <a:ext uri="{FF2B5EF4-FFF2-40B4-BE49-F238E27FC236}">
                <a16:creationId xmlns:a16="http://schemas.microsoft.com/office/drawing/2014/main" id="{0D17B3CD-D779-4840-A808-397A05025648}"/>
              </a:ext>
            </a:extLst>
          </p:cNvPr>
          <p:cNvPicPr>
            <a:picLocks noChangeAspect="1" noChangeArrowheads="1"/>
          </p:cNvPicPr>
          <p:nvPr/>
        </p:nvPicPr>
        <p:blipFill rotWithShape="1">
          <a:blip r:embed="rId6">
            <a:alphaModFix amt="28000"/>
            <a:extLst>
              <a:ext uri="{28A0092B-C50C-407E-A947-70E740481C1C}">
                <a14:useLocalDpi xmlns:a14="http://schemas.microsoft.com/office/drawing/2010/main" val="0"/>
              </a:ext>
            </a:extLst>
          </a:blip>
          <a:srcRect l="9371" t="4178" r="8923" b="4233"/>
          <a:stretch/>
        </p:blipFill>
        <p:spPr bwMode="auto">
          <a:xfrm>
            <a:off x="2381996" y="3315387"/>
            <a:ext cx="698238" cy="782701"/>
          </a:xfrm>
          <a:prstGeom prst="rect">
            <a:avLst/>
          </a:prstGeom>
          <a:solidFill>
            <a:schemeClr val="bg1"/>
          </a:solidFill>
        </p:spPr>
      </p:pic>
      <p:pic>
        <p:nvPicPr>
          <p:cNvPr id="35" name="Picture 14" descr="14 List Icon PSD Images - App Icon PSD, List Icon Transparent and List Icon  / Newdesignfile.com">
            <a:extLst>
              <a:ext uri="{FF2B5EF4-FFF2-40B4-BE49-F238E27FC236}">
                <a16:creationId xmlns:a16="http://schemas.microsoft.com/office/drawing/2014/main" id="{655D8A5A-19DD-9648-A7C6-F6CF449325B4}"/>
              </a:ext>
            </a:extLst>
          </p:cNvPr>
          <p:cNvPicPr>
            <a:picLocks noChangeAspect="1" noChangeArrowheads="1"/>
          </p:cNvPicPr>
          <p:nvPr/>
        </p:nvPicPr>
        <p:blipFill rotWithShape="1">
          <a:blip r:embed="rId6">
            <a:alphaModFix amt="28000"/>
            <a:extLst>
              <a:ext uri="{28A0092B-C50C-407E-A947-70E740481C1C}">
                <a14:useLocalDpi xmlns:a14="http://schemas.microsoft.com/office/drawing/2010/main" val="0"/>
              </a:ext>
            </a:extLst>
          </a:blip>
          <a:srcRect l="9371" t="4178" r="8923" b="4233"/>
          <a:stretch/>
        </p:blipFill>
        <p:spPr bwMode="auto">
          <a:xfrm>
            <a:off x="2589397" y="3442978"/>
            <a:ext cx="698238" cy="782701"/>
          </a:xfrm>
          <a:prstGeom prst="rect">
            <a:avLst/>
          </a:prstGeom>
          <a:solidFill>
            <a:schemeClr val="bg1"/>
          </a:solidFill>
        </p:spPr>
      </p:pic>
      <p:pic>
        <p:nvPicPr>
          <p:cNvPr id="38" name="Picture 37" descr="Text&#10;&#10;Description automatically generated with low confidence">
            <a:extLst>
              <a:ext uri="{FF2B5EF4-FFF2-40B4-BE49-F238E27FC236}">
                <a16:creationId xmlns:a16="http://schemas.microsoft.com/office/drawing/2014/main" id="{35ECB1C1-4FE2-454D-8954-F4B15378F1C2}"/>
              </a:ext>
            </a:extLst>
          </p:cNvPr>
          <p:cNvPicPr>
            <a:picLocks noChangeAspect="1"/>
          </p:cNvPicPr>
          <p:nvPr/>
        </p:nvPicPr>
        <p:blipFill>
          <a:blip r:embed="rId3">
            <a:alphaModFix amt="32000"/>
            <a:extLst>
              <a:ext uri="{28A0092B-C50C-407E-A947-70E740481C1C}">
                <a14:useLocalDpi xmlns:a14="http://schemas.microsoft.com/office/drawing/2010/main" val="0"/>
              </a:ext>
            </a:extLst>
          </a:blip>
          <a:stretch>
            <a:fillRect/>
          </a:stretch>
        </p:blipFill>
        <p:spPr>
          <a:xfrm>
            <a:off x="3668581" y="3366831"/>
            <a:ext cx="903419" cy="903419"/>
          </a:xfrm>
          <a:prstGeom prst="rect">
            <a:avLst/>
          </a:prstGeom>
        </p:spPr>
      </p:pic>
      <p:pic>
        <p:nvPicPr>
          <p:cNvPr id="41" name="Picture 40" descr="Icon&#10;&#10;Description automatically generated">
            <a:extLst>
              <a:ext uri="{FF2B5EF4-FFF2-40B4-BE49-F238E27FC236}">
                <a16:creationId xmlns:a16="http://schemas.microsoft.com/office/drawing/2014/main" id="{8D0AC7DE-769D-4549-9025-FAA588198E62}"/>
              </a:ext>
            </a:extLst>
          </p:cNvPr>
          <p:cNvPicPr>
            <a:picLocks noChangeAspect="1"/>
          </p:cNvPicPr>
          <p:nvPr/>
        </p:nvPicPr>
        <p:blipFill>
          <a:blip r:embed="rId4">
            <a:alphaModFix amt="28000"/>
            <a:extLst>
              <a:ext uri="{28A0092B-C50C-407E-A947-70E740481C1C}">
                <a14:useLocalDpi xmlns:a14="http://schemas.microsoft.com/office/drawing/2010/main" val="0"/>
              </a:ext>
            </a:extLst>
          </a:blip>
          <a:stretch>
            <a:fillRect/>
          </a:stretch>
        </p:blipFill>
        <p:spPr>
          <a:xfrm>
            <a:off x="1473094" y="3341756"/>
            <a:ext cx="665628" cy="863237"/>
          </a:xfrm>
          <a:prstGeom prst="rect">
            <a:avLst/>
          </a:prstGeom>
          <a:solidFill>
            <a:schemeClr val="bg1"/>
          </a:solidFill>
        </p:spPr>
      </p:pic>
      <p:grpSp>
        <p:nvGrpSpPr>
          <p:cNvPr id="23" name="Group 22">
            <a:extLst>
              <a:ext uri="{FF2B5EF4-FFF2-40B4-BE49-F238E27FC236}">
                <a16:creationId xmlns:a16="http://schemas.microsoft.com/office/drawing/2014/main" id="{E3886859-EFB8-094E-AB41-5CD6986306F5}"/>
              </a:ext>
            </a:extLst>
          </p:cNvPr>
          <p:cNvGrpSpPr/>
          <p:nvPr/>
        </p:nvGrpSpPr>
        <p:grpSpPr>
          <a:xfrm>
            <a:off x="1298916" y="4946654"/>
            <a:ext cx="3530031" cy="1028133"/>
            <a:chOff x="1298916" y="4946654"/>
            <a:chExt cx="3530031" cy="1028133"/>
          </a:xfrm>
        </p:grpSpPr>
        <p:pic>
          <p:nvPicPr>
            <p:cNvPr id="25" name="Picture 10" descr="Image result for memorization icon">
              <a:extLst>
                <a:ext uri="{FF2B5EF4-FFF2-40B4-BE49-F238E27FC236}">
                  <a16:creationId xmlns:a16="http://schemas.microsoft.com/office/drawing/2014/main" id="{1CD97D63-EEBC-3F44-9E1B-8479BB9ABB78}"/>
                </a:ext>
              </a:extLst>
            </p:cNvPr>
            <p:cNvPicPr>
              <a:picLocks noChangeAspect="1" noChangeArrowheads="1"/>
            </p:cNvPicPr>
            <p:nvPr/>
          </p:nvPicPr>
          <p:blipFill>
            <a:blip r:embed="rId7">
              <a:alphaModFix amt="28000"/>
              <a:extLst>
                <a:ext uri="{28A0092B-C50C-407E-A947-70E740481C1C}">
                  <a14:useLocalDpi xmlns:a14="http://schemas.microsoft.com/office/drawing/2010/main" val="0"/>
                </a:ext>
              </a:extLst>
            </a:blip>
            <a:srcRect/>
            <a:stretch>
              <a:fillRect/>
            </a:stretch>
          </p:blipFill>
          <p:spPr bwMode="auto">
            <a:xfrm>
              <a:off x="1298916" y="4946654"/>
              <a:ext cx="970701" cy="9707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Icon&#10;&#10;Description automatically generated">
              <a:extLst>
                <a:ext uri="{FF2B5EF4-FFF2-40B4-BE49-F238E27FC236}">
                  <a16:creationId xmlns:a16="http://schemas.microsoft.com/office/drawing/2014/main" id="{EC5546FD-4011-FC40-B285-93E975120B6E}"/>
                </a:ext>
              </a:extLst>
            </p:cNvPr>
            <p:cNvPicPr>
              <a:picLocks noChangeAspect="1"/>
            </p:cNvPicPr>
            <p:nvPr/>
          </p:nvPicPr>
          <p:blipFill>
            <a:blip r:embed="rId8">
              <a:alphaModFix amt="23000"/>
              <a:extLst>
                <a:ext uri="{28A0092B-C50C-407E-A947-70E740481C1C}">
                  <a14:useLocalDpi xmlns:a14="http://schemas.microsoft.com/office/drawing/2010/main" val="0"/>
                </a:ext>
              </a:extLst>
            </a:blip>
            <a:stretch>
              <a:fillRect/>
            </a:stretch>
          </p:blipFill>
          <p:spPr>
            <a:xfrm>
              <a:off x="3849228" y="4999422"/>
              <a:ext cx="979719" cy="975365"/>
            </a:xfrm>
            <a:prstGeom prst="rect">
              <a:avLst/>
            </a:prstGeom>
          </p:spPr>
        </p:pic>
        <p:sp>
          <p:nvSpPr>
            <p:cNvPr id="34" name="Right Arrow 33">
              <a:extLst>
                <a:ext uri="{FF2B5EF4-FFF2-40B4-BE49-F238E27FC236}">
                  <a16:creationId xmlns:a16="http://schemas.microsoft.com/office/drawing/2014/main" id="{C850CC2A-668E-FA4B-ADA0-63CAFE67CD3E}"/>
                </a:ext>
              </a:extLst>
            </p:cNvPr>
            <p:cNvSpPr/>
            <p:nvPr/>
          </p:nvSpPr>
          <p:spPr>
            <a:xfrm>
              <a:off x="2704499" y="5341030"/>
              <a:ext cx="698238" cy="282996"/>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36" name="TextBox 35">
              <a:extLst>
                <a:ext uri="{FF2B5EF4-FFF2-40B4-BE49-F238E27FC236}">
                  <a16:creationId xmlns:a16="http://schemas.microsoft.com/office/drawing/2014/main" id="{D042DB68-9737-CD41-A9FC-60773EDD76C8}"/>
                </a:ext>
              </a:extLst>
            </p:cNvPr>
            <p:cNvSpPr txBox="1"/>
            <p:nvPr/>
          </p:nvSpPr>
          <p:spPr>
            <a:xfrm>
              <a:off x="2381998" y="4991294"/>
              <a:ext cx="1301959" cy="369332"/>
            </a:xfrm>
            <a:prstGeom prst="rect">
              <a:avLst/>
            </a:prstGeom>
            <a:noFill/>
          </p:spPr>
          <p:txBody>
            <a:bodyPr wrap="none" rtlCol="0">
              <a:spAutoFit/>
            </a:bodyPr>
            <a:lstStyle/>
            <a:p>
              <a:r>
                <a:rPr lang="en-US" dirty="0">
                  <a:solidFill>
                    <a:schemeClr val="bg1">
                      <a:lumMod val="85000"/>
                    </a:schemeClr>
                  </a:solidFill>
                </a:rPr>
                <a:t>externalize</a:t>
              </a:r>
            </a:p>
          </p:txBody>
        </p:sp>
      </p:grpSp>
    </p:spTree>
    <p:extLst>
      <p:ext uri="{BB962C8B-B14F-4D97-AF65-F5344CB8AC3E}">
        <p14:creationId xmlns:p14="http://schemas.microsoft.com/office/powerpoint/2010/main" val="3326644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82F41F-9BD5-B34E-B4BA-82C1685B851C}"/>
              </a:ext>
            </a:extLst>
          </p:cNvPr>
          <p:cNvSpPr>
            <a:spLocks noGrp="1"/>
          </p:cNvSpPr>
          <p:nvPr>
            <p:ph type="sldNum" sz="quarter" idx="12"/>
          </p:nvPr>
        </p:nvSpPr>
        <p:spPr/>
        <p:txBody>
          <a:bodyPr/>
          <a:lstStyle/>
          <a:p>
            <a:fld id="{4FAB73BC-B049-4115-A692-8D63A059BFB8}" type="slidenum">
              <a:rPr lang="en-US" smtClean="0"/>
              <a:t>8</a:t>
            </a:fld>
            <a:endParaRPr lang="en-US"/>
          </a:p>
        </p:txBody>
      </p:sp>
      <p:sp>
        <p:nvSpPr>
          <p:cNvPr id="4" name="Title 3">
            <a:extLst>
              <a:ext uri="{FF2B5EF4-FFF2-40B4-BE49-F238E27FC236}">
                <a16:creationId xmlns:a16="http://schemas.microsoft.com/office/drawing/2014/main" id="{8561C1E2-9E85-7749-895F-A550E2F0703C}"/>
              </a:ext>
            </a:extLst>
          </p:cNvPr>
          <p:cNvSpPr>
            <a:spLocks noGrp="1"/>
          </p:cNvSpPr>
          <p:nvPr>
            <p:ph type="title"/>
          </p:nvPr>
        </p:nvSpPr>
        <p:spPr>
          <a:xfrm>
            <a:off x="628650" y="365126"/>
            <a:ext cx="7886700" cy="510245"/>
          </a:xfrm>
        </p:spPr>
        <p:txBody>
          <a:bodyPr>
            <a:noAutofit/>
          </a:bodyPr>
          <a:lstStyle/>
          <a:p>
            <a:r>
              <a:rPr lang="en-US" dirty="0"/>
              <a:t>Simple QA over Knowledge Graph</a:t>
            </a:r>
          </a:p>
        </p:txBody>
      </p:sp>
      <p:pic>
        <p:nvPicPr>
          <p:cNvPr id="5" name="Picture 4">
            <a:extLst>
              <a:ext uri="{FF2B5EF4-FFF2-40B4-BE49-F238E27FC236}">
                <a16:creationId xmlns:a16="http://schemas.microsoft.com/office/drawing/2014/main" id="{14252AC4-A9C8-F341-B365-7BCDA9BF1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637" y="1585512"/>
            <a:ext cx="853815" cy="853815"/>
          </a:xfrm>
          <a:prstGeom prst="rect">
            <a:avLst/>
          </a:prstGeom>
          <a:noFill/>
          <a:extLst>
            <a:ext uri="{909E8E84-426E-40DD-AFC4-6F175D3DCCD1}">
              <a14:hiddenFill xmlns:a14="http://schemas.microsoft.com/office/drawing/2010/main">
                <a:solidFill>
                  <a:srgbClr val="FFFFFF"/>
                </a:solidFill>
              </a14:hiddenFill>
            </a:ext>
          </a:extLst>
        </p:spPr>
      </p:pic>
      <p:sp>
        <p:nvSpPr>
          <p:cNvPr id="104" name="Freeform 103">
            <a:extLst>
              <a:ext uri="{FF2B5EF4-FFF2-40B4-BE49-F238E27FC236}">
                <a16:creationId xmlns:a16="http://schemas.microsoft.com/office/drawing/2014/main" id="{36E03F57-2755-6341-A8AD-A17793EC2A3B}"/>
              </a:ext>
            </a:extLst>
          </p:cNvPr>
          <p:cNvSpPr/>
          <p:nvPr/>
        </p:nvSpPr>
        <p:spPr>
          <a:xfrm rot="5400000">
            <a:off x="4854952" y="225814"/>
            <a:ext cx="805758" cy="2756838"/>
          </a:xfrm>
          <a:custGeom>
            <a:avLst/>
            <a:gdLst>
              <a:gd name="connsiteX0" fmla="*/ 0 w 969401"/>
              <a:gd name="connsiteY0" fmla="*/ 1739850 h 1877356"/>
              <a:gd name="connsiteX1" fmla="*/ 0 w 969401"/>
              <a:gd name="connsiteY1" fmla="*/ 137506 h 1877356"/>
              <a:gd name="connsiteX2" fmla="*/ 137506 w 969401"/>
              <a:gd name="connsiteY2" fmla="*/ 0 h 1877356"/>
              <a:gd name="connsiteX3" fmla="*/ 687516 w 969401"/>
              <a:gd name="connsiteY3" fmla="*/ 0 h 1877356"/>
              <a:gd name="connsiteX4" fmla="*/ 825022 w 969401"/>
              <a:gd name="connsiteY4" fmla="*/ 137506 h 1877356"/>
              <a:gd name="connsiteX5" fmla="*/ 825022 w 969401"/>
              <a:gd name="connsiteY5" fmla="*/ 1657350 h 1877356"/>
              <a:gd name="connsiteX6" fmla="*/ 969401 w 969401"/>
              <a:gd name="connsiteY6" fmla="*/ 1769872 h 1877356"/>
              <a:gd name="connsiteX7" fmla="*/ 818961 w 969401"/>
              <a:gd name="connsiteY7" fmla="*/ 1769872 h 1877356"/>
              <a:gd name="connsiteX8" fmla="*/ 814216 w 969401"/>
              <a:gd name="connsiteY8" fmla="*/ 1793373 h 1877356"/>
              <a:gd name="connsiteX9" fmla="*/ 687516 w 969401"/>
              <a:gd name="connsiteY9" fmla="*/ 1877356 h 1877356"/>
              <a:gd name="connsiteX10" fmla="*/ 137506 w 969401"/>
              <a:gd name="connsiteY10" fmla="*/ 1877356 h 1877356"/>
              <a:gd name="connsiteX11" fmla="*/ 0 w 969401"/>
              <a:gd name="connsiteY11" fmla="*/ 1739850 h 187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401" h="1877356">
                <a:moveTo>
                  <a:pt x="0" y="1739850"/>
                </a:moveTo>
                <a:lnTo>
                  <a:pt x="0" y="137506"/>
                </a:lnTo>
                <a:cubicBezTo>
                  <a:pt x="0" y="61564"/>
                  <a:pt x="61564" y="0"/>
                  <a:pt x="137506" y="0"/>
                </a:cubicBezTo>
                <a:lnTo>
                  <a:pt x="687516" y="0"/>
                </a:lnTo>
                <a:cubicBezTo>
                  <a:pt x="763458" y="0"/>
                  <a:pt x="825022" y="61564"/>
                  <a:pt x="825022" y="137506"/>
                </a:cubicBezTo>
                <a:lnTo>
                  <a:pt x="825022" y="1657350"/>
                </a:lnTo>
                <a:lnTo>
                  <a:pt x="969401" y="1769872"/>
                </a:lnTo>
                <a:lnTo>
                  <a:pt x="818961" y="1769872"/>
                </a:lnTo>
                <a:lnTo>
                  <a:pt x="814216" y="1793373"/>
                </a:lnTo>
                <a:cubicBezTo>
                  <a:pt x="793342" y="1842726"/>
                  <a:pt x="744473" y="1877356"/>
                  <a:pt x="687516" y="1877356"/>
                </a:cubicBezTo>
                <a:lnTo>
                  <a:pt x="137506" y="1877356"/>
                </a:lnTo>
                <a:cubicBezTo>
                  <a:pt x="61564" y="1877356"/>
                  <a:pt x="0" y="1815792"/>
                  <a:pt x="0" y="17398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r>
              <a:rPr lang="en-US" sz="1400" dirty="0">
                <a:solidFill>
                  <a:schemeClr val="tx1"/>
                </a:solidFill>
              </a:rPr>
              <a:t>Which team does Lebron James play for?</a:t>
            </a:r>
          </a:p>
          <a:p>
            <a:endParaRPr lang="en-US" sz="1400" dirty="0">
              <a:solidFill>
                <a:schemeClr val="tx1"/>
              </a:solidFill>
            </a:endParaRPr>
          </a:p>
        </p:txBody>
      </p:sp>
      <p:sp>
        <p:nvSpPr>
          <p:cNvPr id="30" name="TextBox 29">
            <a:extLst>
              <a:ext uri="{FF2B5EF4-FFF2-40B4-BE49-F238E27FC236}">
                <a16:creationId xmlns:a16="http://schemas.microsoft.com/office/drawing/2014/main" id="{B3855600-0515-0B48-8AC0-BFC2E9184C11}"/>
              </a:ext>
            </a:extLst>
          </p:cNvPr>
          <p:cNvSpPr txBox="1"/>
          <p:nvPr/>
        </p:nvSpPr>
        <p:spPr>
          <a:xfrm>
            <a:off x="1161848" y="5399856"/>
            <a:ext cx="6369278" cy="369332"/>
          </a:xfrm>
          <a:prstGeom prst="rect">
            <a:avLst/>
          </a:prstGeom>
          <a:noFill/>
        </p:spPr>
        <p:txBody>
          <a:bodyPr wrap="square" rtlCol="0">
            <a:spAutoFit/>
          </a:bodyPr>
          <a:lstStyle/>
          <a:p>
            <a:pPr algn="ctr"/>
            <a:r>
              <a:rPr lang="en-US" dirty="0"/>
              <a:t>Large-Scale Knowledge Graph (Freebase, NELL, YAGO)</a:t>
            </a:r>
          </a:p>
        </p:txBody>
      </p:sp>
      <p:grpSp>
        <p:nvGrpSpPr>
          <p:cNvPr id="7" name="Group 6">
            <a:extLst>
              <a:ext uri="{FF2B5EF4-FFF2-40B4-BE49-F238E27FC236}">
                <a16:creationId xmlns:a16="http://schemas.microsoft.com/office/drawing/2014/main" id="{7928611E-C296-3B42-B211-965D7000241D}"/>
              </a:ext>
            </a:extLst>
          </p:cNvPr>
          <p:cNvGrpSpPr/>
          <p:nvPr/>
        </p:nvGrpSpPr>
        <p:grpSpPr>
          <a:xfrm>
            <a:off x="3332544" y="2925795"/>
            <a:ext cx="1733188" cy="2041846"/>
            <a:chOff x="3350019" y="2590442"/>
            <a:chExt cx="1733188" cy="2041846"/>
          </a:xfrm>
        </p:grpSpPr>
        <p:sp>
          <p:nvSpPr>
            <p:cNvPr id="35" name="Oval 34">
              <a:extLst>
                <a:ext uri="{FF2B5EF4-FFF2-40B4-BE49-F238E27FC236}">
                  <a16:creationId xmlns:a16="http://schemas.microsoft.com/office/drawing/2014/main" id="{B96904A8-F53E-E746-AB8A-ABB41CF31D97}"/>
                </a:ext>
              </a:extLst>
            </p:cNvPr>
            <p:cNvSpPr/>
            <p:nvPr/>
          </p:nvSpPr>
          <p:spPr>
            <a:xfrm>
              <a:off x="3910970" y="2596294"/>
              <a:ext cx="272375" cy="246434"/>
            </a:xfrm>
            <a:prstGeom prst="ellipse">
              <a:avLst/>
            </a:prstGeom>
            <a:noFill/>
            <a:ln w="12700">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753E51D-EEE2-2044-80A3-9F82C273D0C2}"/>
                </a:ext>
              </a:extLst>
            </p:cNvPr>
            <p:cNvSpPr/>
            <p:nvPr/>
          </p:nvSpPr>
          <p:spPr>
            <a:xfrm>
              <a:off x="3350019" y="2626271"/>
              <a:ext cx="272375" cy="246434"/>
            </a:xfrm>
            <a:prstGeom prst="ellipse">
              <a:avLst/>
            </a:prstGeom>
            <a:noFill/>
            <a:ln w="12700">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9325697-6434-B84E-A929-949EA77FB07F}"/>
                </a:ext>
              </a:extLst>
            </p:cNvPr>
            <p:cNvSpPr/>
            <p:nvPr/>
          </p:nvSpPr>
          <p:spPr>
            <a:xfrm>
              <a:off x="4134708" y="3001901"/>
              <a:ext cx="272375" cy="246434"/>
            </a:xfrm>
            <a:prstGeom prst="ellipse">
              <a:avLst/>
            </a:prstGeom>
            <a:noFill/>
            <a:ln w="12700">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EBEC489-6B70-E847-918B-20A6B775991E}"/>
                </a:ext>
              </a:extLst>
            </p:cNvPr>
            <p:cNvSpPr/>
            <p:nvPr/>
          </p:nvSpPr>
          <p:spPr>
            <a:xfrm>
              <a:off x="3573315" y="3020140"/>
              <a:ext cx="272375" cy="246434"/>
            </a:xfrm>
            <a:prstGeom prst="ellipse">
              <a:avLst/>
            </a:prstGeom>
            <a:noFill/>
            <a:ln w="12700">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75D60F7-A751-8440-B48A-D04A11A009AA}"/>
                </a:ext>
              </a:extLst>
            </p:cNvPr>
            <p:cNvSpPr/>
            <p:nvPr/>
          </p:nvSpPr>
          <p:spPr>
            <a:xfrm>
              <a:off x="3350020" y="3480685"/>
              <a:ext cx="272375" cy="246434"/>
            </a:xfrm>
            <a:prstGeom prst="ellipse">
              <a:avLst/>
            </a:prstGeom>
            <a:noFill/>
            <a:ln w="12700">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DD71AD4-5B73-EC4D-9561-72A48F39BAA9}"/>
                </a:ext>
              </a:extLst>
            </p:cNvPr>
            <p:cNvSpPr/>
            <p:nvPr/>
          </p:nvSpPr>
          <p:spPr>
            <a:xfrm>
              <a:off x="4008248" y="3741710"/>
              <a:ext cx="272375" cy="246434"/>
            </a:xfrm>
            <a:prstGeom prst="ellipse">
              <a:avLst/>
            </a:prstGeom>
            <a:noFill/>
            <a:ln w="12700">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D8E1B64-D956-9949-B4EC-B596B2ED9478}"/>
                </a:ext>
              </a:extLst>
            </p:cNvPr>
            <p:cNvCxnSpPr>
              <a:stCxn id="38" idx="0"/>
              <a:endCxn id="36" idx="5"/>
            </p:cNvCxnSpPr>
            <p:nvPr/>
          </p:nvCxnSpPr>
          <p:spPr>
            <a:xfrm flipH="1" flipV="1">
              <a:off x="3582506" y="2836616"/>
              <a:ext cx="126997" cy="183524"/>
            </a:xfrm>
            <a:prstGeom prst="straightConnector1">
              <a:avLst/>
            </a:prstGeom>
            <a:ln w="12700">
              <a:solidFill>
                <a:schemeClr val="tx1">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86D06E9-5F93-9B42-9CD7-9708B6B541C8}"/>
                </a:ext>
              </a:extLst>
            </p:cNvPr>
            <p:cNvCxnSpPr>
              <a:cxnSpLocks/>
              <a:stCxn id="38" idx="6"/>
              <a:endCxn id="37" idx="2"/>
            </p:cNvCxnSpPr>
            <p:nvPr/>
          </p:nvCxnSpPr>
          <p:spPr>
            <a:xfrm flipV="1">
              <a:off x="3845690" y="3125118"/>
              <a:ext cx="289018" cy="18239"/>
            </a:xfrm>
            <a:prstGeom prst="straightConnector1">
              <a:avLst/>
            </a:prstGeom>
            <a:ln w="12700">
              <a:solidFill>
                <a:schemeClr val="tx1">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4B64CA5-68F5-954F-AC5B-AE482D8E88B5}"/>
                </a:ext>
              </a:extLst>
            </p:cNvPr>
            <p:cNvCxnSpPr>
              <a:cxnSpLocks/>
              <a:stCxn id="35" idx="5"/>
              <a:endCxn id="37" idx="0"/>
            </p:cNvCxnSpPr>
            <p:nvPr/>
          </p:nvCxnSpPr>
          <p:spPr>
            <a:xfrm>
              <a:off x="4143457" y="2806639"/>
              <a:ext cx="127439" cy="195262"/>
            </a:xfrm>
            <a:prstGeom prst="straightConnector1">
              <a:avLst/>
            </a:prstGeom>
            <a:ln w="12700">
              <a:solidFill>
                <a:schemeClr val="tx1">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606858C-53FE-2D4C-8CA5-3F48FCA1F713}"/>
                </a:ext>
              </a:extLst>
            </p:cNvPr>
            <p:cNvCxnSpPr>
              <a:cxnSpLocks/>
              <a:stCxn id="37" idx="4"/>
              <a:endCxn id="40" idx="0"/>
            </p:cNvCxnSpPr>
            <p:nvPr/>
          </p:nvCxnSpPr>
          <p:spPr>
            <a:xfrm flipH="1">
              <a:off x="4144436" y="3248335"/>
              <a:ext cx="126460" cy="493375"/>
            </a:xfrm>
            <a:prstGeom prst="straightConnector1">
              <a:avLst/>
            </a:prstGeom>
            <a:ln w="12700">
              <a:solidFill>
                <a:schemeClr val="tx1">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01000BD-4415-DD46-8158-CFA5B52FDA64}"/>
                </a:ext>
              </a:extLst>
            </p:cNvPr>
            <p:cNvCxnSpPr>
              <a:cxnSpLocks/>
              <a:stCxn id="38" idx="4"/>
              <a:endCxn id="39" idx="7"/>
            </p:cNvCxnSpPr>
            <p:nvPr/>
          </p:nvCxnSpPr>
          <p:spPr>
            <a:xfrm flipH="1">
              <a:off x="3582507" y="3266574"/>
              <a:ext cx="126996" cy="250200"/>
            </a:xfrm>
            <a:prstGeom prst="straightConnector1">
              <a:avLst/>
            </a:prstGeom>
            <a:ln w="12700">
              <a:solidFill>
                <a:schemeClr val="tx1">
                  <a:alpha val="99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157F065-15E8-C54C-9284-3FB8E57DB73B}"/>
                </a:ext>
              </a:extLst>
            </p:cNvPr>
            <p:cNvCxnSpPr>
              <a:cxnSpLocks/>
              <a:stCxn id="39" idx="5"/>
              <a:endCxn id="40" idx="2"/>
            </p:cNvCxnSpPr>
            <p:nvPr/>
          </p:nvCxnSpPr>
          <p:spPr>
            <a:xfrm>
              <a:off x="3582507" y="3691030"/>
              <a:ext cx="425741" cy="173897"/>
            </a:xfrm>
            <a:prstGeom prst="straightConnector1">
              <a:avLst/>
            </a:prstGeom>
            <a:ln w="12700">
              <a:solidFill>
                <a:schemeClr val="tx1">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F54C8E6-A42D-E742-B887-B88D5A11655E}"/>
                </a:ext>
              </a:extLst>
            </p:cNvPr>
            <p:cNvCxnSpPr>
              <a:cxnSpLocks/>
              <a:stCxn id="39" idx="4"/>
              <a:endCxn id="48" idx="0"/>
            </p:cNvCxnSpPr>
            <p:nvPr/>
          </p:nvCxnSpPr>
          <p:spPr>
            <a:xfrm>
              <a:off x="3486208" y="3727119"/>
              <a:ext cx="136186" cy="658735"/>
            </a:xfrm>
            <a:prstGeom prst="straightConnector1">
              <a:avLst/>
            </a:prstGeom>
            <a:ln w="12700">
              <a:solidFill>
                <a:schemeClr val="tx1">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1D569893-710A-234D-B88A-3C8B6C140333}"/>
                </a:ext>
              </a:extLst>
            </p:cNvPr>
            <p:cNvSpPr/>
            <p:nvPr/>
          </p:nvSpPr>
          <p:spPr>
            <a:xfrm>
              <a:off x="3486206" y="4385854"/>
              <a:ext cx="272375" cy="246434"/>
            </a:xfrm>
            <a:prstGeom prst="ellipse">
              <a:avLst/>
            </a:prstGeom>
            <a:noFill/>
            <a:ln w="12700">
              <a:solidFill>
                <a:schemeClr val="accent2">
                  <a:alpha val="9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2022E3F-F1C8-1A41-9AA4-6854AA343886}"/>
                </a:ext>
              </a:extLst>
            </p:cNvPr>
            <p:cNvSpPr/>
            <p:nvPr/>
          </p:nvSpPr>
          <p:spPr>
            <a:xfrm>
              <a:off x="4810832" y="3679849"/>
              <a:ext cx="272375" cy="246434"/>
            </a:xfrm>
            <a:prstGeom prst="ellipse">
              <a:avLst/>
            </a:prstGeom>
            <a:noFill/>
            <a:ln w="12700">
              <a:solidFill>
                <a:schemeClr val="accent2">
                  <a:alpha val="9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3571AD0-BAEB-3B43-82A8-C3EDBEA602FE}"/>
                </a:ext>
              </a:extLst>
            </p:cNvPr>
            <p:cNvSpPr/>
            <p:nvPr/>
          </p:nvSpPr>
          <p:spPr>
            <a:xfrm>
              <a:off x="4412351" y="4272201"/>
              <a:ext cx="272375" cy="246434"/>
            </a:xfrm>
            <a:prstGeom prst="ellipse">
              <a:avLst/>
            </a:prstGeom>
            <a:noFill/>
            <a:ln w="12700">
              <a:solidFill>
                <a:schemeClr val="accent2">
                  <a:alpha val="9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84083FE-904C-6E41-9947-DB58894FF837}"/>
                </a:ext>
              </a:extLst>
            </p:cNvPr>
            <p:cNvSpPr/>
            <p:nvPr/>
          </p:nvSpPr>
          <p:spPr>
            <a:xfrm>
              <a:off x="4686701" y="2590442"/>
              <a:ext cx="272375" cy="246434"/>
            </a:xfrm>
            <a:prstGeom prst="ellipse">
              <a:avLst/>
            </a:prstGeom>
            <a:noFill/>
            <a:ln w="12700">
              <a:solidFill>
                <a:schemeClr val="accent2">
                  <a:alpha val="9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6324AA15-AC67-5F41-A3AD-742D57DD647B}"/>
                </a:ext>
              </a:extLst>
            </p:cNvPr>
            <p:cNvCxnSpPr>
              <a:cxnSpLocks/>
              <a:stCxn id="37" idx="7"/>
              <a:endCxn id="51" idx="3"/>
            </p:cNvCxnSpPr>
            <p:nvPr/>
          </p:nvCxnSpPr>
          <p:spPr>
            <a:xfrm flipV="1">
              <a:off x="4367195" y="2800787"/>
              <a:ext cx="359394" cy="237203"/>
            </a:xfrm>
            <a:prstGeom prst="straightConnector1">
              <a:avLst/>
            </a:prstGeom>
            <a:ln w="12700">
              <a:solidFill>
                <a:schemeClr val="tx1">
                  <a:alpha val="99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EC07C98-9DFA-C042-AB91-C8E5BBF46049}"/>
                </a:ext>
              </a:extLst>
            </p:cNvPr>
            <p:cNvCxnSpPr>
              <a:cxnSpLocks/>
              <a:stCxn id="37" idx="5"/>
              <a:endCxn id="49" idx="1"/>
            </p:cNvCxnSpPr>
            <p:nvPr/>
          </p:nvCxnSpPr>
          <p:spPr>
            <a:xfrm>
              <a:off x="4367195" y="3212246"/>
              <a:ext cx="483525" cy="503692"/>
            </a:xfrm>
            <a:prstGeom prst="straightConnector1">
              <a:avLst/>
            </a:prstGeom>
            <a:ln w="12700">
              <a:solidFill>
                <a:schemeClr val="tx1">
                  <a:alpha val="99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F19CB85-DAE3-994E-A042-31BC6DA46AB5}"/>
                </a:ext>
              </a:extLst>
            </p:cNvPr>
            <p:cNvCxnSpPr>
              <a:cxnSpLocks/>
              <a:stCxn id="49" idx="0"/>
              <a:endCxn id="51" idx="4"/>
            </p:cNvCxnSpPr>
            <p:nvPr/>
          </p:nvCxnSpPr>
          <p:spPr>
            <a:xfrm flipH="1" flipV="1">
              <a:off x="4822889" y="2836876"/>
              <a:ext cx="124131" cy="842973"/>
            </a:xfrm>
            <a:prstGeom prst="straightConnector1">
              <a:avLst/>
            </a:prstGeom>
            <a:ln w="12700">
              <a:solidFill>
                <a:schemeClr val="tx1">
                  <a:alpha val="99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0A52604-40DF-6845-9430-2CAFF770F679}"/>
                </a:ext>
              </a:extLst>
            </p:cNvPr>
            <p:cNvCxnSpPr>
              <a:cxnSpLocks/>
              <a:stCxn id="40" idx="5"/>
              <a:endCxn id="50" idx="1"/>
            </p:cNvCxnSpPr>
            <p:nvPr/>
          </p:nvCxnSpPr>
          <p:spPr>
            <a:xfrm>
              <a:off x="4240735" y="3952055"/>
              <a:ext cx="211504" cy="356235"/>
            </a:xfrm>
            <a:prstGeom prst="straightConnector1">
              <a:avLst/>
            </a:prstGeom>
            <a:ln w="12700">
              <a:solidFill>
                <a:schemeClr val="tx1">
                  <a:alpha val="99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F726066-9CBC-904E-B662-02760F15B60C}"/>
                </a:ext>
              </a:extLst>
            </p:cNvPr>
            <p:cNvCxnSpPr>
              <a:cxnSpLocks/>
              <a:stCxn id="40" idx="4"/>
              <a:endCxn id="48" idx="7"/>
            </p:cNvCxnSpPr>
            <p:nvPr/>
          </p:nvCxnSpPr>
          <p:spPr>
            <a:xfrm flipH="1">
              <a:off x="3718693" y="3988144"/>
              <a:ext cx="425743" cy="433799"/>
            </a:xfrm>
            <a:prstGeom prst="straightConnector1">
              <a:avLst/>
            </a:prstGeom>
            <a:ln w="12700">
              <a:solidFill>
                <a:schemeClr val="tx1">
                  <a:alpha val="99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822FDF3-4C24-1740-A69B-D5778E50AE9F}"/>
                </a:ext>
              </a:extLst>
            </p:cNvPr>
            <p:cNvCxnSpPr>
              <a:cxnSpLocks/>
              <a:stCxn id="50" idx="2"/>
              <a:endCxn id="48" idx="6"/>
            </p:cNvCxnSpPr>
            <p:nvPr/>
          </p:nvCxnSpPr>
          <p:spPr>
            <a:xfrm flipH="1">
              <a:off x="3758581" y="4395418"/>
              <a:ext cx="653770" cy="113653"/>
            </a:xfrm>
            <a:prstGeom prst="straightConnector1">
              <a:avLst/>
            </a:prstGeom>
            <a:ln w="12700">
              <a:solidFill>
                <a:schemeClr val="tx1">
                  <a:alpha val="99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93B3239-ADB4-A747-B0F4-C1C5D500D232}"/>
                </a:ext>
              </a:extLst>
            </p:cNvPr>
            <p:cNvCxnSpPr>
              <a:cxnSpLocks/>
              <a:stCxn id="49" idx="4"/>
              <a:endCxn id="50" idx="7"/>
            </p:cNvCxnSpPr>
            <p:nvPr/>
          </p:nvCxnSpPr>
          <p:spPr>
            <a:xfrm flipH="1">
              <a:off x="4644838" y="3926283"/>
              <a:ext cx="302182" cy="382007"/>
            </a:xfrm>
            <a:prstGeom prst="straightConnector1">
              <a:avLst/>
            </a:prstGeom>
            <a:ln w="12700">
              <a:solidFill>
                <a:schemeClr val="tx1">
                  <a:alpha val="99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7A129E8-7B4A-5F42-B1FD-3C252B5AF70A}"/>
                </a:ext>
              </a:extLst>
            </p:cNvPr>
            <p:cNvCxnSpPr>
              <a:cxnSpLocks/>
              <a:stCxn id="35" idx="6"/>
              <a:endCxn id="51" idx="2"/>
            </p:cNvCxnSpPr>
            <p:nvPr/>
          </p:nvCxnSpPr>
          <p:spPr>
            <a:xfrm flipV="1">
              <a:off x="4183345" y="2713659"/>
              <a:ext cx="503356" cy="5852"/>
            </a:xfrm>
            <a:prstGeom prst="straightConnector1">
              <a:avLst/>
            </a:prstGeom>
            <a:ln w="12700">
              <a:solidFill>
                <a:schemeClr val="tx1">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010EBC1-2835-4643-B009-8B679039407E}"/>
                </a:ext>
              </a:extLst>
            </p:cNvPr>
            <p:cNvCxnSpPr>
              <a:cxnSpLocks/>
              <a:stCxn id="49" idx="2"/>
              <a:endCxn id="40" idx="6"/>
            </p:cNvCxnSpPr>
            <p:nvPr/>
          </p:nvCxnSpPr>
          <p:spPr>
            <a:xfrm flipH="1">
              <a:off x="4280623" y="3803066"/>
              <a:ext cx="530209" cy="61861"/>
            </a:xfrm>
            <a:prstGeom prst="straightConnector1">
              <a:avLst/>
            </a:prstGeom>
            <a:ln w="12700">
              <a:solidFill>
                <a:schemeClr val="tx1">
                  <a:alpha val="99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863E96DA-D952-554E-A8B8-61D15A281A12}"/>
              </a:ext>
            </a:extLst>
          </p:cNvPr>
          <p:cNvSpPr>
            <a:spLocks noGrp="1"/>
          </p:cNvSpPr>
          <p:nvPr>
            <p:ph type="ftr" sz="quarter" idx="11"/>
          </p:nvPr>
        </p:nvSpPr>
        <p:spPr/>
        <p:txBody>
          <a:bodyPr/>
          <a:lstStyle/>
          <a:p>
            <a:r>
              <a:rPr lang="en-US"/>
              <a:t>[NAACL18] W. Chen et al: Variational Knowledge Graph Reasoning</a:t>
            </a:r>
            <a:endParaRPr lang="en-US" dirty="0"/>
          </a:p>
        </p:txBody>
      </p:sp>
    </p:spTree>
    <p:extLst>
      <p:ext uri="{BB962C8B-B14F-4D97-AF65-F5344CB8AC3E}">
        <p14:creationId xmlns:p14="http://schemas.microsoft.com/office/powerpoint/2010/main" val="36480614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31267</TotalTime>
  <Words>5404</Words>
  <Application>Microsoft Macintosh PowerPoint</Application>
  <PresentationFormat>On-screen Show (4:3)</PresentationFormat>
  <Paragraphs>1012</Paragraphs>
  <Slides>59</Slides>
  <Notes>54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Linux Libertine</vt:lpstr>
      <vt:lpstr>Aldhabi</vt:lpstr>
      <vt:lpstr>Arial</vt:lpstr>
      <vt:lpstr>Calibri</vt:lpstr>
      <vt:lpstr>Cambria Math</vt:lpstr>
      <vt:lpstr>Georgia</vt:lpstr>
      <vt:lpstr>Office Theme</vt:lpstr>
      <vt:lpstr>Knowledge-Grounded Natural Language Processing</vt:lpstr>
      <vt:lpstr>Virtual Assistant</vt:lpstr>
      <vt:lpstr>Knowledge-Grounded Understanding</vt:lpstr>
      <vt:lpstr>Knowledge-Grounded Generation</vt:lpstr>
      <vt:lpstr>Knowledge-Grounded NLP</vt:lpstr>
      <vt:lpstr>Core Problems (My Interests)</vt:lpstr>
      <vt:lpstr>Talk Outline</vt:lpstr>
      <vt:lpstr>Talk Outline</vt:lpstr>
      <vt:lpstr>Simple QA over Knowledge Graph</vt:lpstr>
      <vt:lpstr>Incompleteness in Knowledge Graph</vt:lpstr>
      <vt:lpstr>Query over Incomplete Knowledge Graph</vt:lpstr>
      <vt:lpstr>Symbolic vs. Neural Approach</vt:lpstr>
      <vt:lpstr>Rule Discovery as Path Finding</vt:lpstr>
      <vt:lpstr>Neural Symbolic Reasoning</vt:lpstr>
      <vt:lpstr>Variational Inference</vt:lpstr>
      <vt:lpstr>Variational Inference (ELBO)</vt:lpstr>
      <vt:lpstr> Neural Symbolic Reasoning</vt:lpstr>
      <vt:lpstr>Inference</vt:lpstr>
      <vt:lpstr>Case Study (Explainability)</vt:lpstr>
      <vt:lpstr>Experimental Results</vt:lpstr>
      <vt:lpstr>Takeaways &amp; What’s Next?</vt:lpstr>
      <vt:lpstr>Talk Outline</vt:lpstr>
      <vt:lpstr>Complex QA over Heterogeneous Web Knowledge</vt:lpstr>
      <vt:lpstr>Background: Single-Hop Question Answering</vt:lpstr>
      <vt:lpstr>Complex Multi-Hop Question Answering</vt:lpstr>
      <vt:lpstr>Heterogeneous Information Integration</vt:lpstr>
      <vt:lpstr>OTT-QA (Open-Table-Text) Dataset</vt:lpstr>
      <vt:lpstr>Retriever-Reader Framework</vt:lpstr>
      <vt:lpstr>Multi-Hop Retriever [Baseline]</vt:lpstr>
      <vt:lpstr>Multi-Hop Retriever [Baseline]</vt:lpstr>
      <vt:lpstr>Multi-Hop Retriever [Baseline]</vt:lpstr>
      <vt:lpstr>Single-Hop Retriever [Ours]</vt:lpstr>
      <vt:lpstr>Full-Attention Reader [Baseline]</vt:lpstr>
      <vt:lpstr>Global-Local Sparse Attention</vt:lpstr>
      <vt:lpstr>Sparse-Attention Reader [Our Model]</vt:lpstr>
      <vt:lpstr>Experimental Results</vt:lpstr>
      <vt:lpstr>Talk Outline</vt:lpstr>
      <vt:lpstr>Knowledge-Grounded Text Generation</vt:lpstr>
      <vt:lpstr>Knowledge-grounded Generation Datasets</vt:lpstr>
      <vt:lpstr>Generative Pretrained Transformer (GPT-2)</vt:lpstr>
      <vt:lpstr>Promise and Perils of GPT-2</vt:lpstr>
      <vt:lpstr>Hallucination[1]: Mis-Memorization</vt:lpstr>
      <vt:lpstr>Hallucination[2]: Stale-Memorization</vt:lpstr>
      <vt:lpstr>Internalizing Linguistic &amp; Factual Knowledge</vt:lpstr>
      <vt:lpstr>Externalizing Factual Knowledge</vt:lpstr>
      <vt:lpstr>KGPT (Conditional) Pre-training</vt:lpstr>
      <vt:lpstr>Pre-training Corpus Construction</vt:lpstr>
      <vt:lpstr>Pre-training Corpus Construction</vt:lpstr>
      <vt:lpstr>KGPT Pre-Training</vt:lpstr>
      <vt:lpstr>Controlled Generation</vt:lpstr>
      <vt:lpstr>KGPT Down-Stream Transfer</vt:lpstr>
      <vt:lpstr>Down-Stream Experimental Results</vt:lpstr>
      <vt:lpstr>Faithfulness Evaluation</vt:lpstr>
      <vt:lpstr>Recap</vt:lpstr>
      <vt:lpstr>Takeaway of KG-NLP</vt:lpstr>
      <vt:lpstr>Takeaway of KG-NLP</vt:lpstr>
      <vt:lpstr>Future Directions (Explicit Knowledge)</vt:lpstr>
      <vt:lpstr>Future Directions (Tacit Knowledge)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Knowledge-Grounded Natural Language Processing</dc:title>
  <dc:creator>wenhu chen</dc:creator>
  <cp:lastModifiedBy>wenhu chen</cp:lastModifiedBy>
  <cp:revision>5300</cp:revision>
  <dcterms:created xsi:type="dcterms:W3CDTF">2020-12-13T05:21:25Z</dcterms:created>
  <dcterms:modified xsi:type="dcterms:W3CDTF">2021-04-14T16:37:39Z</dcterms:modified>
</cp:coreProperties>
</file>